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66" d="100"/>
          <a:sy n="66" d="100"/>
        </p:scale>
        <p:origin x="-14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D59F55-E32F-4385-BF91-0874EA9393C6}" type="datetimeFigureOut">
              <a:rPr lang="en-US" smtClean="0"/>
              <a:t>1/13/2020</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532EE4-E038-4007-A5FC-728C19640516}" type="slidenum">
              <a:rPr lang="en-US" smtClean="0"/>
              <a:t>‹#›</a:t>
            </a:fld>
            <a:endParaRPr lang="en-US"/>
          </a:p>
        </p:txBody>
      </p:sp>
    </p:spTree>
    <p:extLst>
      <p:ext uri="{BB962C8B-B14F-4D97-AF65-F5344CB8AC3E}">
        <p14:creationId xmlns:p14="http://schemas.microsoft.com/office/powerpoint/2010/main" val="962045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IQ" dirty="0" smtClean="0"/>
              <a:t>او من قبل</a:t>
            </a:r>
            <a:r>
              <a:rPr lang="ar-IQ" baseline="0" dirty="0" smtClean="0"/>
              <a:t> </a:t>
            </a:r>
            <a:endParaRPr lang="en-US" dirty="0"/>
          </a:p>
        </p:txBody>
      </p:sp>
      <p:sp>
        <p:nvSpPr>
          <p:cNvPr id="4" name="عنصر نائب لرقم الشريحة 3"/>
          <p:cNvSpPr>
            <a:spLocks noGrp="1"/>
          </p:cNvSpPr>
          <p:nvPr>
            <p:ph type="sldNum" sz="quarter" idx="10"/>
          </p:nvPr>
        </p:nvSpPr>
        <p:spPr/>
        <p:txBody>
          <a:bodyPr/>
          <a:lstStyle/>
          <a:p>
            <a:fld id="{50532EE4-E038-4007-A5FC-728C19640516}" type="slidenum">
              <a:rPr lang="en-US" smtClean="0"/>
              <a:t>3</a:t>
            </a:fld>
            <a:endParaRPr lang="en-US"/>
          </a:p>
        </p:txBody>
      </p:sp>
    </p:spTree>
    <p:extLst>
      <p:ext uri="{BB962C8B-B14F-4D97-AF65-F5344CB8AC3E}">
        <p14:creationId xmlns:p14="http://schemas.microsoft.com/office/powerpoint/2010/main" val="2250147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18/05/1441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18/05/1441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18/05/1441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18/05/1441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18/05/1441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18/05/1441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t>18/05/1441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18/05/1441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18/05/1441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18/05/1441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1B8ABB09-4A1D-463E-8065-109CC2B7EFAA}" type="datetimeFigureOut">
              <a:rPr lang="ar-SA" smtClean="0"/>
              <a:t>18/05/1441</a:t>
            </a:fld>
            <a:endParaRPr lang="ar-SA"/>
          </a:p>
        </p:txBody>
      </p:sp>
      <p:sp>
        <p:nvSpPr>
          <p:cNvPr id="9" name="Slide Number Placeholder 8"/>
          <p:cNvSpPr>
            <a:spLocks noGrp="1"/>
          </p:cNvSpPr>
          <p:nvPr>
            <p:ph type="sldNum" sz="quarter" idx="11"/>
          </p:nvPr>
        </p:nvSpPr>
        <p:spPr/>
        <p:txBody>
          <a:bodyPr/>
          <a:lstStyle/>
          <a:p>
            <a:fld id="{0B34F065-1154-456A-91E3-76DE8E75E17B}"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B34F065-1154-456A-91E3-76DE8E75E17B}"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B8ABB09-4A1D-463E-8065-109CC2B7EFAA}" type="datetimeFigureOut">
              <a:rPr lang="ar-SA" smtClean="0"/>
              <a:t>18/05/1441</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96753"/>
            <a:ext cx="7543800" cy="2232247"/>
          </a:xfrm>
        </p:spPr>
        <p:txBody>
          <a:bodyPr/>
          <a:lstStyle/>
          <a:p>
            <a:pPr algn="ctr"/>
            <a:r>
              <a:rPr lang="ar-IQ" b="1" dirty="0" smtClean="0"/>
              <a:t/>
            </a:r>
            <a:br>
              <a:rPr lang="ar-IQ" b="1" dirty="0" smtClean="0"/>
            </a:br>
            <a:r>
              <a:rPr lang="ar-IQ" b="1" dirty="0"/>
              <a:t/>
            </a:r>
            <a:br>
              <a:rPr lang="ar-IQ" b="1" dirty="0"/>
            </a:br>
            <a:r>
              <a:rPr lang="ar-IQ" b="1" dirty="0" smtClean="0"/>
              <a:t/>
            </a:r>
            <a:br>
              <a:rPr lang="ar-IQ" b="1" dirty="0" smtClean="0"/>
            </a:br>
            <a:r>
              <a:rPr lang="ar-IQ" b="1" dirty="0" smtClean="0">
                <a:cs typeface="Farsi Simple Bold" pitchFamily="2" charset="-78"/>
              </a:rPr>
              <a:t>المحاضرة الرابعة </a:t>
            </a:r>
            <a:r>
              <a:rPr lang="ar-IQ" dirty="0" smtClean="0">
                <a:cs typeface="Farsi Simple Bold" pitchFamily="2" charset="-78"/>
              </a:rPr>
              <a:t/>
            </a:r>
            <a:br>
              <a:rPr lang="ar-IQ" dirty="0" smtClean="0">
                <a:cs typeface="Farsi Simple Bold" pitchFamily="2" charset="-78"/>
              </a:rPr>
            </a:br>
            <a:endParaRPr lang="en-US" sz="4800" b="1" dirty="0">
              <a:cs typeface="Farsi Simple Bold" pitchFamily="2" charset="-78"/>
            </a:endParaRPr>
          </a:p>
        </p:txBody>
      </p:sp>
      <p:sp>
        <p:nvSpPr>
          <p:cNvPr id="3" name="عنوان فرعي 2"/>
          <p:cNvSpPr>
            <a:spLocks noGrp="1"/>
          </p:cNvSpPr>
          <p:nvPr>
            <p:ph type="subTitle" idx="1"/>
          </p:nvPr>
        </p:nvSpPr>
        <p:spPr>
          <a:xfrm>
            <a:off x="827584" y="3212976"/>
            <a:ext cx="6461760" cy="1642864"/>
          </a:xfrm>
        </p:spPr>
        <p:txBody>
          <a:bodyPr>
            <a:normAutofit fontScale="92500" lnSpcReduction="10000"/>
          </a:bodyPr>
          <a:lstStyle/>
          <a:p>
            <a:pPr algn="ctr"/>
            <a:r>
              <a:rPr lang="ar-IQ" sz="6000" b="1" dirty="0">
                <a:cs typeface="Farsi Simple Bold" pitchFamily="2" charset="-78"/>
              </a:rPr>
              <a:t>طرق تغيير الحقيقة في جريمة التزوير </a:t>
            </a:r>
            <a:endParaRPr lang="en-US" sz="6000" b="1" dirty="0">
              <a:cs typeface="Farsi Simple Bold" pitchFamily="2" charset="-78"/>
            </a:endParaRPr>
          </a:p>
          <a:p>
            <a:endParaRPr lang="en-US" dirty="0"/>
          </a:p>
        </p:txBody>
      </p:sp>
    </p:spTree>
    <p:extLst>
      <p:ext uri="{BB962C8B-B14F-4D97-AF65-F5344CB8AC3E}">
        <p14:creationId xmlns:p14="http://schemas.microsoft.com/office/powerpoint/2010/main" val="2788626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ثالثاً : طرق تغيير الحقيقة :-</a:t>
            </a:r>
            <a:endParaRPr lang="en-US" dirty="0"/>
          </a:p>
        </p:txBody>
      </p:sp>
      <p:sp>
        <p:nvSpPr>
          <p:cNvPr id="3" name="عنصر نائب للمحتوى 2"/>
          <p:cNvSpPr>
            <a:spLocks noGrp="1"/>
          </p:cNvSpPr>
          <p:nvPr>
            <p:ph idx="1"/>
          </p:nvPr>
        </p:nvSpPr>
        <p:spPr>
          <a:xfrm>
            <a:off x="457200" y="1196752"/>
            <a:ext cx="7620000" cy="5204048"/>
          </a:xfrm>
        </p:spPr>
        <p:txBody>
          <a:bodyPr>
            <a:normAutofit fontScale="92500" lnSpcReduction="20000"/>
          </a:bodyPr>
          <a:lstStyle/>
          <a:p>
            <a:pPr marL="114300" indent="0" algn="r">
              <a:buNone/>
            </a:pPr>
            <a:r>
              <a:rPr lang="ar-IQ" dirty="0" smtClean="0"/>
              <a:t>وردت طرق تزوير المحررات على سبيل الحصر في نص (287) </a:t>
            </a:r>
            <a:r>
              <a:rPr lang="ar-IQ" dirty="0" err="1" smtClean="0"/>
              <a:t>ق.ع</a:t>
            </a:r>
            <a:r>
              <a:rPr lang="ar-IQ" dirty="0" smtClean="0"/>
              <a:t> وهي على نوعين مادية ومعنوية والتي سنتناولها بحسب الترتيب الآتي :- </a:t>
            </a:r>
          </a:p>
          <a:p>
            <a:pPr marL="114300" indent="0" algn="r">
              <a:buNone/>
            </a:pPr>
            <a:r>
              <a:rPr lang="ar-IQ" dirty="0" smtClean="0"/>
              <a:t>أ- طرق التزوير المادي :- ويقصد به تغيير الحقيقة في محرر يقع بطريقة مادية بحيث يترك اثرا واضحا وبارزاً , وغالباً يحصل هذا النوع من التزوير بعد الفراغ من تحرير المحرر ويمكن أن يقع من كاتب المحرر أو غيره , مثال ذلك توقيع محرر صادر من شخص أخر . ويتحقق التزوير المادي </a:t>
            </a:r>
            <a:r>
              <a:rPr lang="ar-IQ" dirty="0" err="1" smtClean="0"/>
              <a:t>باحدى</a:t>
            </a:r>
            <a:r>
              <a:rPr lang="ar-IQ" dirty="0" smtClean="0"/>
              <a:t> الطرق المادية المنصوص عليها في الفقرة (1) من (م287) ق .ع وهي :- </a:t>
            </a:r>
          </a:p>
          <a:p>
            <a:pPr marL="114300" indent="0" algn="r">
              <a:buNone/>
            </a:pPr>
            <a:r>
              <a:rPr lang="ar-IQ" dirty="0" smtClean="0"/>
              <a:t>1- وضع أو تغيير امضاء او بصمة ابهام أو ختم مزور أو صحيح:- </a:t>
            </a:r>
          </a:p>
          <a:p>
            <a:pPr marL="114300" indent="0" algn="r">
              <a:buNone/>
            </a:pPr>
            <a:r>
              <a:rPr lang="ar-IQ" dirty="0" smtClean="0"/>
              <a:t>وتتحقق هذه الصورة بتوقيع محرر </a:t>
            </a:r>
            <a:r>
              <a:rPr lang="ar-IQ" dirty="0" err="1" smtClean="0"/>
              <a:t>بامضاء</a:t>
            </a:r>
            <a:r>
              <a:rPr lang="ar-IQ" dirty="0" smtClean="0"/>
              <a:t> ليس للفاعل كأن يكون لشخص خيالي أو حقيقي أو متوفي ولا يشترط في الاتقان في توقيعه .</a:t>
            </a:r>
          </a:p>
          <a:p>
            <a:pPr marL="114300" indent="0" algn="r">
              <a:buNone/>
            </a:pPr>
            <a:r>
              <a:rPr lang="ar-IQ" dirty="0" smtClean="0"/>
              <a:t>2- الحصول بالغش والمباغتة على إمضاء أو بصمة إبهام او ختم لشخص لا يعلم مضمون المحرر على حقيقته : </a:t>
            </a:r>
          </a:p>
          <a:p>
            <a:pPr marL="114300" indent="0" algn="r">
              <a:buNone/>
            </a:pPr>
            <a:r>
              <a:rPr lang="ar-IQ" dirty="0" smtClean="0"/>
              <a:t>يتحقق التزوير بهذه الطريقة عن طريق المفاجئة السريعة التي لا تترك للشخص الموقع الفرصة في التفكير ليطلع على مضمون المحرر او ان يتفهمه , كما لو قام الجاني بمباغته المجني عليه في التوقيع على سند يفيد بتخليه عن حقه في شيء ما او تنازله عن حصته عقار لمصلحة الجاني . او عن طريق استعمال الجاني للطرق الاحتيالية والخداع , او استعمال اساليب الغش من خلال غش المجنى عليه وعدم افهامه حقيقة المحرر ما يدفعه ذلك الى وضع امضاءه أو ختمه على المحرر وهو يجهل حقيقته التي تتعارض مع مصالحه .</a:t>
            </a:r>
          </a:p>
        </p:txBody>
      </p:sp>
    </p:spTree>
    <p:extLst>
      <p:ext uri="{BB962C8B-B14F-4D97-AF65-F5344CB8AC3E}">
        <p14:creationId xmlns:p14="http://schemas.microsoft.com/office/powerpoint/2010/main" val="2742319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332656"/>
            <a:ext cx="7620000" cy="6250706"/>
          </a:xfrm>
        </p:spPr>
        <p:txBody>
          <a:bodyPr anchor="t">
            <a:normAutofit fontScale="90000"/>
          </a:bodyPr>
          <a:lstStyle/>
          <a:p>
            <a:pPr algn="r"/>
            <a:r>
              <a:rPr lang="ar-IQ" sz="2800" dirty="0" smtClean="0">
                <a:latin typeface="Arial" pitchFamily="34" charset="0"/>
                <a:cs typeface="Arial" pitchFamily="34" charset="0"/>
              </a:rPr>
              <a:t>والتزوير وفق هذه الطريقة قد يقع بعدة صور فقد يمس المحرر أو أحد بياناته مثال ذلك ان يطلب من الجاني توقيع عقد بيع ارض ثم يتضح انها دار سكنية وليست قطعة أرض , وقد يمس التزوير موضوع المحرر ومثاله ان يقوم الجاني بتوقيع عقد ايجار خلافا للاتفاق الحاصل بين الطرفين والخاص بتوقيع عقد بيع وليس عقد ايجار . </a:t>
            </a:r>
            <a:br>
              <a:rPr lang="ar-IQ" sz="2800" dirty="0" smtClean="0">
                <a:latin typeface="Arial" pitchFamily="34" charset="0"/>
                <a:cs typeface="Arial" pitchFamily="34" charset="0"/>
              </a:rPr>
            </a:br>
            <a:r>
              <a:rPr lang="ar-IQ" sz="2800" dirty="0" smtClean="0">
                <a:latin typeface="Arial" pitchFamily="34" charset="0"/>
                <a:cs typeface="Arial" pitchFamily="34" charset="0"/>
              </a:rPr>
              <a:t>ج- املاء ورقة ممضاة أو </a:t>
            </a:r>
            <a:r>
              <a:rPr lang="ar-IQ" sz="2800" dirty="0" err="1" smtClean="0">
                <a:latin typeface="Arial" pitchFamily="34" charset="0"/>
                <a:cs typeface="Arial" pitchFamily="34" charset="0"/>
              </a:rPr>
              <a:t>مبصومة</a:t>
            </a:r>
            <a:r>
              <a:rPr lang="ar-IQ" sz="2800" dirty="0" smtClean="0">
                <a:latin typeface="Arial" pitchFamily="34" charset="0"/>
                <a:cs typeface="Arial" pitchFamily="34" charset="0"/>
              </a:rPr>
              <a:t> أو مختومة على بياض بغير اقرار صاحب الامضاء او البصمة او الختم يتحقق التزوير وفق هذه الطريقة في حالة حصول الجاني على ورقة بيضاء ممضاة دون علم صاحبها و القيام </a:t>
            </a:r>
            <a:br>
              <a:rPr lang="ar-IQ" sz="2800" dirty="0" smtClean="0">
                <a:latin typeface="Arial" pitchFamily="34" charset="0"/>
                <a:cs typeface="Arial" pitchFamily="34" charset="0"/>
              </a:rPr>
            </a:br>
            <a:r>
              <a:rPr lang="ar-IQ" sz="2800" dirty="0" smtClean="0">
                <a:latin typeface="Arial" pitchFamily="34" charset="0"/>
                <a:cs typeface="Arial" pitchFamily="34" charset="0"/>
              </a:rPr>
              <a:t>بملئها بأمور خلاف لما اراد صاحب الشأن ادرجه فيها .</a:t>
            </a:r>
            <a:br>
              <a:rPr lang="ar-IQ" sz="2800" dirty="0" smtClean="0">
                <a:latin typeface="Arial" pitchFamily="34" charset="0"/>
                <a:cs typeface="Arial" pitchFamily="34" charset="0"/>
              </a:rPr>
            </a:br>
            <a:r>
              <a:rPr lang="ar-IQ" sz="2800" dirty="0" smtClean="0">
                <a:latin typeface="Arial" pitchFamily="34" charset="0"/>
                <a:cs typeface="Arial" pitchFamily="34" charset="0"/>
              </a:rPr>
              <a:t>د- اجراء اي تغيير بالإضافة او الحذف او التعديل او بغير ذلك في كتابة المحرر او الارقام او الصور او العلامات او اي امر آخر مثبت فيه :-</a:t>
            </a:r>
            <a:br>
              <a:rPr lang="ar-IQ" sz="2800" dirty="0" smtClean="0">
                <a:latin typeface="Arial" pitchFamily="34" charset="0"/>
                <a:cs typeface="Arial" pitchFamily="34" charset="0"/>
              </a:rPr>
            </a:br>
            <a:r>
              <a:rPr lang="ar-IQ" sz="2800" dirty="0" smtClean="0">
                <a:latin typeface="Arial" pitchFamily="34" charset="0"/>
                <a:cs typeface="Arial" pitchFamily="34" charset="0"/>
              </a:rPr>
              <a:t>تتحقق هذه الطريقة في كل تغيير مادي يمكن تصوره في محرر معين ,اي يحصل التغيير بعد اتمام المحرر او التوقيع عليه من قبل المزور نفسه  او من قبل شخص أخر , يشترط في هذه الصورة وقوع التزوير في جزء جوهري من المحرر اي يجب ان ينصب التغيير او التعديل او </a:t>
            </a:r>
            <a:r>
              <a:rPr lang="ar-IQ" sz="2700" dirty="0" smtClean="0">
                <a:latin typeface="Arial" pitchFamily="34" charset="0"/>
                <a:cs typeface="Arial" pitchFamily="34" charset="0"/>
              </a:rPr>
              <a:t>الاضافة  على جانب جوهري في المحرر , بحيث يدي هذا </a:t>
            </a:r>
            <a:r>
              <a:rPr lang="ar-IQ" sz="2700" dirty="0" err="1" smtClean="0">
                <a:latin typeface="Arial" pitchFamily="34" charset="0"/>
                <a:cs typeface="Arial" pitchFamily="34" charset="0"/>
              </a:rPr>
              <a:t>التغييرالى</a:t>
            </a:r>
            <a:r>
              <a:rPr lang="ar-IQ" sz="2700" dirty="0" smtClean="0">
                <a:latin typeface="Arial" pitchFamily="34" charset="0"/>
                <a:cs typeface="Arial" pitchFamily="34" charset="0"/>
              </a:rPr>
              <a:t> جعل المحرر ذي معنى يختلف عما أريد له أثناء تحريره </a:t>
            </a:r>
            <a:r>
              <a:rPr lang="ar-IQ" sz="2000" dirty="0" smtClean="0">
                <a:latin typeface="Arial" pitchFamily="34" charset="0"/>
                <a:cs typeface="Arial" pitchFamily="34" charset="0"/>
              </a:rPr>
              <a:t>.</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742319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467544" y="476672"/>
            <a:ext cx="7704856" cy="5924128"/>
          </a:xfrm>
        </p:spPr>
        <p:txBody>
          <a:bodyPr>
            <a:normAutofit fontScale="92500"/>
          </a:bodyPr>
          <a:lstStyle/>
          <a:p>
            <a:pPr marL="228600" lvl="2" algn="just" rtl="1"/>
            <a:r>
              <a:rPr lang="ar-IQ" sz="2200" dirty="0">
                <a:solidFill>
                  <a:srgbClr val="2F2B20"/>
                </a:solidFill>
              </a:rPr>
              <a:t>ولا يشترط المشرع في التغيير طريقة معينة فقد يكون بالقطع أو المحو او الحذف او الاضافة او التعديل وقد يكون بالة معينة او باستعمال مواد كيميائية</a:t>
            </a:r>
            <a:r>
              <a:rPr lang="ar-IQ" dirty="0" smtClean="0"/>
              <a:t> , </a:t>
            </a:r>
            <a:r>
              <a:rPr lang="ar-IQ" sz="2400" dirty="0" smtClean="0"/>
              <a:t>اما بالنسبة لموضوع التغيير فأنه يتعلق بكتابة المحرر او بالأرقام المثبتة فيه او في العلامات او الصور وغيرها من البيانات الاخرى المثبتة فيه , مثال ذلك اضافة كلمة أو جملة أو حذفها او اضافة رقم او حذفه او استبدال العلامة المثبتة في المحرر بعلامة أخرى .  ويدخل ضمن هذه الصورة ايضا تمزيق جزء من المحرر بقصد تغيير الحقيقة كما هو الحال فيما اذا تم اقتطاع جزء من عقد شركة يتضمن مخالصة  متعلقة به .</a:t>
            </a:r>
          </a:p>
          <a:p>
            <a:pPr marL="228600" lvl="2" algn="just" rtl="1"/>
            <a:r>
              <a:rPr lang="ar-IQ" sz="2400" b="1" dirty="0" smtClean="0"/>
              <a:t>هـ - اصطناع المحرر أو تقليده :- </a:t>
            </a:r>
            <a:endParaRPr lang="ar-IQ" sz="2400" dirty="0" smtClean="0"/>
          </a:p>
          <a:p>
            <a:pPr marL="0" lvl="2" indent="0" algn="just" rtl="1">
              <a:buNone/>
            </a:pPr>
            <a:r>
              <a:rPr lang="ar-IQ" sz="2400" dirty="0" smtClean="0"/>
              <a:t>عرف المشرع العراقي </a:t>
            </a:r>
            <a:r>
              <a:rPr lang="ar-IQ" sz="2400" b="1" dirty="0" smtClean="0"/>
              <a:t>الاصطناع</a:t>
            </a:r>
            <a:r>
              <a:rPr lang="ar-IQ" sz="2400" dirty="0" smtClean="0"/>
              <a:t> في (م291) ق .ع بأنه (انشاء محرر لم يكن له وجود من قبل ونسبته الى غير محرره دون ما ضرورة لتعمد تقليد محرر بالذات وخط انسان معين ) وقد عرف الاصطناع بأنه ( انشاء محرر بأكمله ونسبته الى شخص أخر لم يكتبه ) . مثال لك انشاء سند دين ونسبته الى شخص ذمته غير مشغولة , ومثال أخر ان يتم تنظيم شهادة علمية يقلد فيها الجاني امضاء المختصين بإصدارها ويدعيها لنفسه . ومن الجدير بالذكر هنا ان الاصطناع مقترن بإمضاء المزور سواء كان المحرر رسمياً ام عادياً لان المحرر الخالي من توقيع من نسب اليه لا يكون له قيمة قانونية ومع ذلك فالإمضاء ليس شرطاً في الاصطناع . </a:t>
            </a:r>
          </a:p>
          <a:p>
            <a:pPr marL="0" lvl="2" indent="0" algn="just" rtl="1">
              <a:buNone/>
            </a:pPr>
            <a:endParaRPr lang="ar-IQ" sz="2400" dirty="0" smtClean="0"/>
          </a:p>
        </p:txBody>
      </p:sp>
    </p:spTree>
    <p:extLst>
      <p:ext uri="{BB962C8B-B14F-4D97-AF65-F5344CB8AC3E}">
        <p14:creationId xmlns:p14="http://schemas.microsoft.com/office/powerpoint/2010/main" val="230095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467544" y="476672"/>
            <a:ext cx="7704856" cy="5924128"/>
          </a:xfrm>
        </p:spPr>
        <p:txBody>
          <a:bodyPr>
            <a:normAutofit fontScale="92500" lnSpcReduction="20000"/>
          </a:bodyPr>
          <a:lstStyle/>
          <a:p>
            <a:pPr marL="0" lvl="2" indent="0" algn="just" rtl="1">
              <a:buNone/>
            </a:pPr>
            <a:r>
              <a:rPr lang="ar-IQ" sz="2400" dirty="0" smtClean="0"/>
              <a:t>اما بالنسبة لتقليد المحرر فقد عرفه المشرع العراقي بصورة عامة في (م274) </a:t>
            </a:r>
            <a:r>
              <a:rPr lang="ar-IQ" sz="2400" dirty="0" err="1" smtClean="0"/>
              <a:t>ق.ع</a:t>
            </a:r>
            <a:r>
              <a:rPr lang="ar-IQ" sz="2400" dirty="0" smtClean="0"/>
              <a:t> بأنه ( صنع شيء كاذب يشبه شيئا صحيحا ) , كما عرف أحد الشراح التقليد بأنه ( صنع كتابة شبيهة بكتابة المحرر) أي ( محاكاة خط الغير) وهذا يعني اثبات كلمة أو عبارة أو اكثر الى محرر موجود , على أن تكون بخط شبيه بالخط الذي كتب فيه المحرر من قبل الكاتب الحقيقي. فضلا عن ذلك ان يكون من شأن تلك الاضافة انشاء معنى جديد تتغير به حقيقة المحرر.</a:t>
            </a:r>
          </a:p>
          <a:p>
            <a:pPr marL="0" lvl="2" indent="0" algn="just" rtl="1">
              <a:buNone/>
            </a:pPr>
            <a:r>
              <a:rPr lang="ar-IQ" sz="2400" b="1" dirty="0" smtClean="0"/>
              <a:t>ب - طرق التزوير المعنوي :- </a:t>
            </a:r>
            <a:r>
              <a:rPr lang="ar-IQ" sz="2400" dirty="0" smtClean="0"/>
              <a:t>ويقصد به تغيير الحقيقة في محرر يقع بطريقة غير مادية بحيث لا يترك اثراً واضحاً ويتم هذا التزوير بتغيير الحقيقة عند كتابة المحرر سواء تعلق بمضمون المحرر او بظروفه او بياناته , وهذا النوع من التزوير لا يقع الا من كاتب المحرر عند تحريره . ومثال ذلك أن يثبت المحقق اعتراف المتهم رغم عدم صحته . يتحقق التزوير المعنوي بإحدى الطرق المعنوية المنصوص عليها في ف(2) من (287) </a:t>
            </a:r>
            <a:r>
              <a:rPr lang="ar-IQ" sz="2400" dirty="0" err="1" smtClean="0"/>
              <a:t>ق.ع</a:t>
            </a:r>
            <a:r>
              <a:rPr lang="ar-IQ" sz="2400" dirty="0" smtClean="0"/>
              <a:t> وهي :- </a:t>
            </a:r>
          </a:p>
          <a:p>
            <a:pPr marL="0" lvl="2" indent="0" algn="just" rtl="1">
              <a:buNone/>
            </a:pPr>
            <a:r>
              <a:rPr lang="ar-IQ" sz="2400" b="1" dirty="0" smtClean="0"/>
              <a:t>1- تغيير اقرار ذوي الشأن :- </a:t>
            </a:r>
            <a:r>
              <a:rPr lang="ar-IQ" sz="2400" dirty="0" smtClean="0"/>
              <a:t>تتحقق هذه الصورة بقيام كاتب المحرر(الجاني ) بتغيير البيانات التي طلب صاحب الشأن منه اثباتها في المحرر , وذلك بتبديلها او التعديل فيها او بإثبات ما ينفي حصولها , فكاتب المحرر هنا لا ينسب الى نفسه كل ما يتضمنه المحرر من بيانات وانما ينسب البعض منها او كلها الى شخص اخر طلب منه اثباتها في المحرر . ومن الجدير بالذكر ان التزوير في هذه الصورة لا يبرز اية آثار مادية في المحرر ولا يتيسر اكتشافه الا بالرجوع الى صاحب الشأن والتأكد من البيانات التي كان يريد اثباتها ومقارنتها مع ما هو مكتوب من بيانات في المحرر الذي تم كتابته من قبل الجاني .</a:t>
            </a:r>
            <a:endParaRPr lang="ar-IQ" sz="2400" b="1" dirty="0" smtClean="0"/>
          </a:p>
        </p:txBody>
      </p:sp>
    </p:spTree>
    <p:extLst>
      <p:ext uri="{BB962C8B-B14F-4D97-AF65-F5344CB8AC3E}">
        <p14:creationId xmlns:p14="http://schemas.microsoft.com/office/powerpoint/2010/main" val="2300953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467544" y="476672"/>
            <a:ext cx="7704856" cy="5924128"/>
          </a:xfrm>
        </p:spPr>
        <p:txBody>
          <a:bodyPr>
            <a:normAutofit lnSpcReduction="10000"/>
          </a:bodyPr>
          <a:lstStyle/>
          <a:p>
            <a:pPr marL="0" lvl="2" indent="0" algn="just" rtl="1">
              <a:buNone/>
            </a:pPr>
            <a:r>
              <a:rPr lang="ar-IQ" sz="2400" b="1" dirty="0" smtClean="0"/>
              <a:t>2- جعل واقعة مزورة في صورة واقعة صحيحة مع العلم بتزويرها :- </a:t>
            </a:r>
          </a:p>
          <a:p>
            <a:pPr marL="0" lvl="2" indent="0" algn="just" rtl="1">
              <a:buNone/>
            </a:pPr>
            <a:r>
              <a:rPr lang="ar-IQ" sz="2400" dirty="0" smtClean="0"/>
              <a:t>تعد هذه الطريقة من أهم طرق التزوير المعنوي وأكثرها وقوعاً وتدخل فيها كل حالات الاثبات لواقعة في محرر خلاف حقيقتها ويدخل من ضمن هذه الطريقة أيضا التزوير بطريق إقرار اولي الشأن . و التزوير في هذه الصورة قد يقع من قبل الموظف المختص في محرر رسمي كما هو الحال في ان يذكر المحقق في الاوراق التحقيقية انه وجد أثناء التفتيش سلاح الجريمة والحقيقة أنه لم يجده . كما قد يقع التزوير في هذه الصورة من شخص غير موظف في محرر رسمي كما لو ذكر أحد الافراد للمحقق أنه شاهد المتهم ساعة وقوع الجريمة يحمل سلاحا والحقيقة غير ذلك . ويعد تزوير وفق هذه الصورة أيا شهادة الشخص امام موظف مختص خلاف الواقع مما يحمل هذا الموظف على تدوين أو اثبات واقعة غير صحيحة . </a:t>
            </a:r>
          </a:p>
          <a:p>
            <a:pPr marL="0" lvl="2" indent="0" algn="just" rtl="1">
              <a:buNone/>
            </a:pPr>
            <a:r>
              <a:rPr lang="ar-IQ" sz="2400" dirty="0" smtClean="0"/>
              <a:t>ج- جعل واقعة غير معترف بها في صورة واقعة معترف بها :- </a:t>
            </a:r>
          </a:p>
          <a:p>
            <a:pPr marL="0" lvl="2" indent="0" algn="just" rtl="1">
              <a:buNone/>
            </a:pPr>
            <a:r>
              <a:rPr lang="ar-IQ" sz="2400" dirty="0" smtClean="0"/>
              <a:t>تعد هذه الصورة من وجهة نظر الفقه الجنائي صورة خاصة من صور التزوير السابقة , وبذلك تعد تكرارا لما سبق ولا داعي لذكرها . ويتحقق التزوير في هذه الصورة من خلال جعل واقعة غير معترف بها في صورة واقعة معترف بها , وبمعنى أخر تثبيت واقعة في المحرر خلافاً لحقيقتها .   </a:t>
            </a:r>
          </a:p>
        </p:txBody>
      </p:sp>
    </p:spTree>
    <p:extLst>
      <p:ext uri="{BB962C8B-B14F-4D97-AF65-F5344CB8AC3E}">
        <p14:creationId xmlns:p14="http://schemas.microsoft.com/office/powerpoint/2010/main" val="230095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467544" y="476672"/>
            <a:ext cx="7704856" cy="5924128"/>
          </a:xfrm>
        </p:spPr>
        <p:txBody>
          <a:bodyPr>
            <a:normAutofit fontScale="85000" lnSpcReduction="10000"/>
          </a:bodyPr>
          <a:lstStyle/>
          <a:p>
            <a:pPr marL="0" lvl="2" indent="0" algn="just" rtl="1">
              <a:buNone/>
            </a:pPr>
            <a:r>
              <a:rPr lang="ar-IQ" sz="2400" dirty="0" smtClean="0"/>
              <a:t>د- انتحال شخصية الغير او استبدالها او الاتصاف بصفة غير صحيحة او إغفال ذكر بيان فيه حال تحريره فيما أعد لإثباته :- </a:t>
            </a:r>
          </a:p>
          <a:p>
            <a:pPr marL="0" lvl="2" indent="0" algn="just" rtl="1">
              <a:buNone/>
            </a:pPr>
            <a:r>
              <a:rPr lang="ar-IQ" sz="2400" dirty="0" smtClean="0"/>
              <a:t>تعد هذه الطريقة من طرق التزوير التي تقع بجعل واقعة مزورة في صورة واقعة صحيحة وتتضمن صورتين هما :- </a:t>
            </a:r>
          </a:p>
          <a:p>
            <a:pPr marL="0" lvl="2" indent="0" algn="just" rtl="1">
              <a:buNone/>
            </a:pPr>
            <a:r>
              <a:rPr lang="ar-IQ" sz="2400" dirty="0" smtClean="0"/>
              <a:t>أولهما :- وتتمثل بنشاط ايجابي من قبل الجاني يتجسد في عدة حالات منها انتحال شخصية الغير أو استبدالها او الاتصاف بصفة غير صحيحة , علما ان التزوير لا يقع في حالة الانتحال او الاستبدال اذا تم شفاها دون أن يدون في محرر , اذ ان الكذب الشفوي لا يصلح اساساً لجريمة التزوير في المحررات فبالنسبة لانتحال الجاني شخصية الغير تعني :- ادعاء الجاني اسماً غير اسمه  و يستوي ان يكون الاسم المنتحل لشخص حقيقي أو خيالي : مثال ذلك حضور (س) امام كاتب العدل ويجري عقداً باعتباره (ص) الذي انتحل اسمه أو حل محله او انتحل صفته , فاذا وقع الجاني بالاسم الي </a:t>
            </a:r>
            <a:r>
              <a:rPr lang="ar-IQ" sz="2400" dirty="0" err="1" smtClean="0"/>
              <a:t>انتحله</a:t>
            </a:r>
            <a:r>
              <a:rPr lang="ar-IQ" sz="2400" dirty="0" smtClean="0"/>
              <a:t> </a:t>
            </a:r>
            <a:r>
              <a:rPr lang="ar-IQ" sz="2400" dirty="0" err="1" smtClean="0"/>
              <a:t>فاننا</a:t>
            </a:r>
            <a:r>
              <a:rPr lang="ar-IQ" sz="2400" dirty="0" smtClean="0"/>
              <a:t> نكون امام تزوير مادي , اما أذا كان المحرر خاليا من التوقيع فهنا يتحقق </a:t>
            </a:r>
            <a:r>
              <a:rPr lang="ar-IQ" sz="2400" dirty="0" err="1" smtClean="0"/>
              <a:t>التزويرالمعنوي</a:t>
            </a:r>
            <a:r>
              <a:rPr lang="ar-IQ" sz="2400" dirty="0" smtClean="0"/>
              <a:t> ومثاله أن يحضر (س) امام محكمة البداءة منتحلا شخصية (ص) ويقرر امورا عن (ص) الذي انتحل اسمه دون ان يوقع على اقواله . ويمكن ان ينتحل الجاني الشخصية وحدها دون الاسم وذلك في حالة تشابه الاسماء ويتقدم احدهما بدل الشخص الاخر وهو يعلم انه ليس المقصود , كما لو تقدم طالب </a:t>
            </a:r>
            <a:r>
              <a:rPr lang="ar-IQ" sz="2400" dirty="0" err="1" smtClean="0"/>
              <a:t>لاداء</a:t>
            </a:r>
            <a:r>
              <a:rPr lang="ar-IQ" sz="2400" dirty="0" smtClean="0"/>
              <a:t> الامتحان بدل زميله الي يحمل اسما مشابها لاسمه , وهذه الصورة تعد من اهم وأكثر تطبيقات التزوير المعنوي وفي الغالب يتم وقوعها في المحررات الرسمية </a:t>
            </a:r>
            <a:r>
              <a:rPr lang="ar-IQ" sz="2400" dirty="0" smtClean="0"/>
              <a:t>فاذا كان الموظف سيء النية في هذه الحالة يعد الجاني فيها مساهما مع الموظف ,  اما اذا كان الموظف حسن النية ففي هذه الحالة يعد الموظف فاعل مادي يستخدمه الجاني لارتكاب التزوير مثال ذلك :- أن يتسمى شخص مسيحي باسم مسلم أمام قاضي الاحوال الشخصية ليتوصل الى توثيق زواجه  على مسلمة .</a:t>
            </a:r>
            <a:endParaRPr lang="ar-IQ" sz="2400" dirty="0" smtClean="0"/>
          </a:p>
        </p:txBody>
      </p:sp>
    </p:spTree>
    <p:extLst>
      <p:ext uri="{BB962C8B-B14F-4D97-AF65-F5344CB8AC3E}">
        <p14:creationId xmlns:p14="http://schemas.microsoft.com/office/powerpoint/2010/main" val="230095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467544" y="476672"/>
            <a:ext cx="7704856" cy="5924128"/>
          </a:xfrm>
        </p:spPr>
        <p:txBody>
          <a:bodyPr>
            <a:normAutofit/>
          </a:bodyPr>
          <a:lstStyle/>
          <a:p>
            <a:pPr marL="0" lvl="2" indent="0" algn="just" rtl="1">
              <a:buNone/>
            </a:pPr>
            <a:r>
              <a:rPr lang="ar-IQ" sz="2400" dirty="0" smtClean="0"/>
              <a:t>أما الصورة الثانية فتتمثل بنشاط سلبي من قبل الجاني بموجبه يتحقق التزوير بالترك ومفاده إغفال الجاني ما يجب عليه اثباته في المحرر من بيانات او وقائع توصلاً للحقيقة وبإغفاله لها يغير الحقيقة المراد اثباتها , أما اذا ترك محرر العقد أمراً غير جوهري من امور العقد فأنه لا يعد مرتكباً لجريمة التزوير لأن ما تركه ليس ذا أهمية . ويقع هذا النوع من التزوير في المحررات الرسمية  مثاله ان يغفل الصيرفي عن تثبيت المبالغ التي يحصل عليها في </a:t>
            </a:r>
            <a:r>
              <a:rPr lang="ar-IQ" sz="2400" smtClean="0"/>
              <a:t>سجلاته لاختلاسها .</a:t>
            </a:r>
            <a:endParaRPr lang="ar-IQ" sz="2400" dirty="0" smtClean="0"/>
          </a:p>
        </p:txBody>
      </p:sp>
    </p:spTree>
    <p:extLst>
      <p:ext uri="{BB962C8B-B14F-4D97-AF65-F5344CB8AC3E}">
        <p14:creationId xmlns:p14="http://schemas.microsoft.com/office/powerpoint/2010/main" val="2300953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467544" y="476672"/>
            <a:ext cx="7704856" cy="5924128"/>
          </a:xfrm>
        </p:spPr>
        <p:txBody>
          <a:bodyPr>
            <a:normAutofit/>
          </a:bodyPr>
          <a:lstStyle/>
          <a:p>
            <a:pPr marL="0" lvl="2" indent="0" algn="just" rtl="1">
              <a:buNone/>
            </a:pPr>
            <a:r>
              <a:rPr lang="ar-IQ" sz="2400" dirty="0" smtClean="0"/>
              <a:t>فاذا كان الموظف حسن النية في هذه الحالة يعد الموظف فاعل مادي يستخدمه الجاني </a:t>
            </a:r>
            <a:r>
              <a:rPr lang="ar-IQ" sz="2400" smtClean="0"/>
              <a:t>لارتكاب التزوير </a:t>
            </a:r>
            <a:endParaRPr lang="ar-IQ" sz="2400" dirty="0" smtClean="0"/>
          </a:p>
        </p:txBody>
      </p:sp>
    </p:spTree>
    <p:extLst>
      <p:ext uri="{BB962C8B-B14F-4D97-AF65-F5344CB8AC3E}">
        <p14:creationId xmlns:p14="http://schemas.microsoft.com/office/powerpoint/2010/main" val="23009538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962</TotalTime>
  <Words>1412</Words>
  <Application>Microsoft Office PowerPoint</Application>
  <PresentationFormat>عرض على الشاشة (3:4)‏</PresentationFormat>
  <Paragraphs>27</Paragraphs>
  <Slides>9</Slides>
  <Notes>1</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تجاور</vt:lpstr>
      <vt:lpstr>   المحاضرة الرابعة  </vt:lpstr>
      <vt:lpstr>ثالثاً : طرق تغيير الحقيقة :-</vt:lpstr>
      <vt:lpstr>والتزوير وفق هذه الطريقة قد يقع بعدة صور فقد يمس المحرر أو أحد بياناته مثال ذلك ان يطلب من الجاني توقيع عقد بيع ارض ثم يتضح انها دار سكنية وليست قطعة أرض , وقد يمس التزوير موضوع المحرر ومثاله ان يقوم الجاني بتوقيع عقد ايجار خلافا للاتفاق الحاصل بين الطرفين والخاص بتوقيع عقد بيع وليس عقد ايجار .  ج- املاء ورقة ممضاة أو مبصومة أو مختومة على بياض بغير اقرار صاحب الامضاء او البصمة او الختم يتحقق التزوير وفق هذه الطريقة في حالة حصول الجاني على ورقة بيضاء ممضاة دون علم صاحبها و القيام  بملئها بأمور خلاف لما اراد صاحب الشأن ادرجه فيها . د- اجراء اي تغيير بالإضافة او الحذف او التعديل او بغير ذلك في كتابة المحرر او الارقام او الصور او العلامات او اي امر آخر مثبت فيه :- تتحقق هذه الطريقة في كل تغيير مادي يمكن تصوره في محرر معين ,اي يحصل التغيير بعد اتمام المحرر او التوقيع عليه من قبل المزور نفسه  او من قبل شخص أخر , يشترط في هذه الصورة وقوع التزوير في جزء جوهري من المحرر اي يجب ان ينصب التغيير او التعديل او الاضافة  على جانب جوهري في المحرر , بحيث يدي هذا التغييرالى جعل المحرر ذي معنى يختلف عما أريد له أثناء تحريره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الرابعة  </dc:title>
  <dc:creator>DELL</dc:creator>
  <cp:lastModifiedBy>نورس الربيعي </cp:lastModifiedBy>
  <cp:revision>48</cp:revision>
  <dcterms:created xsi:type="dcterms:W3CDTF">2020-01-11T13:59:26Z</dcterms:created>
  <dcterms:modified xsi:type="dcterms:W3CDTF">2020-01-13T08:58:26Z</dcterms:modified>
</cp:coreProperties>
</file>