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5"/>
  </p:notes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13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20EDB95-C1D3-416E-8BCF-EDADE3824308}" type="datetimeFigureOut">
              <a:rPr lang="ar-IQ" smtClean="0"/>
              <a:t>09/05/1441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8DDA03-88EA-415A-BA22-89850270B9FC}" type="slidenum">
              <a:rPr lang="ar-IQ" smtClean="0"/>
              <a:t>‹#›</a:t>
            </a:fld>
            <a:endParaRPr lang="ar-IQ"/>
          </a:p>
        </p:txBody>
      </p:sp>
    </p:spTree>
    <p:extLst>
      <p:ext uri="{BB962C8B-B14F-4D97-AF65-F5344CB8AC3E}">
        <p14:creationId xmlns:p14="http://schemas.microsoft.com/office/powerpoint/2010/main" val="29879555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28DDA03-88EA-415A-BA22-89850270B9FC}" type="slidenum">
              <a:rPr lang="ar-IQ" smtClean="0"/>
              <a:t>1</a:t>
            </a:fld>
            <a:endParaRPr lang="ar-IQ"/>
          </a:p>
        </p:txBody>
      </p:sp>
    </p:spTree>
    <p:extLst>
      <p:ext uri="{BB962C8B-B14F-4D97-AF65-F5344CB8AC3E}">
        <p14:creationId xmlns:p14="http://schemas.microsoft.com/office/powerpoint/2010/main" val="3469754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55588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397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07109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27113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46625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A637E21-0E9D-4B10-8BEF-402A94CD75DD}" type="datetimeFigureOut">
              <a:rPr lang="ar-IQ" smtClean="0"/>
              <a:t>09/05/1441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77555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A637E21-0E9D-4B10-8BEF-402A94CD75DD}" type="datetimeFigureOut">
              <a:rPr lang="ar-IQ" smtClean="0"/>
              <a:t>09/05/1441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26555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A637E21-0E9D-4B10-8BEF-402A94CD75DD}" type="datetimeFigureOut">
              <a:rPr lang="ar-IQ" smtClean="0"/>
              <a:t>09/05/1441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61196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37E21-0E9D-4B10-8BEF-402A94CD75DD}" type="datetimeFigureOut">
              <a:rPr lang="ar-IQ" smtClean="0"/>
              <a:t>09/05/1441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77680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09/05/1441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75712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09/05/1441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42397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637E21-0E9D-4B10-8BEF-402A94CD75DD}" type="datetimeFigureOut">
              <a:rPr lang="ar-IQ" smtClean="0"/>
              <a:t>09/05/1441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1D524C-6389-4D9D-B105-43661F904DCF}" type="slidenum">
              <a:rPr lang="ar-IQ" smtClean="0"/>
              <a:t>‹#›</a:t>
            </a:fld>
            <a:endParaRPr lang="ar-IQ"/>
          </a:p>
        </p:txBody>
      </p:sp>
    </p:spTree>
    <p:extLst>
      <p:ext uri="{BB962C8B-B14F-4D97-AF65-F5344CB8AC3E}">
        <p14:creationId xmlns:p14="http://schemas.microsoft.com/office/powerpoint/2010/main" val="17757986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1224135"/>
          </a:xfrm>
        </p:spPr>
        <p:txBody>
          <a:bodyPr>
            <a:normAutofit/>
          </a:bodyPr>
          <a:lstStyle/>
          <a:p>
            <a:pPr>
              <a:lnSpc>
                <a:spcPct val="115000"/>
              </a:lnSpc>
              <a:spcAft>
                <a:spcPts val="1000"/>
              </a:spcAft>
            </a:pPr>
            <a:r>
              <a:rPr lang="ar-IQ" b="1" dirty="0">
                <a:ea typeface="Calibri"/>
                <a:cs typeface="Arial"/>
              </a:rPr>
              <a:t>تطور القضاء الدستوري في العراق</a:t>
            </a:r>
            <a:endParaRPr lang="ar-IQ" dirty="0"/>
          </a:p>
        </p:txBody>
      </p:sp>
      <p:sp>
        <p:nvSpPr>
          <p:cNvPr id="3" name="Subtitle 2"/>
          <p:cNvSpPr>
            <a:spLocks noGrp="1"/>
          </p:cNvSpPr>
          <p:nvPr>
            <p:ph type="subTitle" idx="1"/>
          </p:nvPr>
        </p:nvSpPr>
        <p:spPr>
          <a:xfrm>
            <a:off x="1371600" y="2708920"/>
            <a:ext cx="6400800" cy="3240360"/>
          </a:xfrm>
        </p:spPr>
        <p:txBody>
          <a:bodyPr>
            <a:normAutofit fontScale="92500"/>
          </a:bodyPr>
          <a:lstStyle/>
          <a:p>
            <a:pPr algn="just">
              <a:lnSpc>
                <a:spcPct val="150000"/>
              </a:lnSpc>
              <a:spcAft>
                <a:spcPts val="1000"/>
              </a:spcAft>
            </a:pPr>
            <a:r>
              <a:rPr lang="ar-IQ" sz="1500" dirty="0">
                <a:solidFill>
                  <a:schemeClr val="tx1"/>
                </a:solidFill>
                <a:ea typeface="Calibri"/>
              </a:rPr>
              <a:t>لم تكن فكرة القضاء الدستوري غائبة عن العراق، حيث نشأة الرقابة على دستورية القوانين منذ اول دستور عراقي, الا وهو القانون الاساسي الصادر عام 1925، حيث انشأت المحكمة العليا لغرض ممارسة الرقابة على مطابقة القوانين العادية لاحكام هذا الدستور.</a:t>
            </a:r>
            <a:endParaRPr lang="en-US" sz="1200" dirty="0">
              <a:solidFill>
                <a:schemeClr val="tx1"/>
              </a:solidFill>
              <a:ea typeface="Calibri"/>
              <a:cs typeface="Arial"/>
            </a:endParaRPr>
          </a:p>
          <a:p>
            <a:pPr algn="just">
              <a:lnSpc>
                <a:spcPct val="150000"/>
              </a:lnSpc>
              <a:spcAft>
                <a:spcPts val="1000"/>
              </a:spcAft>
            </a:pPr>
            <a:r>
              <a:rPr lang="ar-IQ" sz="1500" dirty="0">
                <a:solidFill>
                  <a:schemeClr val="tx1"/>
                </a:solidFill>
                <a:ea typeface="Calibri"/>
              </a:rPr>
              <a:t>         وتشكلت المحكمة العليا من رئيس وثمانية اعضاء ينتخبون من مجلس الاعيان,  وتمثلت آلية الطعن في القانون بحصرها بقرار من مجلس الوزراء أو بقرار من احد مجلسي الامة (النواب والاعيان)، وتصدر قراراتها بأغلبية ثلثي اعضاء المحكمة، وفي حالة اقناع المحكمة بعدم دستورية قانون, فتحكم بالغائه من تاريخ صدور قرار المحكمة وليس بأثر رجعي، ولم يتسنى للمحكمة ممارسة الرقابة على دستورية القوانين الا مرة واحدة عندما اصدرت حكماً بعدم دستورية ( قانون منع الدعايات المضرة لسنة 1938) .</a:t>
            </a:r>
            <a:endParaRPr lang="en-US" sz="1200" dirty="0">
              <a:solidFill>
                <a:schemeClr val="tx1"/>
              </a:solidFill>
              <a:ea typeface="Calibri"/>
              <a:cs typeface="Arial"/>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en-US" sz="1400" dirty="0">
              <a:solidFill>
                <a:schemeClr val="tx1"/>
              </a:solidFill>
              <a:ea typeface="Calibri"/>
              <a:cs typeface="Arial"/>
            </a:endParaRPr>
          </a:p>
          <a:p>
            <a:pPr algn="just"/>
            <a:endParaRPr lang="ar-IQ" sz="1400" dirty="0"/>
          </a:p>
        </p:txBody>
      </p:sp>
    </p:spTree>
    <p:extLst>
      <p:ext uri="{BB962C8B-B14F-4D97-AF65-F5344CB8AC3E}">
        <p14:creationId xmlns:p14="http://schemas.microsoft.com/office/powerpoint/2010/main" val="182436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9"/>
            <a:ext cx="8229600" cy="4392488"/>
          </a:xfrm>
        </p:spPr>
        <p:txBody>
          <a:bodyPr>
            <a:noAutofit/>
          </a:bodyPr>
          <a:lstStyle/>
          <a:p>
            <a:pPr algn="just">
              <a:lnSpc>
                <a:spcPct val="150000"/>
              </a:lnSpc>
              <a:spcAft>
                <a:spcPts val="1000"/>
              </a:spcAft>
            </a:pPr>
            <a:r>
              <a:rPr lang="ar-IQ" sz="1600" dirty="0">
                <a:ea typeface="Calibri"/>
              </a:rPr>
              <a:t>حيث اختفت فكرة القضاء الدستوري في ظل دستور عام 1958, ودستور  4/نيسان/ 1963 ودستور 1964.</a:t>
            </a:r>
            <a:endParaRPr lang="en-US" sz="1100" dirty="0">
              <a:ea typeface="Calibri"/>
              <a:cs typeface="Arial"/>
            </a:endParaRPr>
          </a:p>
          <a:p>
            <a:pPr algn="just">
              <a:lnSpc>
                <a:spcPct val="150000"/>
              </a:lnSpc>
              <a:spcAft>
                <a:spcPts val="1000"/>
              </a:spcAft>
            </a:pPr>
            <a:r>
              <a:rPr lang="ar-IQ" sz="1600" dirty="0">
                <a:ea typeface="Calibri"/>
              </a:rPr>
              <a:t>        وعاد القضاء الدستوري للظهور مجدداً في ظل دستور 1968, حيث اناط هذه المهمة بالمحكمة الدستورية العليا، وتشكلت وفق قانون المحكمة الدستورية رقم (159) لسنة 1968, من رئيس وثمانية اعضاء, وتصدر قراراتها بأغلبية الاعضاء ويكون الحكم الصادر بعدم دستورية قانون او نظام او مرسوم ملغياً من تاريخ صدور القرار من المحكمة، ولم يتسنى للمحكمة ممارسة اختصاصاتها طيلة مدة نفاذ ىذا الدستور .</a:t>
            </a:r>
            <a:endParaRPr lang="en-US" sz="1100" dirty="0">
              <a:ea typeface="Calibri"/>
              <a:cs typeface="Arial"/>
            </a:endParaRPr>
          </a:p>
          <a:p>
            <a:pPr marL="0" indent="0">
              <a:lnSpc>
                <a:spcPct val="150000"/>
              </a:lnSpc>
              <a:buNone/>
            </a:pPr>
            <a:r>
              <a:rPr lang="ar-IQ" sz="1600" dirty="0">
                <a:ea typeface="Calibri"/>
              </a:rPr>
              <a:t> اما في ظل دستور 1970 الملغي, فلم يشر الى المحكمة المختصة بالرقابة على دستورية القوانين، الا انه تجدر الاشارة الى انه تسنى للقضاء العادي مرة واحدة ان مارس الرقابة على دستورية القوانين, وذلك حينما امتنعت محكمة بداءة الكرخ عند تطبيق قرار مجلس قيادة الثورة (المنحل) رقم (581) لسنة 1981, وذلك لمخالفته احكام المادة/ 16 من الدستور المتعلقة بإزالة الشيوع . </a:t>
            </a:r>
            <a:endParaRPr lang="ar-IQ" sz="1600" dirty="0"/>
          </a:p>
        </p:txBody>
      </p:sp>
    </p:spTree>
    <p:extLst>
      <p:ext uri="{BB962C8B-B14F-4D97-AF65-F5344CB8AC3E}">
        <p14:creationId xmlns:p14="http://schemas.microsoft.com/office/powerpoint/2010/main" val="1107779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a:lnSpc>
                <a:spcPct val="150000"/>
              </a:lnSpc>
              <a:spcAft>
                <a:spcPts val="1000"/>
              </a:spcAft>
            </a:pPr>
            <a:r>
              <a:rPr lang="ar-IQ" sz="1600" dirty="0" smtClean="0"/>
              <a:t> </a:t>
            </a:r>
            <a:r>
              <a:rPr lang="ar-IQ" sz="2000" dirty="0">
                <a:ea typeface="Calibri"/>
              </a:rPr>
              <a:t>اما في ظل قانون ادارة الدولة العراقية للمرحلة الانتقالية لعام 2004, فتجدر الاشارة الى انه تم انشاء المحكمة الاتحادية العليا لتتولى مهمة القضاء الدستوري وذلك بالفصل في دستورية القوانين والانظمة والتعليمات، وتشكلت من (9) اعضاء بما فيهم رئيس المحكمة.</a:t>
            </a:r>
            <a:endParaRPr lang="en-US" sz="1400" dirty="0">
              <a:ea typeface="Calibri"/>
              <a:cs typeface="Arial"/>
            </a:endParaRPr>
          </a:p>
          <a:p>
            <a:r>
              <a:rPr lang="ar-IQ" sz="2000" dirty="0">
                <a:ea typeface="Calibri"/>
              </a:rPr>
              <a:t>        ولم يغفل دستور جميورية العراق لعام 2005, عن معالجة القضاء الدستوري، حيث انشأ المحكمة الاتحادية العليا وحدد اختصاصاتها والقوة الملزمة لقراراتها في المواد (94 و 92 )منه، واناط بها الرقابة على دستورية القوانين, ومن استقراء نصوص الدستور العراقي يتضح لنا بما لا يقبل الشك او التأويل انه اعتنق الرقابة القضائية على دستورية القوانين، واخذ بالرقابة المركزية، بمعنى انه اناط ممارسة هذا الاختصاص بالمحكمة الاتحادية العليا حصراً, دون غيرها من المحاكم، كما ان المشرع العراقي اخذ بالرقابة اللاحقة على صدور القانون، ومن ثم فلا يجوز للمحكمة ان تمارس الرقابة على دستورية مشروعات القوانين قبل ان يتم التصويت على هذه المشروعات من قبل مجلس النواب . </a:t>
            </a:r>
            <a:endParaRPr lang="en-US" sz="2000" dirty="0">
              <a:ea typeface="Calibri"/>
              <a:cs typeface="Arial"/>
            </a:endParaRPr>
          </a:p>
        </p:txBody>
      </p:sp>
    </p:spTree>
    <p:extLst>
      <p:ext uri="{BB962C8B-B14F-4D97-AF65-F5344CB8AC3E}">
        <p14:creationId xmlns:p14="http://schemas.microsoft.com/office/powerpoint/2010/main" val="4221110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TotalTime>
  <Words>451</Words>
  <Application>Microsoft Office PowerPoint</Application>
  <PresentationFormat>On-screen Show (4:3)</PresentationFormat>
  <Paragraphs>15</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تطور القضاء الدستوري في العراق</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الـتـعـريـف بـظـاهــرة الـفـسـاد</dc:title>
  <dc:creator>DR.Ahmed Saker 2O11</dc:creator>
  <cp:lastModifiedBy>DR.Ahmed Saker 2O11</cp:lastModifiedBy>
  <cp:revision>7</cp:revision>
  <dcterms:created xsi:type="dcterms:W3CDTF">2019-03-10T17:06:17Z</dcterms:created>
  <dcterms:modified xsi:type="dcterms:W3CDTF">2020-01-04T11:56:24Z</dcterms:modified>
</cp:coreProperties>
</file>