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محاضرات في مادة </a:t>
            </a:r>
            <a:r>
              <a:rPr lang="ar-IQ" dirty="0" smtClean="0"/>
              <a:t>قانون التنفيذ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626968" cy="2337374"/>
          </a:xfrm>
        </p:spPr>
        <p:txBody>
          <a:bodyPr>
            <a:noAutofit/>
          </a:bodyPr>
          <a:lstStyle/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المرحلة </a:t>
            </a:r>
            <a:r>
              <a:rPr lang="ar-IQ" sz="3600" b="1" dirty="0" smtClean="0">
                <a:solidFill>
                  <a:srgbClr val="FF0000"/>
                </a:solidFill>
              </a:rPr>
              <a:t>الرابعة </a:t>
            </a:r>
            <a:r>
              <a:rPr lang="ar-IQ" sz="3600" b="1" dirty="0" smtClean="0">
                <a:solidFill>
                  <a:srgbClr val="FF0000"/>
                </a:solidFill>
              </a:rPr>
              <a:t>/المحاضرة الخامسة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العام الدراسي </a:t>
            </a:r>
            <a:r>
              <a:rPr lang="ar-IQ" sz="3600" b="1" dirty="0" smtClean="0">
                <a:solidFill>
                  <a:srgbClr val="FF0000"/>
                </a:solidFill>
              </a:rPr>
              <a:t>2019-2020 </a:t>
            </a:r>
            <a:endParaRPr lang="ar-IQ" sz="3600" b="1" dirty="0" smtClean="0">
              <a:solidFill>
                <a:srgbClr val="FF0000"/>
              </a:solidFill>
            </a:endParaRP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الفصل الدراسي </a:t>
            </a:r>
            <a:r>
              <a:rPr lang="ar-IQ" sz="3600" b="1" dirty="0" smtClean="0">
                <a:solidFill>
                  <a:srgbClr val="FF0000"/>
                </a:solidFill>
              </a:rPr>
              <a:t>الأول</a:t>
            </a:r>
            <a:endParaRPr lang="ar-IQ" sz="3600" b="1" dirty="0" smtClean="0">
              <a:solidFill>
                <a:srgbClr val="FF0000"/>
              </a:solidFill>
            </a:endParaRP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م. زهراء مبروك عبد الله الربيعي</a:t>
            </a:r>
          </a:p>
          <a:p>
            <a:pPr algn="ctr"/>
            <a:endParaRPr lang="ar-IQ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b="1" dirty="0" smtClean="0"/>
              <a:t>صلاحيات الجهات المخولة بتطبيق قانون </a:t>
            </a:r>
            <a:r>
              <a:rPr lang="ar-IQ" b="1" dirty="0" smtClean="0"/>
              <a:t>تحصيل الديون الحكومية 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25112"/>
          </a:xfrm>
        </p:spPr>
        <p:txBody>
          <a:bodyPr>
            <a:normAutofit/>
          </a:bodyPr>
          <a:lstStyle/>
          <a:p>
            <a:pPr lvl="1" algn="just"/>
            <a:r>
              <a:rPr lang="ar-IQ" sz="3200" b="1" dirty="0" smtClean="0">
                <a:solidFill>
                  <a:schemeClr val="tx1"/>
                </a:solidFill>
              </a:rPr>
              <a:t>إن قانون تحصيل الديون الحكومية لا يمنح الدوائر المخولة بتطبيق جميع صلاحيات مديريات التنفيذ وإنما يمنحها بعض هذه الصلاحيات .</a:t>
            </a:r>
          </a:p>
          <a:p>
            <a:pPr lvl="1" algn="just"/>
            <a:r>
              <a:rPr lang="ar-IQ" sz="3200" b="1" dirty="0" smtClean="0">
                <a:solidFill>
                  <a:schemeClr val="tx1"/>
                </a:solidFill>
              </a:rPr>
              <a:t>وهذه الصلاحيات تختلف باختلاف المال محل التنفيذ وما إذا كان منقولاً أو عقاراً كما أن التنفيذ قد يؤدي </a:t>
            </a:r>
            <a:r>
              <a:rPr lang="ar-IQ" sz="3200" b="1" dirty="0" err="1" smtClean="0">
                <a:solidFill>
                  <a:schemeClr val="tx1"/>
                </a:solidFill>
              </a:rPr>
              <a:t>الى</a:t>
            </a:r>
            <a:r>
              <a:rPr lang="ar-IQ" sz="3200" b="1" dirty="0" smtClean="0">
                <a:solidFill>
                  <a:schemeClr val="tx1"/>
                </a:solidFill>
              </a:rPr>
              <a:t> حبس المدين .</a:t>
            </a:r>
          </a:p>
          <a:p>
            <a:pPr algn="just">
              <a:buNone/>
            </a:pPr>
            <a:endParaRPr lang="ar-IQ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b="1" dirty="0" smtClean="0"/>
              <a:t>التنفيذ على أموال المدين المنقولة وحجز الرواتب والمخصصات 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3200" b="1" dirty="0" smtClean="0"/>
              <a:t>1- التنفيذ على أموال المدين المنقولة :</a:t>
            </a:r>
          </a:p>
          <a:p>
            <a:r>
              <a:rPr lang="ar-IQ" sz="3200" b="1" dirty="0" smtClean="0"/>
              <a:t>إن الصلاحيات المخولة للجهات المختصة هي </a:t>
            </a:r>
            <a:r>
              <a:rPr lang="ar-IQ" sz="3200" b="1" dirty="0" err="1" smtClean="0"/>
              <a:t>مايلي</a:t>
            </a:r>
            <a:r>
              <a:rPr lang="ar-IQ" sz="3200" b="1" dirty="0" smtClean="0"/>
              <a:t> :</a:t>
            </a:r>
          </a:p>
          <a:p>
            <a:pPr algn="just"/>
            <a:r>
              <a:rPr lang="ar-IQ" sz="3200" b="1" dirty="0" smtClean="0"/>
              <a:t>أ-الإنذار : إذا تأخر المدين عن دفع الدين فعلى الموظف المختص أن ينذره بوجوب دفع الدين خلال عشرة أيام </a:t>
            </a:r>
            <a:r>
              <a:rPr lang="ar-IQ" sz="3200" b="1" dirty="0" err="1" smtClean="0"/>
              <a:t>إعتباراً</a:t>
            </a:r>
            <a:r>
              <a:rPr lang="ar-IQ" sz="3200" b="1" dirty="0" smtClean="0"/>
              <a:t> من اليوم التالي لتبليغه </a:t>
            </a:r>
            <a:r>
              <a:rPr lang="ar-IQ" sz="3200" b="1" dirty="0" err="1" smtClean="0"/>
              <a:t>بالانذار</a:t>
            </a:r>
            <a:r>
              <a:rPr lang="ar-IQ" sz="3200" b="1" dirty="0" smtClean="0"/>
              <a:t> . والتبليغ يتم للمدين أو أحد </a:t>
            </a:r>
            <a:r>
              <a:rPr lang="ar-IQ" sz="3200" b="1" dirty="0" err="1" smtClean="0"/>
              <a:t>افراد</a:t>
            </a:r>
            <a:r>
              <a:rPr lang="ar-IQ" sz="3200" b="1" dirty="0" smtClean="0"/>
              <a:t> عائلته الساكنين معه من البالغين سن الرشد أو </a:t>
            </a:r>
            <a:r>
              <a:rPr lang="ar-IQ" sz="3200" b="1" dirty="0" err="1" smtClean="0"/>
              <a:t>لاحد</a:t>
            </a:r>
            <a:r>
              <a:rPr lang="ar-IQ" sz="3200" b="1" dirty="0" smtClean="0"/>
              <a:t> ممن يعمل في خدمته من البالغين أو لممثله القانوني.</a:t>
            </a:r>
            <a:endParaRPr lang="ar-IQ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3200" b="1" dirty="0" smtClean="0"/>
              <a:t>ب- قرار الحجز: فإذا أمتنع المدين عن تسديد الدين ومرت مدة </a:t>
            </a:r>
            <a:r>
              <a:rPr lang="ar-IQ" sz="3200" b="1" dirty="0" err="1" smtClean="0"/>
              <a:t>الانذار</a:t>
            </a:r>
            <a:r>
              <a:rPr lang="ar-IQ" sz="3200" b="1" dirty="0" smtClean="0"/>
              <a:t> اصدر الموظف المخول بتطبيق هذا القانون قراره </a:t>
            </a:r>
            <a:r>
              <a:rPr lang="ar-IQ" sz="3200" b="1" dirty="0" err="1" smtClean="0"/>
              <a:t>بحجزاموال</a:t>
            </a:r>
            <a:r>
              <a:rPr lang="ar-IQ" sz="3200" b="1" dirty="0" smtClean="0"/>
              <a:t> المدين المنقولة بما يعادل مقدار الدين .</a:t>
            </a:r>
            <a:endParaRPr lang="ar-IQ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3200" b="1" dirty="0" smtClean="0"/>
              <a:t>ج-وقف أو تأجيل إجراءات التنفيذ :</a:t>
            </a:r>
          </a:p>
          <a:p>
            <a:pPr algn="just"/>
            <a:r>
              <a:rPr lang="ar-IQ" sz="3200" b="1" dirty="0" smtClean="0"/>
              <a:t>للجهة المخولة بتطبيق القانون أن يقرر وقف أو تأجيل </a:t>
            </a:r>
            <a:r>
              <a:rPr lang="ar-IQ" sz="3200" b="1" dirty="0" err="1" smtClean="0"/>
              <a:t>الاجراءات</a:t>
            </a:r>
            <a:r>
              <a:rPr lang="ar-IQ" sz="3200" b="1" dirty="0" smtClean="0"/>
              <a:t> التنفيذية المتخذة إذا تقدم المدين أو من يمثله بتسوية مقبولة أو بضمانات كافية لتسديد الدين , وفي أي مرحلة بشرط أن لا يكون التنفيذ قد اكتسب صفته النهائية . </a:t>
            </a:r>
            <a:endParaRPr lang="ar-IQ" sz="3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3200" b="1" dirty="0" smtClean="0"/>
              <a:t>د-بيع </a:t>
            </a:r>
            <a:r>
              <a:rPr lang="ar-IQ" sz="3200" b="1" dirty="0" err="1" smtClean="0"/>
              <a:t>الاموال</a:t>
            </a:r>
            <a:r>
              <a:rPr lang="ar-IQ" sz="3200" b="1" dirty="0" smtClean="0"/>
              <a:t> المنقولة : إذا لم يتقدم المدين بتسوية مقبولة للدين خلال ثلاثة أيام من تاريخ تبليغه </a:t>
            </a:r>
            <a:r>
              <a:rPr lang="ar-IQ" sz="3200" b="1" dirty="0" err="1" smtClean="0"/>
              <a:t>بالحجزفللموظف</a:t>
            </a:r>
            <a:r>
              <a:rPr lang="ar-IQ" sz="3200" b="1" dirty="0" smtClean="0"/>
              <a:t> المخول أن يأمر ببيع أموال المدين المنقولة المحجوزة ويتم البيع عن طريق مديرية التنفيذ وفقاً </a:t>
            </a:r>
            <a:r>
              <a:rPr lang="ar-IQ" sz="3200" b="1" dirty="0" err="1" smtClean="0"/>
              <a:t>لاحكام</a:t>
            </a:r>
            <a:r>
              <a:rPr lang="ar-IQ" sz="3200" b="1" dirty="0" smtClean="0"/>
              <a:t> قانون التنفيذ الخاصة بالحجز على أموال المدين المنقولة . </a:t>
            </a:r>
            <a:endParaRPr lang="ar-IQ" sz="3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sz="3200" b="1" dirty="0" smtClean="0"/>
              <a:t>2- حجز الراتب والمخصصات :حسب الفقرة 4 من المادة الثالثة من التعليمات المالية رقم 9 لسنة 1979 للمخول بتطبيق القانون أن يقرر حجز راتب المدين ومخصصاته وفقاً للنسب المقررة من قانون التنفيذ , إذا تأيد عدم وجود </a:t>
            </a:r>
            <a:r>
              <a:rPr lang="ar-IQ" sz="3200" b="1" dirty="0" err="1" smtClean="0"/>
              <a:t>اموال</a:t>
            </a:r>
            <a:r>
              <a:rPr lang="ar-IQ" sz="3200" b="1" dirty="0" smtClean="0"/>
              <a:t> للمدين يمكن الحجز عليها 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/>
              <a:t>التنفيذ على عقارات المدين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3200" b="1" dirty="0" err="1" smtClean="0"/>
              <a:t>تنص</a:t>
            </a:r>
            <a:r>
              <a:rPr lang="ar-IQ" sz="3200" b="1" dirty="0" smtClean="0"/>
              <a:t> المادة العاشرة من قانون تحصيل الديون الحكومية على أنه ( إذا لم تكن للمدين </a:t>
            </a:r>
            <a:r>
              <a:rPr lang="ar-IQ" sz="3200" b="1" dirty="0" err="1" smtClean="0"/>
              <a:t>اموال</a:t>
            </a:r>
            <a:r>
              <a:rPr lang="ar-IQ" sz="3200" b="1" dirty="0" smtClean="0"/>
              <a:t> منقولة أو كانت له ولكنها لا تكفي لإيفاء الدين , ورأى المخول بتطبيق هذا القانون لزوم حجز عقار المدين وبيعه فعليه أن ينظم تقريراً يبين فيه المبلغ المستحق ويطلب حجز العقار وبيعه ويودعه </a:t>
            </a:r>
            <a:r>
              <a:rPr lang="ar-IQ" sz="3200" b="1" dirty="0" err="1" smtClean="0"/>
              <a:t>الى</a:t>
            </a:r>
            <a:r>
              <a:rPr lang="ar-IQ" sz="3200" b="1" dirty="0" smtClean="0"/>
              <a:t> المنفذ العدل ليصدر قراراً مستعجلاً بإجراء الحجز وبيع المحجوز وفق </a:t>
            </a:r>
            <a:r>
              <a:rPr lang="ar-IQ" sz="3200" b="1" dirty="0" err="1" smtClean="0"/>
              <a:t>احكام</a:t>
            </a:r>
            <a:r>
              <a:rPr lang="ar-IQ" sz="3200" b="1" dirty="0" smtClean="0"/>
              <a:t> قانون التنفيذ رقم 31 لسنة 1975 المعدل )</a:t>
            </a:r>
            <a:endParaRPr lang="ar-IQ" sz="3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/>
              <a:t>حبس المدين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3200" b="1" dirty="0" err="1" smtClean="0"/>
              <a:t>تنص</a:t>
            </a:r>
            <a:r>
              <a:rPr lang="ar-IQ" sz="3200" b="1" dirty="0" smtClean="0"/>
              <a:t> المادة الثالثة عشرة من قانون تحصيل الديون الحكومية على أنه (يجوز حبس المدين المماطل وفق </a:t>
            </a:r>
            <a:r>
              <a:rPr lang="ar-IQ" sz="3200" b="1" dirty="0" err="1" smtClean="0"/>
              <a:t>احكام</a:t>
            </a:r>
            <a:r>
              <a:rPr lang="ar-IQ" sz="3200" b="1" dirty="0" smtClean="0"/>
              <a:t> قانون التنفيذ من قبل المنفذ العدل بناءاً على طلب من رئيس الدائرة المخول بتطبيق هذا القانون)</a:t>
            </a:r>
          </a:p>
          <a:p>
            <a:pPr algn="just"/>
            <a:r>
              <a:rPr lang="ar-IQ" sz="3200" b="1" dirty="0" smtClean="0"/>
              <a:t>ولا يجوز حبس المدين إلا بناءاً على طلب من الدائن وقرار من المنفذ العدل إن كان قاضياً فإذا لم يكن المنفذ العدل قاضياً وجب عرض </a:t>
            </a:r>
            <a:r>
              <a:rPr lang="ar-IQ" sz="3200" b="1" dirty="0" err="1" smtClean="0"/>
              <a:t>الامر</a:t>
            </a:r>
            <a:r>
              <a:rPr lang="ar-IQ" sz="3200" b="1" dirty="0" smtClean="0"/>
              <a:t> على قاضي </a:t>
            </a:r>
            <a:r>
              <a:rPr lang="ar-IQ" sz="3200" b="1" dirty="0" err="1" smtClean="0"/>
              <a:t>البداءة</a:t>
            </a:r>
            <a:r>
              <a:rPr lang="ar-IQ" sz="3200" b="1" dirty="0" smtClean="0"/>
              <a:t> </a:t>
            </a:r>
            <a:r>
              <a:rPr lang="ar-IQ" sz="3200" b="1" dirty="0" err="1" smtClean="0"/>
              <a:t>الاول</a:t>
            </a:r>
            <a:r>
              <a:rPr lang="ar-IQ" sz="3200" b="1" dirty="0" smtClean="0"/>
              <a:t> ليقرر الحبس من عدمه (مادة 40 من قانون التنفيذ)</a:t>
            </a:r>
            <a:endParaRPr lang="ar-IQ" sz="32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340</TotalTime>
  <Words>458</Words>
  <Application>Microsoft Office PowerPoint</Application>
  <PresentationFormat>عرض على الشاشة (3:4)‏</PresentationFormat>
  <Paragraphs>22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حضري</vt:lpstr>
      <vt:lpstr>محاضرات في مادة قانون التنفيذ</vt:lpstr>
      <vt:lpstr>صلاحيات الجهات المخولة بتطبيق قانون تحصيل الديون الحكومية </vt:lpstr>
      <vt:lpstr>التنفيذ على أموال المدين المنقولة وحجز الرواتب والمخصصات </vt:lpstr>
      <vt:lpstr>الشريحة 4</vt:lpstr>
      <vt:lpstr>الشريحة 5</vt:lpstr>
      <vt:lpstr>الشريحة 6</vt:lpstr>
      <vt:lpstr>الشريحة 7</vt:lpstr>
      <vt:lpstr>التنفيذ على عقارات المدين</vt:lpstr>
      <vt:lpstr>حبس المدين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مادة مدخل القانون</dc:title>
  <dc:creator>dell</dc:creator>
  <cp:lastModifiedBy>DR.Ahmed Saker 2O14</cp:lastModifiedBy>
  <cp:revision>90</cp:revision>
  <dcterms:created xsi:type="dcterms:W3CDTF">2019-04-14T09:27:59Z</dcterms:created>
  <dcterms:modified xsi:type="dcterms:W3CDTF">2020-01-19T20:40:35Z</dcterms:modified>
</cp:coreProperties>
</file>