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5"/>
  </p:notes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20EDB95-C1D3-416E-8BCF-EDADE3824308}" type="datetimeFigureOut">
              <a:rPr lang="ar-IQ" smtClean="0"/>
              <a:t>09/05/1441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8DDA03-88EA-415A-BA22-89850270B9FC}" type="slidenum">
              <a:rPr lang="ar-IQ" smtClean="0"/>
              <a:t>‹#›</a:t>
            </a:fld>
            <a:endParaRPr lang="ar-IQ"/>
          </a:p>
        </p:txBody>
      </p:sp>
    </p:spTree>
    <p:extLst>
      <p:ext uri="{BB962C8B-B14F-4D97-AF65-F5344CB8AC3E}">
        <p14:creationId xmlns:p14="http://schemas.microsoft.com/office/powerpoint/2010/main" val="29879555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E28DDA03-88EA-415A-BA22-89850270B9FC}" type="slidenum">
              <a:rPr lang="ar-IQ" smtClean="0"/>
              <a:t>1</a:t>
            </a:fld>
            <a:endParaRPr lang="ar-IQ"/>
          </a:p>
        </p:txBody>
      </p:sp>
    </p:spTree>
    <p:extLst>
      <p:ext uri="{BB962C8B-B14F-4D97-AF65-F5344CB8AC3E}">
        <p14:creationId xmlns:p14="http://schemas.microsoft.com/office/powerpoint/2010/main" val="3469754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555884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397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07109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27113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466254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A637E21-0E9D-4B10-8BEF-402A94CD75DD}" type="datetimeFigureOut">
              <a:rPr lang="ar-IQ" smtClean="0"/>
              <a:t>09/05/1441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77555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A637E21-0E9D-4B10-8BEF-402A94CD75DD}" type="datetimeFigureOut">
              <a:rPr lang="ar-IQ" smtClean="0"/>
              <a:t>09/05/1441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26555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A637E21-0E9D-4B10-8BEF-402A94CD75DD}" type="datetimeFigureOut">
              <a:rPr lang="ar-IQ" smtClean="0"/>
              <a:t>09/05/1441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61196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37E21-0E9D-4B10-8BEF-402A94CD75DD}" type="datetimeFigureOut">
              <a:rPr lang="ar-IQ" smtClean="0"/>
              <a:t>09/05/1441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77680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09/05/1441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75712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09/05/1441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42397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A637E21-0E9D-4B10-8BEF-402A94CD75DD}" type="datetimeFigureOut">
              <a:rPr lang="ar-IQ" smtClean="0"/>
              <a:t>09/05/1441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1D524C-6389-4D9D-B105-43661F904DCF}" type="slidenum">
              <a:rPr lang="ar-IQ" smtClean="0"/>
              <a:t>‹#›</a:t>
            </a:fld>
            <a:endParaRPr lang="ar-IQ"/>
          </a:p>
        </p:txBody>
      </p:sp>
    </p:spTree>
    <p:extLst>
      <p:ext uri="{BB962C8B-B14F-4D97-AF65-F5344CB8AC3E}">
        <p14:creationId xmlns:p14="http://schemas.microsoft.com/office/powerpoint/2010/main" val="17757986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1224135"/>
          </a:xfrm>
        </p:spPr>
        <p:txBody>
          <a:bodyPr>
            <a:normAutofit/>
          </a:bodyPr>
          <a:lstStyle/>
          <a:p>
            <a:pPr>
              <a:lnSpc>
                <a:spcPct val="115000"/>
              </a:lnSpc>
              <a:spcAft>
                <a:spcPts val="1000"/>
              </a:spcAft>
            </a:pPr>
            <a:r>
              <a:rPr lang="ar-IQ" b="1" dirty="0" smtClean="0">
                <a:ea typeface="Calibri"/>
                <a:cs typeface="Arial"/>
              </a:rPr>
              <a:t> </a:t>
            </a:r>
            <a:r>
              <a:rPr lang="ar-IQ" b="1" dirty="0">
                <a:ea typeface="Calibri"/>
                <a:cs typeface="Arial"/>
              </a:rPr>
              <a:t>تشكيل المحكمة الاتحادية العليا</a:t>
            </a:r>
            <a:endParaRPr lang="ar-IQ" dirty="0"/>
          </a:p>
        </p:txBody>
      </p:sp>
      <p:sp>
        <p:nvSpPr>
          <p:cNvPr id="3" name="Subtitle 2"/>
          <p:cNvSpPr>
            <a:spLocks noGrp="1"/>
          </p:cNvSpPr>
          <p:nvPr>
            <p:ph type="subTitle" idx="1"/>
          </p:nvPr>
        </p:nvSpPr>
        <p:spPr>
          <a:xfrm>
            <a:off x="1371600" y="2852936"/>
            <a:ext cx="6400800" cy="2785864"/>
          </a:xfrm>
        </p:spPr>
        <p:txBody>
          <a:bodyPr>
            <a:normAutofit fontScale="92500" lnSpcReduction="20000"/>
          </a:bodyPr>
          <a:lstStyle/>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r>
              <a:rPr lang="ar-IQ" sz="1800" dirty="0">
                <a:solidFill>
                  <a:schemeClr val="tx1"/>
                </a:solidFill>
                <a:ea typeface="Calibri"/>
              </a:rPr>
              <a:t>عالج دستور جمهورية العراق لعام 2005 القضاء الدستوري، حيث انشأ المحكمة الاتحادية العليا وحدد اختصاصاتها, حيث تنص المادة/ 92 من دستور جمهورية العراق لعام 2005 على ان (اولاً: المحكمة الاتحادية العليا هيئة قضائية مستقلة مالياً وادارياً, ثانيا: تتكون المحكمة الاتحادية العليا من عدد من القضاة، وخبراء في الفقه الاسلامي وفقهاء القانون يحدد عددهم، وتنظم طريقة اختيارهم، وعمل المحكمة بقانون يسن بأغلبية ثلثي اعضاء مجلس النواب) .</a:t>
            </a:r>
            <a:endParaRPr lang="en-US" sz="1200" dirty="0">
              <a:solidFill>
                <a:schemeClr val="tx1"/>
              </a:solidFill>
              <a:ea typeface="Calibri"/>
              <a:cs typeface="Arial"/>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en-US" sz="1400" dirty="0">
              <a:solidFill>
                <a:schemeClr val="tx1"/>
              </a:solidFill>
              <a:ea typeface="Calibri"/>
              <a:cs typeface="Arial"/>
            </a:endParaRPr>
          </a:p>
          <a:p>
            <a:pPr algn="just"/>
            <a:endParaRPr lang="ar-IQ" sz="1400" dirty="0"/>
          </a:p>
        </p:txBody>
      </p:sp>
    </p:spTree>
    <p:extLst>
      <p:ext uri="{BB962C8B-B14F-4D97-AF65-F5344CB8AC3E}">
        <p14:creationId xmlns:p14="http://schemas.microsoft.com/office/powerpoint/2010/main" val="182436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4752529"/>
          </a:xfrm>
        </p:spPr>
        <p:txBody>
          <a:bodyPr>
            <a:normAutofit/>
          </a:bodyPr>
          <a:lstStyle/>
          <a:p>
            <a:pPr algn="just">
              <a:lnSpc>
                <a:spcPct val="150000"/>
              </a:lnSpc>
              <a:spcAft>
                <a:spcPts val="1000"/>
              </a:spcAft>
            </a:pPr>
            <a:r>
              <a:rPr lang="ar-IQ" sz="1400" dirty="0">
                <a:ea typeface="Calibri"/>
              </a:rPr>
              <a:t> </a:t>
            </a:r>
            <a:r>
              <a:rPr lang="ar-IQ" sz="1800" dirty="0">
                <a:ea typeface="Calibri"/>
              </a:rPr>
              <a:t>يتضح من نص المادة/ 92 /ثانياً من دستور جمهورية العراق, انه يتوجب تشكيل المحكمة الاتحادية من ثلاث فئات وهم  (القضاة وخبراء الفقه الاسلامي وفقهاء القانون), ولم يتم تحديد عددهم او طريقة اختبارهم، كون المشرع الدستوري احال ذلك الى قانون يصدر لهذا الغرض بأغلبية موصوفة (خاصة) وهي (اغلبية ثلثي) اعضاء مجلس النواب الكلي . </a:t>
            </a:r>
            <a:endParaRPr lang="en-US" sz="1200" dirty="0">
              <a:ea typeface="Calibri"/>
              <a:cs typeface="Arial"/>
            </a:endParaRPr>
          </a:p>
          <a:p>
            <a:pPr algn="just">
              <a:lnSpc>
                <a:spcPct val="150000"/>
              </a:lnSpc>
              <a:spcAft>
                <a:spcPts val="1000"/>
              </a:spcAft>
            </a:pPr>
            <a:r>
              <a:rPr lang="ar-IQ" sz="1800" dirty="0">
                <a:ea typeface="Calibri"/>
              </a:rPr>
              <a:t>      وبهذا استمر دستور جمهورية العراق لسنة 2005 بوضع الاساس الدستوري للمحكمة الاتحادية العليا، ولكنه ترك تشكيلها لقانون لاحق، ولم يحدد عدد اعضاء المحكمة بخلاف قانون ادارة الدولة الملغي الذي حددهم بتسعة .</a:t>
            </a:r>
            <a:endParaRPr lang="ar-IQ" sz="1800" dirty="0"/>
          </a:p>
        </p:txBody>
      </p:sp>
    </p:spTree>
    <p:extLst>
      <p:ext uri="{BB962C8B-B14F-4D97-AF65-F5344CB8AC3E}">
        <p14:creationId xmlns:p14="http://schemas.microsoft.com/office/powerpoint/2010/main" val="1107779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algn="just">
              <a:lnSpc>
                <a:spcPct val="150000"/>
              </a:lnSpc>
              <a:spcAft>
                <a:spcPts val="1000"/>
              </a:spcAft>
            </a:pPr>
            <a:r>
              <a:rPr lang="ar-IQ" sz="1600" dirty="0" smtClean="0"/>
              <a:t> </a:t>
            </a:r>
            <a:r>
              <a:rPr lang="ar-IQ" sz="1600" dirty="0">
                <a:ea typeface="Calibri"/>
              </a:rPr>
              <a:t> </a:t>
            </a:r>
            <a:r>
              <a:rPr lang="ar-IQ" sz="2000" dirty="0">
                <a:ea typeface="Calibri"/>
              </a:rPr>
              <a:t>كما يلاحظ ان المحكمة الاتحادية العليا تعد محكمة قضاء دستوري، وتمارس اختصاصات قانونية, لذا فإن اشراك خبراء الفقه الاسلامي في تشكيل المحكمة يعد غير منطقي، كونه لا ينسجم مع ممارسة الاختصاصات القانونية المناطة بالمحكمة، كما انه يؤدي الى نقل الخلافات الطائفية والمذهبية للفقهاء الاسلاميين الى عمل المحكمة . </a:t>
            </a:r>
            <a:endParaRPr lang="en-US" sz="1400" dirty="0">
              <a:ea typeface="Calibri"/>
              <a:cs typeface="Arial"/>
            </a:endParaRPr>
          </a:p>
          <a:p>
            <a:pPr algn="just">
              <a:lnSpc>
                <a:spcPct val="150000"/>
              </a:lnSpc>
              <a:spcAft>
                <a:spcPts val="1000"/>
              </a:spcAft>
            </a:pPr>
            <a:r>
              <a:rPr lang="ar-IQ" sz="2000" dirty="0">
                <a:ea typeface="Calibri"/>
              </a:rPr>
              <a:t>       وبهذا فان طريقة تكوين المحكمة الاتحادية العليا تختلف عما ورد بقانون ادارة الدولة العراقية للمرحلة الانتقالية الذي نص على تكوين المحكمة الاتحادية العليا من تسعة اعضاء, في حين ان احكام الدستور العراقي لم يحدد اعضاء المحكمة, وانما ترك تحديدهم لطريقة اختبارهم الى قانون يصدر لاحقاً بموافقة ثلثي اعضاء مجلس النواب . </a:t>
            </a:r>
            <a:endParaRPr lang="en-US" sz="2000" dirty="0">
              <a:ea typeface="Calibri"/>
              <a:cs typeface="Arial"/>
            </a:endParaRPr>
          </a:p>
        </p:txBody>
      </p:sp>
    </p:spTree>
    <p:extLst>
      <p:ext uri="{BB962C8B-B14F-4D97-AF65-F5344CB8AC3E}">
        <p14:creationId xmlns:p14="http://schemas.microsoft.com/office/powerpoint/2010/main" val="4221110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TotalTime>
  <Words>289</Words>
  <Application>Microsoft Office PowerPoint</Application>
  <PresentationFormat>On-screen Show (4:3)</PresentationFormat>
  <Paragraphs>13</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تشكيل المحكمة الاتحادية العليا</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الـتـعـريـف بـظـاهــرة الـفـسـاد</dc:title>
  <dc:creator>DR.Ahmed Saker 2O11</dc:creator>
  <cp:lastModifiedBy>DR.Ahmed Saker 2O11</cp:lastModifiedBy>
  <cp:revision>7</cp:revision>
  <dcterms:created xsi:type="dcterms:W3CDTF">2019-03-10T17:06:17Z</dcterms:created>
  <dcterms:modified xsi:type="dcterms:W3CDTF">2020-01-04T12:00:01Z</dcterms:modified>
</cp:coreProperties>
</file>