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8" d="100"/>
          <a:sy n="78" d="100"/>
        </p:scale>
        <p:origin x="-1493"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28/04/1441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28/04/1441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28/04/1441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28/04/1441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fontScale="92500" lnSpcReduction="20000"/>
          </a:bodyPr>
          <a:lstStyle/>
          <a:p>
            <a:pPr>
              <a:lnSpc>
                <a:spcPct val="150000"/>
              </a:lnSpc>
            </a:pPr>
            <a:r>
              <a:rPr lang="ar-IQ" b="1" dirty="0" smtClean="0"/>
              <a:t>المطلب الثالث / تمييز التحكيم عن ( الصلح , الوساطة , الوكالة , الخبرة )</a:t>
            </a:r>
          </a:p>
          <a:p>
            <a:pPr>
              <a:lnSpc>
                <a:spcPct val="150000"/>
              </a:lnSpc>
            </a:pPr>
            <a:endParaRPr lang="en-US" dirty="0" smtClean="0"/>
          </a:p>
          <a:p>
            <a:pPr>
              <a:lnSpc>
                <a:spcPct val="150000"/>
              </a:lnSpc>
            </a:pPr>
            <a:r>
              <a:rPr lang="ar-IQ" dirty="0" smtClean="0"/>
              <a:t> </a:t>
            </a:r>
            <a:r>
              <a:rPr lang="ar-IQ" b="1" dirty="0" smtClean="0"/>
              <a:t>الفرع </a:t>
            </a:r>
            <a:r>
              <a:rPr lang="ar-IQ" b="1" dirty="0" err="1" smtClean="0"/>
              <a:t>الاول</a:t>
            </a:r>
            <a:r>
              <a:rPr lang="ar-IQ" b="1" dirty="0" smtClean="0"/>
              <a:t>  / الوساطة : </a:t>
            </a:r>
            <a:r>
              <a:rPr lang="ar-IQ" dirty="0" smtClean="0"/>
              <a:t>هي </a:t>
            </a:r>
            <a:r>
              <a:rPr lang="ar-IQ" dirty="0" err="1" smtClean="0"/>
              <a:t>احدى</a:t>
            </a:r>
            <a:r>
              <a:rPr lang="ar-IQ" dirty="0" smtClean="0"/>
              <a:t> طرق حل الخلافات </a:t>
            </a:r>
            <a:r>
              <a:rPr lang="ar-IQ" dirty="0" err="1" smtClean="0"/>
              <a:t>او</a:t>
            </a:r>
            <a:r>
              <a:rPr lang="ar-IQ" dirty="0" smtClean="0"/>
              <a:t> النزاعات بين </a:t>
            </a:r>
            <a:r>
              <a:rPr lang="ar-IQ" dirty="0" err="1" smtClean="0"/>
              <a:t>الاطراف</a:t>
            </a:r>
            <a:r>
              <a:rPr lang="ar-IQ" dirty="0" smtClean="0"/>
              <a:t> بطريقة ودية من قبل طرف ثالث بعيداً عن قاعات المحاكم من خلال الاجتماعات والمشاورات للوصول </a:t>
            </a:r>
            <a:r>
              <a:rPr lang="ar-IQ" dirty="0" err="1" smtClean="0"/>
              <a:t>الى</a:t>
            </a:r>
            <a:r>
              <a:rPr lang="ar-IQ" dirty="0" smtClean="0"/>
              <a:t> حل ينهي النزاع ويرضى عنه جميع </a:t>
            </a:r>
            <a:r>
              <a:rPr lang="ar-IQ" dirty="0" err="1" smtClean="0"/>
              <a:t>الاطراف</a:t>
            </a:r>
            <a:r>
              <a:rPr lang="ar-IQ" dirty="0" smtClean="0"/>
              <a:t> . وعليه تقوم عملية الوساطة على اتفاق </a:t>
            </a:r>
            <a:r>
              <a:rPr lang="ar-IQ" dirty="0" err="1" smtClean="0"/>
              <a:t>ارادة</a:t>
            </a:r>
            <a:r>
              <a:rPr lang="ar-IQ" dirty="0" smtClean="0"/>
              <a:t> الطرفين المتنازعين للوصول </a:t>
            </a:r>
            <a:r>
              <a:rPr lang="ar-IQ" dirty="0" err="1" smtClean="0"/>
              <a:t>الى</a:t>
            </a:r>
            <a:r>
              <a:rPr lang="ar-IQ" dirty="0" smtClean="0"/>
              <a:t> حل ودي من خلال شخص ثالث محايد يسمى (الوسيط ) والذي يقرب وجهات النظر بين </a:t>
            </a:r>
            <a:r>
              <a:rPr lang="ar-IQ" dirty="0" err="1" smtClean="0"/>
              <a:t>الاطراف</a:t>
            </a:r>
            <a:r>
              <a:rPr lang="ar-IQ" dirty="0" smtClean="0"/>
              <a:t> بناءً لتكليفه بذلك وصولاً </a:t>
            </a:r>
            <a:r>
              <a:rPr lang="ar-IQ" dirty="0" err="1" smtClean="0"/>
              <a:t>الى</a:t>
            </a:r>
            <a:r>
              <a:rPr lang="ar-IQ" dirty="0" smtClean="0"/>
              <a:t> حل يرضيهم تحت سقف القانون والعدالة وضمن </a:t>
            </a:r>
            <a:r>
              <a:rPr lang="ar-IQ" dirty="0" err="1" smtClean="0"/>
              <a:t>اصول</a:t>
            </a:r>
            <a:r>
              <a:rPr lang="ar-IQ" dirty="0" smtClean="0"/>
              <a:t> الحياد وعدم الانحياز وبذل العناية الفعالة لحل النزاع .</a:t>
            </a:r>
          </a:p>
          <a:p>
            <a:pPr>
              <a:lnSpc>
                <a:spcPct val="150000"/>
              </a:lnSpc>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fontScale="85000" lnSpcReduction="10000"/>
          </a:bodyPr>
          <a:lstStyle/>
          <a:p>
            <a:pPr>
              <a:lnSpc>
                <a:spcPct val="160000"/>
              </a:lnSpc>
            </a:pPr>
            <a:r>
              <a:rPr lang="ar-IQ" dirty="0" smtClean="0"/>
              <a:t>والوساطة ممكن </a:t>
            </a:r>
            <a:r>
              <a:rPr lang="ar-IQ" dirty="0" err="1" smtClean="0"/>
              <a:t>ان</a:t>
            </a:r>
            <a:r>
              <a:rPr lang="ar-IQ" dirty="0" smtClean="0"/>
              <a:t> تكون قضائية </a:t>
            </a:r>
            <a:r>
              <a:rPr lang="ar-IQ" dirty="0" err="1" smtClean="0"/>
              <a:t>اذا</a:t>
            </a:r>
            <a:r>
              <a:rPr lang="ar-IQ" dirty="0" smtClean="0"/>
              <a:t> </a:t>
            </a:r>
            <a:r>
              <a:rPr lang="ar-IQ" dirty="0" err="1" smtClean="0"/>
              <a:t>احال</a:t>
            </a:r>
            <a:r>
              <a:rPr lang="ar-IQ" dirty="0" smtClean="0"/>
              <a:t> القاضي </a:t>
            </a:r>
            <a:r>
              <a:rPr lang="ar-IQ" dirty="0" err="1" smtClean="0"/>
              <a:t>الى</a:t>
            </a:r>
            <a:r>
              <a:rPr lang="ar-IQ" dirty="0" smtClean="0"/>
              <a:t> وسيط معين وهذا لا يحصل </a:t>
            </a:r>
            <a:r>
              <a:rPr lang="ar-IQ" dirty="0" err="1" smtClean="0"/>
              <a:t>الا</a:t>
            </a:r>
            <a:r>
              <a:rPr lang="ar-IQ" dirty="0" smtClean="0"/>
              <a:t> نادراً لان </a:t>
            </a:r>
            <a:r>
              <a:rPr lang="ar-IQ" dirty="0" err="1" smtClean="0"/>
              <a:t>اساس</a:t>
            </a:r>
            <a:r>
              <a:rPr lang="ar-IQ" dirty="0" smtClean="0"/>
              <a:t> الوساطة هو الابتعاد عن قاعات المحاكم . </a:t>
            </a:r>
            <a:r>
              <a:rPr lang="ar-IQ" dirty="0" err="1" smtClean="0"/>
              <a:t>واما</a:t>
            </a:r>
            <a:r>
              <a:rPr lang="ar-IQ" dirty="0" smtClean="0"/>
              <a:t> </a:t>
            </a:r>
            <a:r>
              <a:rPr lang="ar-IQ" dirty="0" err="1" smtClean="0"/>
              <a:t>ان</a:t>
            </a:r>
            <a:r>
              <a:rPr lang="ar-IQ" dirty="0" smtClean="0"/>
              <a:t> تكون وساطة قانونية حين يحيل النص التشريعي </a:t>
            </a:r>
            <a:r>
              <a:rPr lang="ar-IQ" dirty="0" err="1" smtClean="0"/>
              <a:t>الى</a:t>
            </a:r>
            <a:r>
              <a:rPr lang="ar-IQ" dirty="0" smtClean="0"/>
              <a:t> </a:t>
            </a:r>
            <a:r>
              <a:rPr lang="ar-IQ" dirty="0" err="1" smtClean="0"/>
              <a:t>اتباع</a:t>
            </a:r>
            <a:r>
              <a:rPr lang="ar-IQ" dirty="0" smtClean="0"/>
              <a:t> الوساطة </a:t>
            </a:r>
            <a:r>
              <a:rPr lang="ar-IQ" dirty="0" err="1" smtClean="0"/>
              <a:t>الاجبارية</a:t>
            </a:r>
            <a:r>
              <a:rPr lang="ar-IQ" dirty="0" smtClean="0"/>
              <a:t> قبل </a:t>
            </a:r>
            <a:r>
              <a:rPr lang="ar-IQ" dirty="0" err="1" smtClean="0"/>
              <a:t>الانتقاال</a:t>
            </a:r>
            <a:r>
              <a:rPr lang="ar-IQ" dirty="0" smtClean="0"/>
              <a:t> </a:t>
            </a:r>
            <a:r>
              <a:rPr lang="ar-IQ" dirty="0" err="1" smtClean="0"/>
              <a:t>الى</a:t>
            </a:r>
            <a:r>
              <a:rPr lang="ar-IQ" dirty="0" smtClean="0"/>
              <a:t> القضاء .</a:t>
            </a:r>
            <a:r>
              <a:rPr lang="ar-IQ" dirty="0" err="1" smtClean="0"/>
              <a:t>واما</a:t>
            </a:r>
            <a:r>
              <a:rPr lang="ar-IQ" dirty="0" smtClean="0"/>
              <a:t> </a:t>
            </a:r>
            <a:r>
              <a:rPr lang="ar-IQ" dirty="0" err="1" smtClean="0"/>
              <a:t>ان</a:t>
            </a:r>
            <a:r>
              <a:rPr lang="ar-IQ" dirty="0" smtClean="0"/>
              <a:t> تكون وساطة اتفاقية بين </a:t>
            </a:r>
            <a:r>
              <a:rPr lang="ar-IQ" dirty="0" err="1" smtClean="0"/>
              <a:t>الاطراف</a:t>
            </a:r>
            <a:r>
              <a:rPr lang="ar-IQ" dirty="0" smtClean="0"/>
              <a:t> على </a:t>
            </a:r>
            <a:r>
              <a:rPr lang="ar-IQ" dirty="0" err="1" smtClean="0"/>
              <a:t>احالة</a:t>
            </a:r>
            <a:r>
              <a:rPr lang="ar-IQ" dirty="0" smtClean="0"/>
              <a:t> النزاع </a:t>
            </a:r>
            <a:r>
              <a:rPr lang="ar-IQ" dirty="0" err="1" smtClean="0"/>
              <a:t>الى</a:t>
            </a:r>
            <a:r>
              <a:rPr lang="ar-IQ" dirty="0" smtClean="0"/>
              <a:t> الوسيط المتفق عليه  بموجب بند في العقد </a:t>
            </a:r>
            <a:r>
              <a:rPr lang="ar-IQ" dirty="0" err="1" smtClean="0"/>
              <a:t>او</a:t>
            </a:r>
            <a:r>
              <a:rPr lang="ar-IQ" dirty="0" smtClean="0"/>
              <a:t> في اتفاق لاحق لقيام النزاع .</a:t>
            </a:r>
            <a:endParaRPr lang="en-US" dirty="0" smtClean="0"/>
          </a:p>
          <a:p>
            <a:pPr>
              <a:lnSpc>
                <a:spcPct val="160000"/>
              </a:lnSpc>
            </a:pPr>
            <a:r>
              <a:rPr lang="ar-IQ" dirty="0" smtClean="0"/>
              <a:t>عليه رغم التشابه بين الوساطة والتحكيم </a:t>
            </a:r>
            <a:r>
              <a:rPr lang="ar-IQ" dirty="0" err="1" smtClean="0"/>
              <a:t>الا</a:t>
            </a:r>
            <a:r>
              <a:rPr lang="ar-IQ" dirty="0" smtClean="0"/>
              <a:t> </a:t>
            </a:r>
            <a:r>
              <a:rPr lang="ar-IQ" dirty="0" err="1" smtClean="0"/>
              <a:t>انهما</a:t>
            </a:r>
            <a:r>
              <a:rPr lang="ar-IQ" dirty="0" smtClean="0"/>
              <a:t> يختلفان في </a:t>
            </a:r>
            <a:r>
              <a:rPr lang="ar-IQ" dirty="0" err="1" smtClean="0"/>
              <a:t>الاجراءات</a:t>
            </a:r>
            <a:r>
              <a:rPr lang="ar-IQ" dirty="0" smtClean="0"/>
              <a:t> والنتيجة حيث </a:t>
            </a:r>
            <a:r>
              <a:rPr lang="ar-IQ" dirty="0" err="1" smtClean="0"/>
              <a:t>ان</a:t>
            </a:r>
            <a:r>
              <a:rPr lang="ar-IQ" dirty="0" smtClean="0"/>
              <a:t> </a:t>
            </a:r>
            <a:r>
              <a:rPr lang="ar-IQ" dirty="0" err="1" smtClean="0"/>
              <a:t>اجراءات</a:t>
            </a:r>
            <a:r>
              <a:rPr lang="ar-IQ" dirty="0" smtClean="0"/>
              <a:t> التحكيم واضحة ضمن الاتفاق وقواعد القانون المدني وأصول المحاكمات المدنية والتمسك بالمهل والضمانات الضرورية للعدالة بينما </a:t>
            </a:r>
            <a:r>
              <a:rPr lang="ar-IQ" dirty="0" err="1" smtClean="0"/>
              <a:t>اجراءات</a:t>
            </a:r>
            <a:r>
              <a:rPr lang="ar-IQ" dirty="0" smtClean="0"/>
              <a:t> الوساطة لا تعدو كونها تواصل وتفاوض لتقريب وجهات النظر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a:bodyPr>
          <a:lstStyle/>
          <a:p>
            <a:pPr>
              <a:lnSpc>
                <a:spcPct val="120000"/>
              </a:lnSpc>
            </a:pPr>
            <a:r>
              <a:rPr lang="ar-IQ" dirty="0" err="1" smtClean="0"/>
              <a:t>اما</a:t>
            </a:r>
            <a:r>
              <a:rPr lang="ar-IQ" dirty="0" smtClean="0"/>
              <a:t> النتيجة فتكمن بحل النزاع وصدور قرار تحكيمي ملزم </a:t>
            </a:r>
            <a:r>
              <a:rPr lang="ar-IQ" dirty="0" err="1" smtClean="0"/>
              <a:t>ياخذ</a:t>
            </a:r>
            <a:r>
              <a:rPr lang="ar-IQ" dirty="0" smtClean="0"/>
              <a:t> قوة القضية </a:t>
            </a:r>
            <a:r>
              <a:rPr lang="ar-IQ" dirty="0" err="1" smtClean="0"/>
              <a:t>المقضية</a:t>
            </a:r>
            <a:r>
              <a:rPr lang="ar-IQ" dirty="0" smtClean="0"/>
              <a:t> بعد حصوله على الصيغة التنفيذية </a:t>
            </a:r>
            <a:r>
              <a:rPr lang="ar-IQ" dirty="0" err="1" smtClean="0"/>
              <a:t>اما</a:t>
            </a:r>
            <a:r>
              <a:rPr lang="ar-IQ" dirty="0" smtClean="0"/>
              <a:t> في الوساطة فلا يصدر عنها </a:t>
            </a:r>
            <a:r>
              <a:rPr lang="ar-IQ" dirty="0" err="1" smtClean="0"/>
              <a:t>الا</a:t>
            </a:r>
            <a:r>
              <a:rPr lang="ar-IQ" dirty="0" smtClean="0"/>
              <a:t> تقرير الوسيط الذي يكون قد توصل لحل بين </a:t>
            </a:r>
            <a:r>
              <a:rPr lang="ar-IQ" dirty="0" err="1" smtClean="0"/>
              <a:t>اطراف</a:t>
            </a:r>
            <a:r>
              <a:rPr lang="ar-IQ" dirty="0" smtClean="0"/>
              <a:t> النزاع عن طريق التفاوض </a:t>
            </a:r>
            <a:r>
              <a:rPr lang="ar-IQ" dirty="0" err="1" smtClean="0"/>
              <a:t>الرضائي</a:t>
            </a:r>
            <a:r>
              <a:rPr lang="ar-IQ" dirty="0" smtClean="0"/>
              <a:t>.</a:t>
            </a:r>
          </a:p>
          <a:p>
            <a:pPr>
              <a:lnSpc>
                <a:spcPct val="120000"/>
              </a:lnSpc>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fontScale="92500"/>
          </a:bodyPr>
          <a:lstStyle/>
          <a:p>
            <a:pPr>
              <a:lnSpc>
                <a:spcPct val="150000"/>
              </a:lnSpc>
            </a:pPr>
            <a:r>
              <a:rPr lang="ar-IQ" b="1" dirty="0" smtClean="0"/>
              <a:t>الفرع الثاني / الصلح</a:t>
            </a:r>
            <a:r>
              <a:rPr lang="ar-IQ" dirty="0" smtClean="0"/>
              <a:t> </a:t>
            </a:r>
            <a:r>
              <a:rPr lang="ar-IQ" b="1" dirty="0" smtClean="0"/>
              <a:t>:</a:t>
            </a:r>
            <a:r>
              <a:rPr lang="ar-IQ" dirty="0" smtClean="0"/>
              <a:t> هو </a:t>
            </a:r>
            <a:r>
              <a:rPr lang="ar-IQ" dirty="0" err="1" smtClean="0"/>
              <a:t>احدى</a:t>
            </a:r>
            <a:r>
              <a:rPr lang="ar-IQ" dirty="0" smtClean="0"/>
              <a:t> الوسائل السلمية البديلة عن المحاكم الحل النزاعات بين الأطراف عن طريق تدخل شخص حيادي بطريقة ودية </a:t>
            </a:r>
            <a:r>
              <a:rPr lang="ar-IQ" dirty="0" err="1" smtClean="0"/>
              <a:t>ورضائية</a:t>
            </a:r>
            <a:r>
              <a:rPr lang="ar-IQ" dirty="0" smtClean="0"/>
              <a:t> يقوم </a:t>
            </a:r>
            <a:r>
              <a:rPr lang="ar-IQ" dirty="0" err="1" smtClean="0"/>
              <a:t>به</a:t>
            </a:r>
            <a:r>
              <a:rPr lang="ar-IQ" dirty="0" smtClean="0"/>
              <a:t> الأفراد بأنفسهم أو عبر طرف ثالث عن طريق تقديم تنازلات متبادلة عن الحقوق للتواصل إلى أفضل نتيجة </a:t>
            </a:r>
            <a:r>
              <a:rPr lang="ar-IQ" dirty="0" err="1" smtClean="0"/>
              <a:t>صلحية</a:t>
            </a:r>
            <a:r>
              <a:rPr lang="ar-IQ" dirty="0" smtClean="0"/>
              <a:t> مرضية للطرفين بعيداً  عن السلطة العامة </a:t>
            </a:r>
            <a:r>
              <a:rPr lang="ar-IQ" dirty="0" err="1" smtClean="0"/>
              <a:t>او</a:t>
            </a:r>
            <a:r>
              <a:rPr lang="ar-IQ" dirty="0" smtClean="0"/>
              <a:t> قضاء الدولة . </a:t>
            </a:r>
            <a:endParaRPr lang="en-US" dirty="0" smtClean="0"/>
          </a:p>
          <a:p>
            <a:pPr>
              <a:lnSpc>
                <a:spcPct val="150000"/>
              </a:lnSpc>
            </a:pPr>
            <a:r>
              <a:rPr lang="ar-IQ" dirty="0" smtClean="0"/>
              <a:t>فيكون اتفاق الخصوم هو </a:t>
            </a:r>
            <a:r>
              <a:rPr lang="ar-IQ" dirty="0" err="1" smtClean="0"/>
              <a:t>الاساس</a:t>
            </a:r>
            <a:r>
              <a:rPr lang="ar-IQ" dirty="0" smtClean="0"/>
              <a:t> للتوجه </a:t>
            </a:r>
            <a:r>
              <a:rPr lang="ar-IQ" dirty="0" err="1" smtClean="0"/>
              <a:t>الى</a:t>
            </a:r>
            <a:r>
              <a:rPr lang="ar-IQ" dirty="0" smtClean="0"/>
              <a:t> الصلح الذي يتمثل مع التحكيم في اتفاق </a:t>
            </a:r>
            <a:r>
              <a:rPr lang="ar-IQ" dirty="0" err="1" smtClean="0"/>
              <a:t>الاطراف</a:t>
            </a:r>
            <a:r>
              <a:rPr lang="ar-IQ" dirty="0" smtClean="0"/>
              <a:t> للتوصل </a:t>
            </a:r>
            <a:r>
              <a:rPr lang="ar-IQ" dirty="0" err="1" smtClean="0"/>
              <a:t>الى</a:t>
            </a:r>
            <a:r>
              <a:rPr lang="ar-IQ" dirty="0" smtClean="0"/>
              <a:t> حسم النزاع لكن </a:t>
            </a:r>
            <a:r>
              <a:rPr lang="ar-IQ" dirty="0" err="1" smtClean="0"/>
              <a:t>الاصل</a:t>
            </a:r>
            <a:r>
              <a:rPr lang="ar-IQ" dirty="0" smtClean="0"/>
              <a:t> في التحكيم انه يتوجب على المحكم الفصل في ضوء ما قدم الطرفان من </a:t>
            </a:r>
            <a:r>
              <a:rPr lang="ar-IQ" dirty="0" err="1" smtClean="0"/>
              <a:t>ادلة</a:t>
            </a:r>
            <a:r>
              <a:rPr lang="ar-IQ" dirty="0" smtClean="0"/>
              <a:t> ومستندات لا ما قدمه </a:t>
            </a:r>
            <a:r>
              <a:rPr lang="ar-IQ" dirty="0" err="1" smtClean="0"/>
              <a:t>الاطراف</a:t>
            </a:r>
            <a:r>
              <a:rPr lang="ar-IQ" dirty="0" smtClean="0"/>
              <a:t> من تنازلات متبادلة  </a:t>
            </a:r>
            <a:r>
              <a:rPr lang="ar-IQ" dirty="0" err="1" smtClean="0"/>
              <a:t>لانه</a:t>
            </a:r>
            <a:r>
              <a:rPr lang="ar-IQ" dirty="0" smtClean="0"/>
              <a:t> لولا التنازل لما حصل الصلح .</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a:bodyPr>
          <a:lstStyle/>
          <a:p>
            <a:pPr>
              <a:lnSpc>
                <a:spcPct val="150000"/>
              </a:lnSpc>
            </a:pPr>
            <a:r>
              <a:rPr lang="ar-IQ" b="1" dirty="0" smtClean="0"/>
              <a:t>الفرع الثالث / الوكالة : </a:t>
            </a:r>
            <a:r>
              <a:rPr lang="ar-IQ" dirty="0" smtClean="0"/>
              <a:t>هي تفويض شخص بموجب عقد للقيام بعمل </a:t>
            </a:r>
            <a:r>
              <a:rPr lang="ar-IQ" dirty="0" err="1" smtClean="0"/>
              <a:t>او</a:t>
            </a:r>
            <a:r>
              <a:rPr lang="ar-IQ" dirty="0" smtClean="0"/>
              <a:t> بتصرف قانوني عن شخص </a:t>
            </a:r>
            <a:r>
              <a:rPr lang="ar-IQ" dirty="0" err="1" smtClean="0"/>
              <a:t>اخر</a:t>
            </a:r>
            <a:r>
              <a:rPr lang="ar-IQ" dirty="0" smtClean="0"/>
              <a:t> لحسابه ومصلحته .</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fontScale="77500" lnSpcReduction="20000"/>
          </a:bodyPr>
          <a:lstStyle/>
          <a:p>
            <a:pPr>
              <a:lnSpc>
                <a:spcPct val="160000"/>
              </a:lnSpc>
            </a:pPr>
            <a:r>
              <a:rPr lang="ar-IQ" smtClean="0"/>
              <a:t>فالموكل يعين بموجب عقد يعمل من خلاله لمصلحة  موكله ضمن حدود الوكالة عامة كانت ام خاصة , حيث لا يحق له تجاوزها طائلة المسؤولية القانونية وأن القرار الذي سيصدر عن الوكيل هو مجرد تصرف قانوني وبالتالي فالوكالة محددة الصلاحية والسلطة التي أعطيت للوكيل الذي يحق له أن الوكالة أو يطلب عزله بارادتة المنفردة وفي أي وقت يشاء مشروطة بعدم الإضرار موكلة أما بالنسبة للمحكم فالأمر مختلف تماماً حيث أن المحكم الذي يعينه أحد أطراف النزاع هو ليس وكيل لطرفة إنما يصبح من لحظة قبول المهنة التحكمية مستقلاً ومحايداً بشكل تام عن الأطراف ويأخذ بالتالي صفة القاضي الخاص, حيث أنه لا يجوز له التواصل مع أي طرف إلا في حدود الخصوصية , وان القرار الذي يصدر عن المحكم أو الهيئة التحكمية هو قرار ملزم للطرفين بمجرد إعطاءه الصيغة التنفيذية حيث ينفذ جبراً, فضلاً عن أنه لا يجوز للمحكم التنازل عن إكمال التحكيم أو عزل نفسه إلا لأسباب وشروط حددتها قوانين التحكيم الوطنية والدولية وفقاً للأصول الشارعة. </a:t>
            </a:r>
            <a:endParaRPr lang="ar-IQ"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a:bodyPr>
          <a:lstStyle/>
          <a:p>
            <a:pPr algn="justLow">
              <a:lnSpc>
                <a:spcPct val="170000"/>
              </a:lnSpc>
            </a:pPr>
            <a:r>
              <a:rPr lang="ar-IQ" dirty="0" smtClean="0"/>
              <a:t>   </a:t>
            </a:r>
            <a:r>
              <a:rPr lang="ar-IQ" b="1" dirty="0" smtClean="0"/>
              <a:t>الفرع الرابع / الخبرة</a:t>
            </a:r>
            <a:r>
              <a:rPr lang="ar-IQ" dirty="0" smtClean="0"/>
              <a:t> : الخبرة هي العلم والدراية الفنية في اختصاص معين , يستطيع صاحبها إبداء والاستشارة بناءً لخبرته إذا طلب لكونها منة ذلك من القضاء المختص أو أصحاب المصلحة </a:t>
            </a:r>
            <a:r>
              <a:rPr lang="ar-IQ"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07249"/>
          </a:xfrm>
        </p:spPr>
        <p:txBody>
          <a:bodyPr>
            <a:normAutofit fontScale="70000" lnSpcReduction="20000"/>
          </a:bodyPr>
          <a:lstStyle/>
          <a:p>
            <a:pPr>
              <a:lnSpc>
                <a:spcPct val="170000"/>
              </a:lnSpc>
            </a:pPr>
            <a:r>
              <a:rPr lang="ar-IQ" dirty="0" smtClean="0"/>
              <a:t>فالخبرة </a:t>
            </a:r>
            <a:r>
              <a:rPr lang="ar-IQ" dirty="0" smtClean="0"/>
              <a:t>تدخل إذن ضمن الأمور الاستشارية لكونها تتعلق بأمور فنية أو مواضيع علمية أو مهنية مختصة , والخبير هو كل شخص له معرفة وعلم يستطيع إبداء الرأي بقوة وثقة ليبين الحقائق للذين يجهلونها أو يطلبونها منه , ويسترشدون برأيه السليم في أوجه المنازعات وبما أن رأي الخبير هو رأي فني ومختص لكنه غير ملزم للقضاء بل هو مجرد مشورة ودليل من أدلة الإثبات وهو بالتالي قابل للجدل وإثبات العكس عن طريق مشورة أخرى إذا كان هناك شك أو طعن  العكس عن طريق مشورة أخرى إذا كان هناك شك أو طعن بصحتها . علماً أنه يجب على الخبير أن يؤدي اليمين بموجب قانون الخبراء المحلفين أمام القضاء على نقيض المحكم الذي يعين على أساس ثقة الخصوم </a:t>
            </a:r>
            <a:r>
              <a:rPr lang="ar-IQ" dirty="0" err="1" smtClean="0"/>
              <a:t>به</a:t>
            </a:r>
            <a:r>
              <a:rPr lang="ar-IQ" dirty="0" smtClean="0"/>
              <a:t>.                                                                                  </a:t>
            </a:r>
            <a:endParaRPr lang="en-US" dirty="0" smtClean="0"/>
          </a:p>
          <a:p>
            <a:pPr>
              <a:lnSpc>
                <a:spcPct val="170000"/>
              </a:lnSpc>
            </a:pPr>
            <a:r>
              <a:rPr lang="ar-IQ" dirty="0" smtClean="0"/>
              <a:t>تجدر الإشارة إلى أن قواعد </a:t>
            </a:r>
            <a:r>
              <a:rPr lang="ar-IQ" dirty="0" err="1" smtClean="0"/>
              <a:t>الاونسيترال</a:t>
            </a:r>
            <a:r>
              <a:rPr lang="ar-IQ" dirty="0" smtClean="0"/>
              <a:t> للتحكم أو ما يعرف بقواعد لجنة الأمم المتحدة للقانون التجاري الدولي قد أجازت لهيئة التحكيم بعد التشاور مع أطراف النزاع أن تعيين خبيراً مستقلاً أو أكثر لتقديم تقرير كتابي إليها بشأن مسائل معينة تحددها هيئة التحكيم وترسل إلى الأطراف نسخة من الصلاحيات التي حددتها هيئة التحكيم لذلك الخبير.</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TotalTime>
  <Words>742</Words>
  <PresentationFormat>عرض على الشاشة (3:4)‏</PresentationFormat>
  <Paragraphs>13</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ملتقى</vt:lpstr>
      <vt:lpstr>الشريحة 1</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dc:creator>
  <cp:lastModifiedBy>Dr</cp:lastModifiedBy>
  <cp:revision>3</cp:revision>
  <dcterms:created xsi:type="dcterms:W3CDTF">2019-12-23T16:46:07Z</dcterms:created>
  <dcterms:modified xsi:type="dcterms:W3CDTF">2019-12-25T17:23:11Z</dcterms:modified>
</cp:coreProperties>
</file>