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15A1A2B-9A09-4B6D-B476-AA2D911DD052}" type="datetimeFigureOut">
              <a:rPr lang="ar-IQ" smtClean="0"/>
              <a:pPr/>
              <a:t>24/05/1441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BD9762F-1523-4309-B726-3D2CC72E3F3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24/05/1441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15A1A2B-9A09-4B6D-B476-AA2D911DD052}" type="datetimeFigureOut">
              <a:rPr lang="ar-IQ" smtClean="0"/>
              <a:pPr/>
              <a:t>24/05/1441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15A1A2B-9A09-4B6D-B476-AA2D911DD052}" type="datetimeFigureOut">
              <a:rPr lang="ar-IQ" smtClean="0"/>
              <a:pPr/>
              <a:t>24/05/1441</a:t>
            </a:fld>
            <a:endParaRPr lang="ar-IQ"/>
          </a:p>
        </p:txBody>
      </p:sp>
      <p:sp>
        <p:nvSpPr>
          <p:cNvPr id="9" name="عنصر نائب لرقم الشريحة 8"/>
          <p:cNvSpPr>
            <a:spLocks noGrp="1"/>
          </p:cNvSpPr>
          <p:nvPr>
            <p:ph type="sldNum" sz="quarter" idx="15"/>
          </p:nvPr>
        </p:nvSpPr>
        <p:spPr/>
        <p:txBody>
          <a:bodyPr rtlCol="0"/>
          <a:lstStyle/>
          <a:p>
            <a:fld id="{BBD9762F-1523-4309-B726-3D2CC72E3F32}" type="slidenum">
              <a:rPr lang="ar-IQ" smtClean="0"/>
              <a:pPr/>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15A1A2B-9A09-4B6D-B476-AA2D911DD052}" type="datetimeFigureOut">
              <a:rPr lang="ar-IQ" smtClean="0"/>
              <a:pPr/>
              <a:t>24/05/1441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BD9762F-1523-4309-B726-3D2CC72E3F32}"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5A1A2B-9A09-4B6D-B476-AA2D911DD052}" type="datetimeFigureOut">
              <a:rPr lang="ar-IQ" smtClean="0"/>
              <a:pPr/>
              <a:t>24/05/1441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D9762F-1523-4309-B726-3D2CC72E3F32}" type="slidenum">
              <a:rPr lang="ar-IQ" smtClean="0"/>
              <a:pPr/>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15A1A2B-9A09-4B6D-B476-AA2D911DD052}" type="datetimeFigureOut">
              <a:rPr lang="ar-IQ" smtClean="0"/>
              <a:pPr/>
              <a:t>24/05/1441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D9762F-1523-4309-B726-3D2CC72E3F32}" type="slidenum">
              <a:rPr lang="ar-IQ" smtClean="0"/>
              <a:pPr/>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15A1A2B-9A09-4B6D-B476-AA2D911DD052}" type="datetimeFigureOut">
              <a:rPr lang="ar-IQ" smtClean="0"/>
              <a:pPr/>
              <a:t>24/05/1441</a:t>
            </a:fld>
            <a:endParaRPr lang="ar-IQ"/>
          </a:p>
        </p:txBody>
      </p:sp>
      <p:sp>
        <p:nvSpPr>
          <p:cNvPr id="7" name="عنصر نائب لرقم الشريحة 6"/>
          <p:cNvSpPr>
            <a:spLocks noGrp="1"/>
          </p:cNvSpPr>
          <p:nvPr>
            <p:ph type="sldNum" sz="quarter" idx="11"/>
          </p:nvPr>
        </p:nvSpPr>
        <p:spPr/>
        <p:txBody>
          <a:bodyPr rtlCol="0"/>
          <a:lstStyle/>
          <a:p>
            <a:fld id="{BBD9762F-1523-4309-B726-3D2CC72E3F32}" type="slidenum">
              <a:rPr lang="ar-IQ" smtClean="0"/>
              <a:pPr/>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5A1A2B-9A09-4B6D-B476-AA2D911DD052}" type="datetimeFigureOut">
              <a:rPr lang="ar-IQ" smtClean="0"/>
              <a:pPr/>
              <a:t>24/05/1441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D9762F-1523-4309-B726-3D2CC72E3F3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15A1A2B-9A09-4B6D-B476-AA2D911DD052}" type="datetimeFigureOut">
              <a:rPr lang="ar-IQ" smtClean="0"/>
              <a:pPr/>
              <a:t>24/05/1441</a:t>
            </a:fld>
            <a:endParaRPr lang="ar-IQ"/>
          </a:p>
        </p:txBody>
      </p:sp>
      <p:sp>
        <p:nvSpPr>
          <p:cNvPr id="22" name="عنصر نائب لرقم الشريحة 21"/>
          <p:cNvSpPr>
            <a:spLocks noGrp="1"/>
          </p:cNvSpPr>
          <p:nvPr>
            <p:ph type="sldNum" sz="quarter" idx="15"/>
          </p:nvPr>
        </p:nvSpPr>
        <p:spPr/>
        <p:txBody>
          <a:bodyPr rtlCol="0"/>
          <a:lstStyle/>
          <a:p>
            <a:fld id="{BBD9762F-1523-4309-B726-3D2CC72E3F32}" type="slidenum">
              <a:rPr lang="ar-IQ" smtClean="0"/>
              <a:pPr/>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15A1A2B-9A09-4B6D-B476-AA2D911DD052}" type="datetimeFigureOut">
              <a:rPr lang="ar-IQ" smtClean="0"/>
              <a:pPr/>
              <a:t>24/05/1441</a:t>
            </a:fld>
            <a:endParaRPr lang="ar-IQ"/>
          </a:p>
        </p:txBody>
      </p:sp>
      <p:sp>
        <p:nvSpPr>
          <p:cNvPr id="18" name="عنصر نائب لرقم الشريحة 17"/>
          <p:cNvSpPr>
            <a:spLocks noGrp="1"/>
          </p:cNvSpPr>
          <p:nvPr>
            <p:ph type="sldNum" sz="quarter" idx="11"/>
          </p:nvPr>
        </p:nvSpPr>
        <p:spPr/>
        <p:txBody>
          <a:bodyPr rtlCol="0"/>
          <a:lstStyle/>
          <a:p>
            <a:fld id="{BBD9762F-1523-4309-B726-3D2CC72E3F32}" type="slidenum">
              <a:rPr lang="ar-IQ" smtClean="0"/>
              <a:pPr/>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5A1A2B-9A09-4B6D-B476-AA2D911DD052}" type="datetimeFigureOut">
              <a:rPr lang="ar-IQ" smtClean="0"/>
              <a:pPr/>
              <a:t>24/05/1441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D9762F-1523-4309-B726-3D2CC72E3F3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1268760"/>
            <a:ext cx="6172200" cy="808856"/>
          </a:xfrm>
        </p:spPr>
        <p:txBody>
          <a:bodyPr>
            <a:normAutofit/>
          </a:bodyPr>
          <a:lstStyle/>
          <a:p>
            <a:pPr algn="ctr"/>
            <a:r>
              <a:rPr lang="ar-IQ" sz="4000" dirty="0" smtClean="0"/>
              <a:t>قانون التنفيذ</a:t>
            </a:r>
            <a:endParaRPr lang="ar-IQ" sz="4000" dirty="0"/>
          </a:p>
        </p:txBody>
      </p:sp>
      <p:sp>
        <p:nvSpPr>
          <p:cNvPr id="3" name="عنوان فرعي 2"/>
          <p:cNvSpPr>
            <a:spLocks noGrp="1"/>
          </p:cNvSpPr>
          <p:nvPr>
            <p:ph type="subTitle" idx="1"/>
          </p:nvPr>
        </p:nvSpPr>
        <p:spPr>
          <a:xfrm>
            <a:off x="2051720" y="2564904"/>
            <a:ext cx="6172200" cy="2225842"/>
          </a:xfrm>
        </p:spPr>
        <p:txBody>
          <a:bodyPr>
            <a:normAutofit fontScale="25000" lnSpcReduction="20000"/>
          </a:bodyPr>
          <a:lstStyle/>
          <a:p>
            <a:pPr algn="ctr"/>
            <a:r>
              <a:rPr lang="ar-IQ" sz="12800" dirty="0" smtClean="0">
                <a:solidFill>
                  <a:srgbClr val="FF0000"/>
                </a:solidFill>
              </a:rPr>
              <a:t>المرحلة الرابعة/المحاضرة الثانية</a:t>
            </a:r>
          </a:p>
          <a:p>
            <a:pPr algn="ctr"/>
            <a:r>
              <a:rPr lang="ar-IQ" sz="12800" dirty="0" smtClean="0">
                <a:solidFill>
                  <a:srgbClr val="FF0000"/>
                </a:solidFill>
              </a:rPr>
              <a:t>العام الدراسي 2019-2020 </a:t>
            </a:r>
          </a:p>
          <a:p>
            <a:pPr algn="ctr"/>
            <a:r>
              <a:rPr lang="ar-IQ" sz="12800" dirty="0" smtClean="0">
                <a:solidFill>
                  <a:srgbClr val="FF0000"/>
                </a:solidFill>
              </a:rPr>
              <a:t>الفصل الدراسي الاول</a:t>
            </a:r>
          </a:p>
          <a:p>
            <a:pPr algn="ctr"/>
            <a:r>
              <a:rPr lang="ar-IQ" sz="12800" dirty="0" smtClean="0">
                <a:solidFill>
                  <a:srgbClr val="FF0000"/>
                </a:solidFill>
              </a:rPr>
              <a:t>م. زهراء مبروك عبد الله الربيعي</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16632"/>
            <a:ext cx="7467600" cy="1143000"/>
          </a:xfrm>
        </p:spPr>
        <p:txBody>
          <a:bodyPr>
            <a:normAutofit/>
          </a:bodyPr>
          <a:lstStyle/>
          <a:p>
            <a:pPr algn="ctr"/>
            <a:r>
              <a:rPr lang="ar-IQ" sz="3600" dirty="0" smtClean="0">
                <a:solidFill>
                  <a:srgbClr val="FF0000"/>
                </a:solidFill>
              </a:rPr>
              <a:t>مخابرات وتبليغات مديرية التنفيذ</a:t>
            </a:r>
            <a:endParaRPr lang="ar-IQ" sz="3600" dirty="0">
              <a:solidFill>
                <a:srgbClr val="FF0000"/>
              </a:solidFill>
            </a:endParaRPr>
          </a:p>
        </p:txBody>
      </p:sp>
      <p:sp>
        <p:nvSpPr>
          <p:cNvPr id="3" name="عنصر نائب للمحتوى 2"/>
          <p:cNvSpPr>
            <a:spLocks noGrp="1"/>
          </p:cNvSpPr>
          <p:nvPr>
            <p:ph sz="quarter" idx="1"/>
          </p:nvPr>
        </p:nvSpPr>
        <p:spPr>
          <a:xfrm>
            <a:off x="899592" y="1417638"/>
            <a:ext cx="7467600" cy="4873752"/>
          </a:xfrm>
        </p:spPr>
        <p:txBody>
          <a:bodyPr>
            <a:normAutofit/>
          </a:bodyPr>
          <a:lstStyle/>
          <a:p>
            <a:pPr marL="0" indent="0" algn="just">
              <a:buNone/>
            </a:pPr>
            <a:r>
              <a:rPr lang="ar-IQ" sz="2800" dirty="0" smtClean="0"/>
              <a:t>1-مخابرات مديرية التنفيذ :</a:t>
            </a:r>
          </a:p>
          <a:p>
            <a:pPr marL="0" indent="0" algn="just">
              <a:buNone/>
            </a:pPr>
            <a:r>
              <a:rPr lang="ar-IQ" sz="2800" dirty="0" smtClean="0"/>
              <a:t>تنص المادة (21) من قانون التنفيذ على : (أولا - لمديرية التنفيذ الاتصال المباشر بجميع الوزارات دوائر الدولة والقطاع العام فيما يتعلق بأعمالها .</a:t>
            </a:r>
          </a:p>
          <a:p>
            <a:pPr marL="0" indent="0" algn="just">
              <a:buNone/>
            </a:pPr>
            <a:r>
              <a:rPr lang="ar-IQ" sz="2800" dirty="0" smtClean="0"/>
              <a:t>ثانيا – يكون الموظف المختص في الوزارات ووائر الدولة والقطاع العام مسؤولا عن تنفيذ الاوامر والقرارات التي تصدرها مديريات التنفيذ وفي حالة عدم  تنفيذه لها يعاقب بالعقوبة المقررة لها في قانون العقوبات )</a:t>
            </a: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04664"/>
            <a:ext cx="8219256" cy="6069288"/>
          </a:xfrm>
        </p:spPr>
        <p:txBody>
          <a:bodyPr>
            <a:noAutofit/>
          </a:bodyPr>
          <a:lstStyle/>
          <a:p>
            <a:pPr marL="0" indent="0" algn="just">
              <a:buNone/>
            </a:pPr>
            <a:r>
              <a:rPr lang="ar-IQ" sz="2800" dirty="0" smtClean="0"/>
              <a:t>فالنص السابق يحيز لمديرية التنفيذ بالاتصال المباشر مع جميع الوزارات دوائر الدولة والقطاع العام فيما يتعلق بأعمالها من دون الحاجة الى توسط المديرية العامة للتنفيذ او رئاسة الاستئاف او وزارة العدل.</a:t>
            </a:r>
            <a:endParaRPr lang="ar-IQ" sz="2800" dirty="0"/>
          </a:p>
          <a:p>
            <a:pPr marL="0" indent="0" algn="just">
              <a:buNone/>
            </a:pPr>
            <a:r>
              <a:rPr lang="ar-IQ" sz="2800" dirty="0" smtClean="0"/>
              <a:t>الاتصال يتم عادة بكتاب او استمارة او مذكرة يوقعه المنفذ العدل او من يخوله بذلك.</a:t>
            </a:r>
          </a:p>
          <a:p>
            <a:pPr marL="0" indent="0" algn="just">
              <a:buNone/>
            </a:pPr>
            <a:r>
              <a:rPr lang="ar-IQ" sz="2800" dirty="0" smtClean="0"/>
              <a:t>وبغية الاتمام بتنفيذ أوامر وقرارات ميرية التنفيذ أعتبر المشرع  الموظف المختص في الوزارات ودوائر الدولة والقطاع العام مسؤولا عن التنفيذ هذه الاوامر والقرارات , حيث أستوجب الفقرة (ثانيا) من المادة (21) من قانون التنفيذ معاقبة الموظف المذكور بالعقوبة المقررة من قانون العقوبات في حالة أخلاله بواجبه المحدد في هذه الفقرة بل يلاحظ أن هذه العقوبات تثبت على أستمارة ومذكرات مديريات التنفيذ بحبر أحمر لتنبه الموظف المختص الى واجبه والعقوبة التي تترتب على أخلاله به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424936" cy="6192688"/>
          </a:xfrm>
        </p:spPr>
        <p:txBody>
          <a:bodyPr>
            <a:noAutofit/>
          </a:bodyPr>
          <a:lstStyle/>
          <a:p>
            <a:pPr marL="0" indent="0" algn="just">
              <a:buNone/>
            </a:pPr>
            <a:r>
              <a:rPr lang="ar-IQ" sz="4000" dirty="0" smtClean="0"/>
              <a:t>2- تبليغات مديرية التنفيذ :</a:t>
            </a:r>
          </a:p>
          <a:p>
            <a:pPr marL="0" indent="0" algn="just">
              <a:buNone/>
            </a:pPr>
            <a:r>
              <a:rPr lang="ar-IQ" sz="4000" dirty="0" smtClean="0"/>
              <a:t>كانت المادة الثالثة من قانون التنفيذ (الملغاة) رقم (30) لسنة 1957 تنص بصراحة على أجراء تبليغات دوائر التنفيذ وفقا لاحكام قانون المرافعات المدنية .</a:t>
            </a:r>
            <a:r>
              <a:rPr lang="ar-IQ" sz="4000" dirty="0"/>
              <a:t> </a:t>
            </a:r>
            <a:r>
              <a:rPr lang="ar-IQ" sz="4000" dirty="0" smtClean="0"/>
              <a:t>مالم يوجد حكم خاص في قانون التنفيذ , حيث يجب العمل بموجب حكم قانون التنفيذ حتو ولو كان مخالفا لما هو منصوص عليه في قانون المرافعات المدنية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424936" cy="6408712"/>
          </a:xfrm>
        </p:spPr>
        <p:txBody>
          <a:bodyPr>
            <a:noAutofit/>
          </a:bodyPr>
          <a:lstStyle/>
          <a:p>
            <a:pPr marL="0" indent="0" algn="just">
              <a:buNone/>
            </a:pPr>
            <a:r>
              <a:rPr lang="ar-IQ" sz="2800" dirty="0" smtClean="0"/>
              <a:t>ورغم عدم وجود نص مماثل في قانون التنفيذ الحالي فأن قواعد قانون المرافعات المدنية رقم (83) لسنة 69 هي التي تتبع في تبليغات مديريات التنفيذ (1) الا أذا وجد حكم خاص في قانون التنفيذ وذلك عملا بحكم المادة الاولى من قانون المرافعات المدنية التي تنص على أن ( يكون هذا القانون المرجع لكافة قوانين المرافعات والاجراءات اذا لم يكن فيه نص يتعارض معه صراحة ) . </a:t>
            </a:r>
          </a:p>
          <a:p>
            <a:pPr marL="0" indent="0" algn="just">
              <a:buNone/>
            </a:pPr>
            <a:r>
              <a:rPr lang="ar-IQ" sz="2800" dirty="0" smtClean="0"/>
              <a:t>فمثلا تتطلب المادة (75) من قانون التنفيذ تبليغ الغير بقرار حجز أموال المدين وافهامه بأن لا يسلمها لأحد و ان لا يتصرف بها الا بقرار من المنفذ العدل مع وجوب تنظيم الموظف القائم بالتنفيذ بتنظيم محظر بذلك .</a:t>
            </a:r>
          </a:p>
          <a:p>
            <a:pPr marL="0" indent="0" algn="just">
              <a:buNone/>
            </a:pPr>
            <a:r>
              <a:rPr lang="ar-IQ" sz="2800" dirty="0" smtClean="0"/>
              <a:t>بينما تجيز المادة(18) من قانون المرافعات المدنية تسليم الورقة المطلوب تبليغها من محل أقامة المطلوب تبليغه الى زوجه أ, الى من يكون مقيم معه من أقاربه أو أصهاره أو ممن يعملون في خدمته من البالغين أوالى  مستخدمين في محل عمله .</a:t>
            </a: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404664"/>
            <a:ext cx="8291264" cy="5925272"/>
          </a:xfrm>
        </p:spPr>
        <p:txBody>
          <a:bodyPr>
            <a:normAutofit/>
          </a:bodyPr>
          <a:lstStyle/>
          <a:p>
            <a:pPr marL="0" indent="0" algn="just">
              <a:buNone/>
            </a:pPr>
            <a:r>
              <a:rPr lang="ar-IQ" sz="3200" dirty="0" smtClean="0"/>
              <a:t>ففي حالة تبليغ الغير بقرار حز أموال المدين الموجودة بحيازته أو ذمته يجب أجراء التبليغ له حسب أحكام المادة (75) من قانون التنفيذ لا المادة (18) من قانون المرافعات وذلك عملا بحكم المادة الاولى من القانون الاخير. </a:t>
            </a:r>
            <a:endParaRPr lang="ar-IQ"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469</Words>
  <Application>Microsoft Office PowerPoint</Application>
  <PresentationFormat>عرض على الشاشة (3:4)‏</PresentationFormat>
  <Paragraphs>18</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مشربية</vt:lpstr>
      <vt:lpstr>قانون التنفيذ</vt:lpstr>
      <vt:lpstr>مخابرات وتبليغات مديرية التنفيذ</vt:lpstr>
      <vt:lpstr>الشريحة 3</vt:lpstr>
      <vt:lpstr>الشريحة 4</vt:lpstr>
      <vt:lpstr>الشريحة 5</vt:lpstr>
      <vt:lpstr>الشريحة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الحق واركانه</dc:title>
  <dc:creator>dell</dc:creator>
  <cp:lastModifiedBy>DR.Ahmed Saker 2O14</cp:lastModifiedBy>
  <cp:revision>10</cp:revision>
  <dcterms:created xsi:type="dcterms:W3CDTF">2019-04-17T09:27:31Z</dcterms:created>
  <dcterms:modified xsi:type="dcterms:W3CDTF">2020-01-19T20:03:44Z</dcterms:modified>
</cp:coreProperties>
</file>