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9" r:id="rId5"/>
    <p:sldId id="261" r:id="rId6"/>
    <p:sldId id="263" r:id="rId7"/>
    <p:sldId id="265"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20/05/1441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02298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02375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19775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74511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10419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74486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287332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108984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032234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21174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20/05/1441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8210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20/05/1441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20/05/1441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20/05/1441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20/05/1441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20/05/1441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80253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الثانية </a:t>
            </a:r>
            <a:endParaRPr lang="en-US" dirty="0"/>
          </a:p>
        </p:txBody>
      </p:sp>
      <p:sp>
        <p:nvSpPr>
          <p:cNvPr id="3" name="عنوان فرعي 2"/>
          <p:cNvSpPr>
            <a:spLocks noGrp="1"/>
          </p:cNvSpPr>
          <p:nvPr>
            <p:ph type="subTitle" idx="1"/>
          </p:nvPr>
        </p:nvSpPr>
        <p:spPr/>
        <p:txBody>
          <a:bodyPr/>
          <a:lstStyle/>
          <a:p>
            <a:r>
              <a:rPr lang="ar-IQ" b="1" smtClean="0">
                <a:solidFill>
                  <a:schemeClr val="tx1"/>
                </a:solidFill>
              </a:rPr>
              <a:t>شرح قانون </a:t>
            </a:r>
            <a:r>
              <a:rPr lang="ar-IQ" b="1" dirty="0" smtClean="0">
                <a:solidFill>
                  <a:schemeClr val="tx1"/>
                </a:solidFill>
              </a:rPr>
              <a:t>العقوبات الخاص </a:t>
            </a:r>
          </a:p>
          <a:p>
            <a:r>
              <a:rPr lang="ar-IQ" b="1" dirty="0" smtClean="0">
                <a:solidFill>
                  <a:schemeClr val="tx1"/>
                </a:solidFill>
              </a:rPr>
              <a:t>المرحلة الثالثة </a:t>
            </a:r>
          </a:p>
          <a:p>
            <a:r>
              <a:rPr lang="ar-IQ" b="1" dirty="0" smtClean="0">
                <a:solidFill>
                  <a:schemeClr val="tx1"/>
                </a:solidFill>
              </a:rPr>
              <a:t>2020/1/5</a:t>
            </a:r>
          </a:p>
          <a:p>
            <a:endParaRPr lang="en-US" b="1" dirty="0">
              <a:solidFill>
                <a:schemeClr val="tx1"/>
              </a:solidFill>
            </a:endParaRPr>
          </a:p>
        </p:txBody>
      </p:sp>
    </p:spTree>
    <p:extLst>
      <p:ext uri="{BB962C8B-B14F-4D97-AF65-F5344CB8AC3E}">
        <p14:creationId xmlns:p14="http://schemas.microsoft.com/office/powerpoint/2010/main" val="55808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الفرع الثاني </a:t>
            </a:r>
            <a:br>
              <a:rPr lang="ar-IQ" b="1" dirty="0" smtClean="0"/>
            </a:br>
            <a:r>
              <a:rPr lang="ar-IQ" b="1" dirty="0" smtClean="0"/>
              <a:t> موضوع نشاط الجاني  </a:t>
            </a:r>
            <a:endParaRPr lang="en-US" b="1" dirty="0"/>
          </a:p>
        </p:txBody>
      </p:sp>
      <p:sp>
        <p:nvSpPr>
          <p:cNvPr id="3" name="عنصر نائب للمحتوى 2"/>
          <p:cNvSpPr>
            <a:spLocks noGrp="1"/>
          </p:cNvSpPr>
          <p:nvPr>
            <p:ph idx="1"/>
          </p:nvPr>
        </p:nvSpPr>
        <p:spPr/>
        <p:txBody>
          <a:bodyPr>
            <a:normAutofit fontScale="85000" lnSpcReduction="10000"/>
          </a:bodyPr>
          <a:lstStyle/>
          <a:p>
            <a:pPr algn="r" rtl="1"/>
            <a:r>
              <a:rPr lang="ar-IQ" dirty="0" smtClean="0"/>
              <a:t>يشترط المشرع لقيام جريمة تقليد أو تزييف العملة أن يكون الفعل منصباً على عملة متداولة قانوناً أو عرفاً في العراق أو في دولة أخرى .</a:t>
            </a:r>
          </a:p>
          <a:p>
            <a:pPr algn="r" rtl="1"/>
            <a:r>
              <a:rPr lang="ar-IQ" dirty="0" smtClean="0"/>
              <a:t>يقصد </a:t>
            </a:r>
            <a:r>
              <a:rPr lang="ar-IQ" b="1" dirty="0" smtClean="0"/>
              <a:t>بالتداول القانوني </a:t>
            </a:r>
            <a:r>
              <a:rPr lang="ar-IQ" dirty="0" smtClean="0"/>
              <a:t>: الزام القانون للأفراد بقبول عملة الدولة في معاملاتهم , أي أن تداول العملة أصبح </a:t>
            </a:r>
            <a:r>
              <a:rPr lang="ar-IQ" dirty="0" err="1" smtClean="0"/>
              <a:t>أجبارياً</a:t>
            </a:r>
            <a:r>
              <a:rPr lang="ar-IQ" dirty="0" smtClean="0"/>
              <a:t> ليس للأفراد الخيار في قبولها أو رفضها .</a:t>
            </a:r>
          </a:p>
          <a:p>
            <a:pPr algn="r" rtl="1"/>
            <a:r>
              <a:rPr lang="ar-IQ" dirty="0" smtClean="0"/>
              <a:t>اما بالنسبة </a:t>
            </a:r>
            <a:r>
              <a:rPr lang="ar-IQ" b="1" dirty="0" smtClean="0"/>
              <a:t>للتداول العرفي : </a:t>
            </a:r>
            <a:r>
              <a:rPr lang="ar-IQ" dirty="0" smtClean="0"/>
              <a:t>فيقصد به العملة التي تعارف الناس أو اعتادوا على التعامل بها , وأن كانوا غير ملزمين بقبولها, وهذه العملة أما ان تكون عملة وطنية كانت في الاصل متداولة قانوناً  ثم زالت عنها هذه القوة الملزمة بسبب تغيير نظام العملة , وقد تكون عملة أجنبية جرى الناس على قبولها في تعاملهم وأن لم تكن متداولة قانوناً .</a:t>
            </a:r>
            <a:endParaRPr lang="en-US" dirty="0"/>
          </a:p>
        </p:txBody>
      </p:sp>
    </p:spTree>
    <p:extLst>
      <p:ext uri="{BB962C8B-B14F-4D97-AF65-F5344CB8AC3E}">
        <p14:creationId xmlns:p14="http://schemas.microsoft.com/office/powerpoint/2010/main" val="145123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764704"/>
            <a:ext cx="7024744" cy="1152128"/>
          </a:xfrm>
        </p:spPr>
        <p:txBody>
          <a:bodyPr>
            <a:normAutofit fontScale="90000"/>
          </a:bodyPr>
          <a:lstStyle/>
          <a:p>
            <a:pPr algn="ctr"/>
            <a:r>
              <a:rPr lang="ar-IQ" dirty="0" smtClean="0"/>
              <a:t>المطلب الثاني </a:t>
            </a:r>
            <a:br>
              <a:rPr lang="ar-IQ" dirty="0" smtClean="0"/>
            </a:br>
            <a:r>
              <a:rPr lang="ar-IQ" dirty="0" smtClean="0"/>
              <a:t>المتطلبات المعنوية</a:t>
            </a:r>
            <a:endParaRPr lang="en-US" dirty="0"/>
          </a:p>
        </p:txBody>
      </p:sp>
      <p:sp>
        <p:nvSpPr>
          <p:cNvPr id="3" name="عنصر نائب للمحتوى 2"/>
          <p:cNvSpPr>
            <a:spLocks noGrp="1"/>
          </p:cNvSpPr>
          <p:nvPr>
            <p:ph idx="1"/>
          </p:nvPr>
        </p:nvSpPr>
        <p:spPr/>
        <p:txBody>
          <a:bodyPr>
            <a:noAutofit/>
          </a:bodyPr>
          <a:lstStyle/>
          <a:p>
            <a:pPr algn="just" rtl="1"/>
            <a:r>
              <a:rPr lang="ar-IQ" sz="1800" dirty="0" smtClean="0"/>
              <a:t>جريمة تزييف العملة أو تزويرها جريمة عمدية يتطلب قيامها توافر القصد الجنائي والذي ينقسم لشقين وهما : العلم والارادة , ويقصد بالعلم علم الجاني بجميع ماديات الجريمة وان فعله ينصب على فعل جرمه القانون والذي يتم بإحدى الصور التي تم ذكرها سابقا , اما الارادة فيقصد بها ارادة الجاني القيام بالفعل الذي جرمه القانون وهو انصراف ارادته الى أن يضع في التداول عملة مزيفة على </a:t>
            </a:r>
            <a:r>
              <a:rPr lang="ar-IQ" sz="1800" dirty="0" err="1" smtClean="0"/>
              <a:t>أعتبار</a:t>
            </a:r>
            <a:r>
              <a:rPr lang="ar-IQ" sz="1800" dirty="0" smtClean="0"/>
              <a:t> أنها صحيحة . </a:t>
            </a:r>
          </a:p>
          <a:p>
            <a:pPr algn="just" rtl="1"/>
            <a:r>
              <a:rPr lang="ar-IQ" sz="1800" dirty="0" smtClean="0"/>
              <a:t>الا ان المشرع العراقي قد اشترط </a:t>
            </a:r>
            <a:r>
              <a:rPr lang="ar-IQ" sz="1800" dirty="0" err="1" smtClean="0"/>
              <a:t>بالاضافة</a:t>
            </a:r>
            <a:r>
              <a:rPr lang="ar-IQ" sz="1800" dirty="0" smtClean="0"/>
              <a:t> للقصد الجنائي توافر القصد الجنائي الخاص ويتمثل بالنية أي </a:t>
            </a:r>
            <a:r>
              <a:rPr lang="ar-IQ" sz="1800" dirty="0" err="1" smtClean="0"/>
              <a:t>أنصراف</a:t>
            </a:r>
            <a:r>
              <a:rPr lang="ar-IQ" sz="1800" dirty="0" smtClean="0"/>
              <a:t> نية الفاعل إلى تحقيق غاية معينة خارجة عن عناصر الجريمة وهي ترويج العملة المزيفة , وبذلك لا يقوم القصد الجنائي إذا كان التزييف بقصد اللهو أو العبث أو لإجراء تجربة أو لغرض فني , أو أي هدف أخر لا يقصد به ترويج العملة المزيفة .</a:t>
            </a:r>
            <a:endParaRPr lang="en-US" sz="1800" dirty="0"/>
          </a:p>
        </p:txBody>
      </p:sp>
    </p:spTree>
    <p:extLst>
      <p:ext uri="{BB962C8B-B14F-4D97-AF65-F5344CB8AC3E}">
        <p14:creationId xmlns:p14="http://schemas.microsoft.com/office/powerpoint/2010/main" val="415319343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pPr algn="ctr"/>
            <a:r>
              <a:rPr lang="ar-IQ" dirty="0" smtClean="0"/>
              <a:t>المطلب الثالث </a:t>
            </a:r>
            <a:br>
              <a:rPr lang="ar-IQ" dirty="0" smtClean="0"/>
            </a:br>
            <a:r>
              <a:rPr lang="ar-IQ" dirty="0" smtClean="0"/>
              <a:t>عقوبة جريمة تزييف العملة </a:t>
            </a:r>
            <a:endParaRPr lang="en-US" dirty="0"/>
          </a:p>
        </p:txBody>
      </p:sp>
      <p:sp>
        <p:nvSpPr>
          <p:cNvPr id="3" name="عنصر نائب للمحتوى 2"/>
          <p:cNvSpPr>
            <a:spLocks noGrp="1"/>
          </p:cNvSpPr>
          <p:nvPr>
            <p:ph idx="1"/>
          </p:nvPr>
        </p:nvSpPr>
        <p:spPr>
          <a:xfrm>
            <a:off x="1043492" y="2132856"/>
            <a:ext cx="7200916" cy="3699773"/>
          </a:xfrm>
        </p:spPr>
        <p:txBody>
          <a:bodyPr>
            <a:normAutofit fontScale="92500" lnSpcReduction="10000"/>
          </a:bodyPr>
          <a:lstStyle/>
          <a:p>
            <a:pPr algn="just" rtl="1"/>
            <a:r>
              <a:rPr lang="ar-IQ" dirty="0" smtClean="0"/>
              <a:t>جعل المشرع العراقي جريمة تزييف أو تقليد أو تزوير العملة من صنف الجنايات , أذ فرض على مرتكبها عقوبة اصلية وهي السجن لمدة عشر سنوات إذا كان جسم الجريمة سندات مالية أو أوراق نقد أو أوراق عملة مصرفية معترف بها قانوناً عراقية كانت أم أجنبية بقصد ترويجها   (م/ 281) وتكون العقوبة بالسجن أذا وقع التقليد أو التزييف على عملة ذهبية أو فضية متداولة قانوناً أو عرفاً في العراق أو في دولة أخرى . وتكون العقوبة السجن مدة لا تزيد على عشر سنين إذا كان التقليد أو التزييف لعملة معدنية من غير الذهب أو الفضة (م / 280) وتكون العقوبة الاعدام  أذ ترتب على الجريمة النتائج الاتية :- </a:t>
            </a:r>
            <a:endParaRPr lang="en-US" dirty="0"/>
          </a:p>
        </p:txBody>
      </p:sp>
    </p:spTree>
    <p:extLst>
      <p:ext uri="{BB962C8B-B14F-4D97-AF65-F5344CB8AC3E}">
        <p14:creationId xmlns:p14="http://schemas.microsoft.com/office/powerpoint/2010/main" val="13223751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55576" y="836712"/>
            <a:ext cx="7704856" cy="4995763"/>
          </a:xfrm>
        </p:spPr>
        <p:txBody>
          <a:bodyPr>
            <a:normAutofit/>
          </a:bodyPr>
          <a:lstStyle/>
          <a:p>
            <a:pPr algn="just" rtl="1"/>
            <a:r>
              <a:rPr lang="ar-IQ" dirty="0" smtClean="0"/>
              <a:t>1- </a:t>
            </a:r>
            <a:r>
              <a:rPr lang="ar-IQ" sz="2800" dirty="0" smtClean="0"/>
              <a:t>هبوط في سعر العملة الوطنية أو سندات الدولة </a:t>
            </a:r>
          </a:p>
          <a:p>
            <a:pPr algn="just" rtl="1"/>
            <a:r>
              <a:rPr lang="ar-IQ" sz="2800" dirty="0" smtClean="0"/>
              <a:t>2- زعزعة الائتمان في الأسواق الداخلية أو الخارجية .</a:t>
            </a:r>
          </a:p>
          <a:p>
            <a:pPr algn="just" rtl="1"/>
            <a:r>
              <a:rPr lang="ar-IQ" sz="2800" dirty="0" smtClean="0"/>
              <a:t>3- أذا ارتكبت الجريمة من عصبة يزيد عدد أفرادها على ثلاثة أشخاص ( م/ 282) . وتكون العقوبة الحبس والغرامة أو بإحدى هاتين العقوبتين كل من روج أو أعاد إلى التعامل عملة معدنية أو أوراقاً نقدية أو أوراقاً مصرفية بطل التعامل بها وهو على بينة من أمرها ( م/ 283) . وتكون العقوبة الحبس كل شخص تعامل بعملة مقلدة أو مزيفة أو مزورة </a:t>
            </a:r>
            <a:r>
              <a:rPr lang="ar-IQ" dirty="0" smtClean="0"/>
              <a:t>قبضها بحسن نية , بعد ان تبينت له حقيقتها ( م/ 284) . </a:t>
            </a:r>
            <a:endParaRPr lang="en-US" dirty="0"/>
          </a:p>
        </p:txBody>
      </p:sp>
    </p:spTree>
    <p:extLst>
      <p:ext uri="{BB962C8B-B14F-4D97-AF65-F5344CB8AC3E}">
        <p14:creationId xmlns:p14="http://schemas.microsoft.com/office/powerpoint/2010/main" val="111550061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11560" y="980728"/>
            <a:ext cx="7848872" cy="4851747"/>
          </a:xfrm>
        </p:spPr>
        <p:style>
          <a:lnRef idx="2">
            <a:schemeClr val="accent2"/>
          </a:lnRef>
          <a:fillRef idx="1">
            <a:schemeClr val="lt1"/>
          </a:fillRef>
          <a:effectRef idx="0">
            <a:schemeClr val="accent2"/>
          </a:effectRef>
          <a:fontRef idx="minor">
            <a:schemeClr val="dk1"/>
          </a:fontRef>
        </p:style>
        <p:txBody>
          <a:bodyPr>
            <a:normAutofit/>
          </a:bodyPr>
          <a:lstStyle/>
          <a:p>
            <a:pPr algn="just" rtl="1"/>
            <a:r>
              <a:rPr lang="ar-IQ" dirty="0" smtClean="0"/>
              <a:t>اما بالنسبة للإعفاء من العقوبة فقد بينت المادة (303 ) عقوبات أحكام الاعفاء من العقوبة , وعليه يعفى من العقوبة كل </a:t>
            </a:r>
            <a:r>
              <a:rPr lang="ar-IQ" dirty="0" smtClean="0"/>
              <a:t>من :- </a:t>
            </a:r>
          </a:p>
          <a:p>
            <a:pPr algn="just" rtl="1"/>
            <a:r>
              <a:rPr lang="ar-IQ" dirty="0" smtClean="0"/>
              <a:t>     1- </a:t>
            </a:r>
            <a:r>
              <a:rPr lang="ar-IQ" dirty="0" smtClean="0"/>
              <a:t>بادر إلى اخبار السلطات المختصة عن الجريمة  بشرط أن يقع قبل اتمام الجريمة وقبل أن تشرع السلطات المختصة بالبحث والاستقصاء عن مرتكبي تلك الجريمة  كما يجب ان يدل الجاني تلك السلطات على بقية المساهمين في </a:t>
            </a:r>
            <a:r>
              <a:rPr lang="ar-IQ" dirty="0" smtClean="0"/>
              <a:t>الجريمة .</a:t>
            </a:r>
          </a:p>
          <a:p>
            <a:pPr algn="just" rtl="1"/>
            <a:r>
              <a:rPr lang="ar-IQ" dirty="0" smtClean="0"/>
              <a:t> 2- </a:t>
            </a:r>
            <a:r>
              <a:rPr lang="ar-IQ" dirty="0" smtClean="0"/>
              <a:t>يعفى الجاني من إذا أدى أخباره إلى تسهيل مهمة القبض على بقية </a:t>
            </a:r>
            <a:r>
              <a:rPr lang="ar-IQ" dirty="0" smtClean="0"/>
              <a:t>المساهمين.</a:t>
            </a:r>
            <a:endParaRPr lang="ar-IQ" dirty="0" smtClean="0"/>
          </a:p>
          <a:p>
            <a:pPr algn="just" rtl="1"/>
            <a:r>
              <a:rPr lang="ar-IQ" dirty="0" smtClean="0"/>
              <a:t>3- يعفى الجاني من العقاب إذا قام </a:t>
            </a:r>
            <a:r>
              <a:rPr lang="ar-IQ" dirty="0" err="1" smtClean="0"/>
              <a:t>باتلاف</a:t>
            </a:r>
            <a:r>
              <a:rPr lang="ar-IQ" dirty="0" smtClean="0"/>
              <a:t> العملة المقلدة أو المزورة أو المزيفة قبل استعمالها .   </a:t>
            </a:r>
            <a:endParaRPr lang="en-US" dirty="0"/>
          </a:p>
        </p:txBody>
      </p:sp>
    </p:spTree>
    <p:extLst>
      <p:ext uri="{BB962C8B-B14F-4D97-AF65-F5344CB8AC3E}">
        <p14:creationId xmlns:p14="http://schemas.microsoft.com/office/powerpoint/2010/main" val="281578375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عرض على الشاشة (3:4)‏</PresentationFormat>
  <Paragraphs>20</Paragraphs>
  <Slides>6</Slides>
  <Notes>0</Notes>
  <HiddenSlides>0</HiddenSlides>
  <MMClips>0</MMClips>
  <ScaleCrop>false</ScaleCrop>
  <HeadingPairs>
    <vt:vector size="4" baseType="variant">
      <vt:variant>
        <vt:lpstr>نسق</vt:lpstr>
      </vt:variant>
      <vt:variant>
        <vt:i4>2</vt:i4>
      </vt:variant>
      <vt:variant>
        <vt:lpstr>عناوين الشرائح</vt:lpstr>
      </vt:variant>
      <vt:variant>
        <vt:i4>6</vt:i4>
      </vt:variant>
    </vt:vector>
  </HeadingPairs>
  <TitlesOfParts>
    <vt:vector size="8" baseType="lpstr">
      <vt:lpstr>سمة Office</vt:lpstr>
      <vt:lpstr>أوستن</vt:lpstr>
      <vt:lpstr>المحاضرة الثانية </vt:lpstr>
      <vt:lpstr>الفرع الثاني   موضوع نشاط الجاني  </vt:lpstr>
      <vt:lpstr>المطلب الثاني  المتطلبات المعنوية</vt:lpstr>
      <vt:lpstr>المطلب الثالث  عقوبة جريمة تزييف العملة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dc:title>
  <dc:creator>DELL</dc:creator>
  <cp:lastModifiedBy>نورس الربيعي </cp:lastModifiedBy>
  <cp:revision>1</cp:revision>
  <dcterms:created xsi:type="dcterms:W3CDTF">2020-01-15T00:53:21Z</dcterms:created>
  <dcterms:modified xsi:type="dcterms:W3CDTF">2020-01-15T01:00:07Z</dcterms:modified>
</cp:coreProperties>
</file>