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3" r:id="rId5"/>
    <p:sldId id="264" r:id="rId6"/>
    <p:sldId id="261" r:id="rId7"/>
    <p:sldId id="259" r:id="rId8"/>
    <p:sldId id="265" r:id="rId9"/>
    <p:sldId id="266"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25/05/1441</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25/05/1441</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25/05/1441</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25/05/1441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25/05/1441</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قانون التنفيذ</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الرابعة/ المحاضرة الثامنة</a:t>
            </a:r>
          </a:p>
          <a:p>
            <a:pPr algn="ctr"/>
            <a:r>
              <a:rPr lang="ar-IQ" sz="3600" b="1" dirty="0" smtClean="0">
                <a:solidFill>
                  <a:srgbClr val="FF0000"/>
                </a:solidFill>
              </a:rPr>
              <a:t>العام الدراسي 2019-2020 </a:t>
            </a:r>
          </a:p>
          <a:p>
            <a:pPr algn="ctr"/>
            <a:r>
              <a:rPr lang="ar-IQ" sz="3600" b="1" dirty="0" smtClean="0">
                <a:solidFill>
                  <a:srgbClr val="FF0000"/>
                </a:solidFill>
              </a:rPr>
              <a:t>الفصل الدراسي الأول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كيفية التنفيذ واستخدام الوسائل التنفيذية</a:t>
            </a: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الوسائل التنفيذية</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just">
              <a:buNone/>
            </a:pPr>
            <a:r>
              <a:rPr lang="ar-IQ" sz="3600" b="1" dirty="0" smtClean="0"/>
              <a:t>إن الوسائل التنفيذية التي نص عليها قانون التنفيذ هي :</a:t>
            </a:r>
          </a:p>
          <a:p>
            <a:pPr algn="just">
              <a:buNone/>
            </a:pPr>
            <a:r>
              <a:rPr lang="ar-IQ" sz="3600" b="1" dirty="0" smtClean="0"/>
              <a:t>1- استخدام القوة الجبرية ( الشرطة ) .</a:t>
            </a:r>
          </a:p>
          <a:p>
            <a:pPr algn="just">
              <a:buNone/>
            </a:pPr>
            <a:r>
              <a:rPr lang="ar-IQ" sz="3600" b="1" dirty="0" smtClean="0"/>
              <a:t>2- منع المدين من السفر .</a:t>
            </a:r>
          </a:p>
          <a:p>
            <a:pPr algn="just">
              <a:buNone/>
            </a:pPr>
            <a:r>
              <a:rPr lang="ar-IQ" sz="3600" b="1" dirty="0" smtClean="0"/>
              <a:t>3-التنفيذ على </a:t>
            </a:r>
            <a:r>
              <a:rPr lang="ar-IQ" sz="3600" b="1" dirty="0" err="1" smtClean="0"/>
              <a:t>اموال</a:t>
            </a:r>
            <a:r>
              <a:rPr lang="ar-IQ" sz="3600" b="1" dirty="0" smtClean="0"/>
              <a:t> المدين (الحجز)</a:t>
            </a:r>
          </a:p>
          <a:p>
            <a:pPr algn="just">
              <a:buNone/>
            </a:pPr>
            <a:r>
              <a:rPr lang="ar-IQ" sz="3600" b="1" dirty="0" smtClean="0"/>
              <a:t>4-</a:t>
            </a:r>
            <a:r>
              <a:rPr lang="ar-IQ" sz="3600" b="1" dirty="0" err="1" smtClean="0"/>
              <a:t>الاكراه</a:t>
            </a:r>
            <a:r>
              <a:rPr lang="ar-IQ" sz="3600" b="1" dirty="0" smtClean="0"/>
              <a:t> البدني.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استخدام القوة الجبرية </a:t>
            </a:r>
            <a:endParaRPr lang="ar-IQ" b="1" dirty="0"/>
          </a:p>
        </p:txBody>
      </p:sp>
      <p:sp>
        <p:nvSpPr>
          <p:cNvPr id="3" name="عنصر نائب للمحتوى 2"/>
          <p:cNvSpPr>
            <a:spLocks noGrp="1"/>
          </p:cNvSpPr>
          <p:nvPr>
            <p:ph idx="1"/>
          </p:nvPr>
        </p:nvSpPr>
        <p:spPr/>
        <p:txBody>
          <a:bodyPr>
            <a:normAutofit/>
          </a:bodyPr>
          <a:lstStyle/>
          <a:p>
            <a:pPr algn="just">
              <a:buNone/>
            </a:pPr>
            <a:r>
              <a:rPr lang="ar-IQ" sz="3200" dirty="0" smtClean="0"/>
              <a:t>  </a:t>
            </a:r>
            <a:r>
              <a:rPr lang="ar-IQ" sz="3200" b="1" dirty="0" smtClean="0"/>
              <a:t>قد يحاول المدين ممانعة موظف التنفيذ </a:t>
            </a:r>
            <a:r>
              <a:rPr lang="ar-IQ" sz="3200" b="1" dirty="0" err="1" smtClean="0"/>
              <a:t>اثناء</a:t>
            </a:r>
            <a:r>
              <a:rPr lang="ar-IQ" sz="3200" b="1" dirty="0" smtClean="0"/>
              <a:t> قيامه بالتنفيذ لغرض عرقلة وتعطيل المعاملة التنفيذية </a:t>
            </a:r>
            <a:r>
              <a:rPr lang="ar-IQ" sz="3200" b="1" dirty="0" smtClean="0"/>
              <a:t> </a:t>
            </a:r>
            <a:r>
              <a:rPr lang="ar-IQ" sz="3200" b="1" dirty="0" smtClean="0"/>
              <a:t>لذلك وبغية الحلول دون ذلك اقر المشرع للمذكور استعمال القوة الجبرية ومراجعة اقرب مركز للشرطة لدفع الممانعة والمقاومة التي قد يصادفها </a:t>
            </a:r>
            <a:r>
              <a:rPr lang="ar-IQ" sz="3200" b="1" dirty="0" err="1" smtClean="0"/>
              <a:t>اثناء</a:t>
            </a:r>
            <a:r>
              <a:rPr lang="ar-IQ" sz="3200" b="1" dirty="0" smtClean="0"/>
              <a:t> قيامه بواجباته (فقرة 1 من المادة 28 )من قانون التنفيذ النافذ </a:t>
            </a:r>
            <a:endParaRPr lang="ar-IQ"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منع المدين من السفر </a:t>
            </a:r>
            <a:endParaRPr lang="ar-IQ" dirty="0"/>
          </a:p>
        </p:txBody>
      </p:sp>
      <p:sp>
        <p:nvSpPr>
          <p:cNvPr id="3" name="عنصر نائب للمحتوى 2"/>
          <p:cNvSpPr>
            <a:spLocks noGrp="1"/>
          </p:cNvSpPr>
          <p:nvPr>
            <p:ph idx="1"/>
          </p:nvPr>
        </p:nvSpPr>
        <p:spPr/>
        <p:txBody>
          <a:bodyPr>
            <a:normAutofit/>
          </a:bodyPr>
          <a:lstStyle/>
          <a:p>
            <a:pPr algn="just"/>
            <a:r>
              <a:rPr lang="ar-IQ" sz="3200" b="1" dirty="0" smtClean="0"/>
              <a:t>لما كان احتمال لجوء المدين </a:t>
            </a:r>
            <a:r>
              <a:rPr lang="ar-IQ" sz="3200" b="1" dirty="0" err="1" smtClean="0"/>
              <a:t>الى</a:t>
            </a:r>
            <a:r>
              <a:rPr lang="ar-IQ" sz="3200" b="1" dirty="0" smtClean="0"/>
              <a:t> السفر بغية التخلص مما عليه من ديون مستحقة أمراً محتملاً فقد قرر المشرع للدائن الحق في الطلب من المنفذ العدل </a:t>
            </a:r>
            <a:r>
              <a:rPr lang="ar-IQ" sz="3200" b="1" dirty="0" err="1" smtClean="0"/>
              <a:t>اصدار</a:t>
            </a:r>
            <a:r>
              <a:rPr lang="ar-IQ" sz="3200" b="1" dirty="0" smtClean="0"/>
              <a:t> قرار بمنعه </a:t>
            </a:r>
            <a:r>
              <a:rPr lang="ar-IQ" sz="3200" b="1" dirty="0" smtClean="0"/>
              <a:t>من السفر وفقاً لشروط معينة وهذا ما اقره المشرع في المادة (30) من قانون التنفيذ</a:t>
            </a:r>
            <a:endParaRPr lang="ar-IQ"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08912" cy="4469128"/>
          </a:xfrm>
        </p:spPr>
        <p:txBody>
          <a:bodyPr>
            <a:normAutofit/>
          </a:bodyPr>
          <a:lstStyle/>
          <a:p>
            <a:pPr algn="just">
              <a:buNone/>
            </a:pPr>
            <a:r>
              <a:rPr lang="ar-IQ" sz="3200" b="1" dirty="0" smtClean="0"/>
              <a:t>من شروط منع المدين من السفر:</a:t>
            </a:r>
          </a:p>
          <a:p>
            <a:pPr algn="just">
              <a:buNone/>
            </a:pPr>
            <a:r>
              <a:rPr lang="ar-IQ" sz="3200" b="1" dirty="0" smtClean="0"/>
              <a:t>1- أن يطلب الدائن منع المدين من السفر .</a:t>
            </a:r>
          </a:p>
          <a:p>
            <a:pPr algn="just">
              <a:buNone/>
            </a:pPr>
            <a:r>
              <a:rPr lang="ar-IQ" sz="3200" b="1" dirty="0" smtClean="0"/>
              <a:t>2-</a:t>
            </a:r>
            <a:r>
              <a:rPr lang="ar-IQ" sz="3200" b="1" dirty="0" err="1" smtClean="0"/>
              <a:t>ان</a:t>
            </a:r>
            <a:r>
              <a:rPr lang="ar-IQ" sz="3200" b="1" dirty="0" smtClean="0"/>
              <a:t> يثبت الدائن صحة إدعاءه المتضمن احتمال سفر المدين بقصد الفرار من الدين . </a:t>
            </a:r>
          </a:p>
          <a:p>
            <a:pPr algn="just">
              <a:buNone/>
            </a:pPr>
            <a:r>
              <a:rPr lang="ar-IQ" sz="3200" b="1" dirty="0" smtClean="0"/>
              <a:t>وألا يمنع المدين من السفر إذا كان يروم السفر بقصد العلاج </a:t>
            </a:r>
            <a:r>
              <a:rPr lang="ar-IQ" sz="3200" b="1" dirty="0" err="1" smtClean="0"/>
              <a:t>او</a:t>
            </a:r>
            <a:r>
              <a:rPr lang="ar-IQ" sz="3200" b="1" dirty="0" smtClean="0"/>
              <a:t> السفر.</a:t>
            </a:r>
            <a:endParaRPr lang="ar-IQ" sz="3200" b="1" dirty="0" smtClean="0"/>
          </a:p>
          <a:p>
            <a:pPr algn="just">
              <a:buNone/>
            </a:pPr>
            <a:endParaRPr lang="ar-IQ"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p:txBody>
          <a:bodyPr>
            <a:normAutofit/>
          </a:bodyPr>
          <a:lstStyle/>
          <a:p>
            <a:r>
              <a:rPr lang="ar-IQ" sz="3600" b="1" dirty="0" smtClean="0"/>
              <a:t>3- أن لا يضمن حق الدائن بوسيلة </a:t>
            </a:r>
            <a:r>
              <a:rPr lang="ar-IQ" sz="3600" b="1" dirty="0" err="1" smtClean="0"/>
              <a:t>اخرى</a:t>
            </a:r>
            <a:r>
              <a:rPr lang="ar-IQ" sz="3600" b="1" dirty="0" smtClean="0"/>
              <a:t> لذلك فإن المدين </a:t>
            </a:r>
            <a:r>
              <a:rPr lang="ar-IQ" sz="3600" b="1" dirty="0" err="1" smtClean="0"/>
              <a:t>لايمنع</a:t>
            </a:r>
            <a:r>
              <a:rPr lang="ar-IQ" sz="3600" b="1" dirty="0" smtClean="0"/>
              <a:t> من السفر </a:t>
            </a:r>
            <a:r>
              <a:rPr lang="ar-IQ" sz="3600" b="1" dirty="0" err="1" smtClean="0"/>
              <a:t>اذا</a:t>
            </a:r>
            <a:r>
              <a:rPr lang="ar-IQ" sz="3600" b="1" dirty="0" smtClean="0"/>
              <a:t> كانت </a:t>
            </a:r>
            <a:r>
              <a:rPr lang="ar-IQ" sz="3600" b="1" dirty="0" err="1" smtClean="0"/>
              <a:t>امواله</a:t>
            </a:r>
            <a:r>
              <a:rPr lang="ar-IQ" sz="3600" b="1" dirty="0" smtClean="0"/>
              <a:t> محجوزة بما يكفي للوفاء بدين الدائن .</a:t>
            </a:r>
          </a:p>
          <a:p>
            <a:r>
              <a:rPr lang="ar-IQ" sz="3600" b="1" dirty="0" smtClean="0"/>
              <a:t>4- أن يمتنع المدين عن تقديم الكفالة التي قررها المنفذ العدل </a:t>
            </a:r>
            <a:endParaRPr lang="ar-IQ"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التنفيذ على </a:t>
            </a:r>
            <a:r>
              <a:rPr lang="ar-IQ" b="1" dirty="0" err="1" smtClean="0"/>
              <a:t>اموال</a:t>
            </a:r>
            <a:r>
              <a:rPr lang="ar-IQ" b="1" dirty="0" smtClean="0"/>
              <a:t> المدين (الحجز)</a:t>
            </a:r>
            <a:endParaRPr lang="ar-IQ" b="1" dirty="0"/>
          </a:p>
        </p:txBody>
      </p:sp>
      <p:sp>
        <p:nvSpPr>
          <p:cNvPr id="3" name="عنصر نائب للمحتوى 2"/>
          <p:cNvSpPr>
            <a:spLocks noGrp="1"/>
          </p:cNvSpPr>
          <p:nvPr>
            <p:ph idx="1"/>
          </p:nvPr>
        </p:nvSpPr>
        <p:spPr/>
        <p:txBody>
          <a:bodyPr>
            <a:normAutofit/>
          </a:bodyPr>
          <a:lstStyle/>
          <a:p>
            <a:pPr algn="just"/>
            <a:r>
              <a:rPr lang="ar-IQ" sz="3600" b="1" dirty="0" smtClean="0"/>
              <a:t>الحجز هو وضع مال المدين تحت يد السلطة العامة (القضاء أو السلطة القضائية)لمنع صاحبه من أن يقوم بأي عمل قانوني أو مادي من شأنه إخراج هذا المال أو ثماره من ضمان الدائن الحاجز.</a:t>
            </a:r>
            <a:endParaRPr lang="ar-IQ"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err="1" smtClean="0"/>
              <a:t>الاكراه</a:t>
            </a:r>
            <a:r>
              <a:rPr lang="ar-IQ" b="1" dirty="0" smtClean="0"/>
              <a:t> البدني</a:t>
            </a:r>
            <a:endParaRPr lang="ar-IQ" b="1" dirty="0"/>
          </a:p>
        </p:txBody>
      </p:sp>
      <p:sp>
        <p:nvSpPr>
          <p:cNvPr id="3" name="عنصر نائب للمحتوى 2"/>
          <p:cNvSpPr>
            <a:spLocks noGrp="1"/>
          </p:cNvSpPr>
          <p:nvPr>
            <p:ph idx="1"/>
          </p:nvPr>
        </p:nvSpPr>
        <p:spPr/>
        <p:txBody>
          <a:bodyPr>
            <a:normAutofit/>
          </a:bodyPr>
          <a:lstStyle/>
          <a:p>
            <a:r>
              <a:rPr lang="ar-IQ" sz="4000" b="1" dirty="0" smtClean="0"/>
              <a:t>الإكراه البدني (الحبس التنفيذي) هو الذي يحكم </a:t>
            </a:r>
            <a:r>
              <a:rPr lang="ar-IQ" sz="4000" b="1" dirty="0" err="1" smtClean="0"/>
              <a:t>به</a:t>
            </a:r>
            <a:r>
              <a:rPr lang="ar-IQ" sz="4000" b="1" dirty="0" smtClean="0"/>
              <a:t> على المدين بسبب الدين ولقهره على الوفاء </a:t>
            </a:r>
            <a:r>
              <a:rPr lang="ar-IQ" sz="4000" b="1" dirty="0" err="1" smtClean="0"/>
              <a:t>به</a:t>
            </a:r>
            <a:r>
              <a:rPr lang="ar-IQ" sz="4000" b="1" dirty="0" smtClean="0"/>
              <a:t> لذلك فهو يختلف عن الحبس الجزائي من حيث السبب والغرض </a:t>
            </a:r>
            <a:endParaRPr lang="ar-IQ" sz="40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344</TotalTime>
  <Words>318</Words>
  <Application>Microsoft Office PowerPoint</Application>
  <PresentationFormat>عرض على الشاشة (3:4)‏</PresentationFormat>
  <Paragraphs>26</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حضري</vt:lpstr>
      <vt:lpstr>محاضرات في مادة قانون التنفيذ</vt:lpstr>
      <vt:lpstr>كيفية التنفيذ واستخدام الوسائل التنفيذية</vt:lpstr>
      <vt:lpstr>الوسائل التنفيذية</vt:lpstr>
      <vt:lpstr>استخدام القوة الجبرية </vt:lpstr>
      <vt:lpstr>منع المدين من السفر </vt:lpstr>
      <vt:lpstr>الشريحة 6</vt:lpstr>
      <vt:lpstr>الشريحة 7</vt:lpstr>
      <vt:lpstr>التنفيذ على اموال المدين (الحجز)</vt:lpstr>
      <vt:lpstr>الاكراه البدني</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DR.Ahmed Saker 2O14</cp:lastModifiedBy>
  <cp:revision>86</cp:revision>
  <dcterms:created xsi:type="dcterms:W3CDTF">2019-04-14T09:27:59Z</dcterms:created>
  <dcterms:modified xsi:type="dcterms:W3CDTF">2020-01-20T04:42:30Z</dcterms:modified>
</cp:coreProperties>
</file>