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5"/>
  </p:notes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516" y="133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20EDB95-C1D3-416E-8BCF-EDADE3824308}" type="datetimeFigureOut">
              <a:rPr lang="ar-IQ" smtClean="0"/>
              <a:t>09/05/1441</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28DDA03-88EA-415A-BA22-89850270B9FC}" type="slidenum">
              <a:rPr lang="ar-IQ" smtClean="0"/>
              <a:t>‹#›</a:t>
            </a:fld>
            <a:endParaRPr lang="ar-IQ"/>
          </a:p>
        </p:txBody>
      </p:sp>
    </p:spTree>
    <p:extLst>
      <p:ext uri="{BB962C8B-B14F-4D97-AF65-F5344CB8AC3E}">
        <p14:creationId xmlns:p14="http://schemas.microsoft.com/office/powerpoint/2010/main" val="298795555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E28DDA03-88EA-415A-BA22-89850270B9FC}" type="slidenum">
              <a:rPr lang="ar-IQ" smtClean="0"/>
              <a:t>1</a:t>
            </a:fld>
            <a:endParaRPr lang="ar-IQ"/>
          </a:p>
        </p:txBody>
      </p:sp>
    </p:spTree>
    <p:extLst>
      <p:ext uri="{BB962C8B-B14F-4D97-AF65-F5344CB8AC3E}">
        <p14:creationId xmlns:p14="http://schemas.microsoft.com/office/powerpoint/2010/main" val="3469754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09/05/1441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1555884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09/05/1441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23970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09/05/1441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4071093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EA637E21-0E9D-4B10-8BEF-402A94CD75DD}" type="datetimeFigureOut">
              <a:rPr lang="ar-IQ" smtClean="0"/>
              <a:t>09/05/1441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3271132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637E21-0E9D-4B10-8BEF-402A94CD75DD}" type="datetimeFigureOut">
              <a:rPr lang="ar-IQ" smtClean="0"/>
              <a:t>09/05/1441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3466254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EA637E21-0E9D-4B10-8BEF-402A94CD75DD}" type="datetimeFigureOut">
              <a:rPr lang="ar-IQ" smtClean="0"/>
              <a:t>09/05/1441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1775559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EA637E21-0E9D-4B10-8BEF-402A94CD75DD}" type="datetimeFigureOut">
              <a:rPr lang="ar-IQ" smtClean="0"/>
              <a:t>09/05/1441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4265552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EA637E21-0E9D-4B10-8BEF-402A94CD75DD}" type="datetimeFigureOut">
              <a:rPr lang="ar-IQ" smtClean="0"/>
              <a:t>09/05/1441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1611966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637E21-0E9D-4B10-8BEF-402A94CD75DD}" type="datetimeFigureOut">
              <a:rPr lang="ar-IQ" smtClean="0"/>
              <a:t>09/05/1441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776803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637E21-0E9D-4B10-8BEF-402A94CD75DD}" type="datetimeFigureOut">
              <a:rPr lang="ar-IQ" smtClean="0"/>
              <a:t>09/05/1441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2757126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637E21-0E9D-4B10-8BEF-402A94CD75DD}" type="datetimeFigureOut">
              <a:rPr lang="ar-IQ" smtClean="0"/>
              <a:t>09/05/1441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1D524C-6389-4D9D-B105-43661F904DCF}" type="slidenum">
              <a:rPr lang="ar-IQ" smtClean="0"/>
              <a:t>‹#›</a:t>
            </a:fld>
            <a:endParaRPr lang="ar-IQ"/>
          </a:p>
        </p:txBody>
      </p:sp>
    </p:spTree>
    <p:extLst>
      <p:ext uri="{BB962C8B-B14F-4D97-AF65-F5344CB8AC3E}">
        <p14:creationId xmlns:p14="http://schemas.microsoft.com/office/powerpoint/2010/main" val="2423975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A637E21-0E9D-4B10-8BEF-402A94CD75DD}" type="datetimeFigureOut">
              <a:rPr lang="ar-IQ" smtClean="0"/>
              <a:t>09/05/1441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A1D524C-6389-4D9D-B105-43661F904DCF}" type="slidenum">
              <a:rPr lang="ar-IQ" smtClean="0"/>
              <a:t>‹#›</a:t>
            </a:fld>
            <a:endParaRPr lang="ar-IQ"/>
          </a:p>
        </p:txBody>
      </p:sp>
    </p:spTree>
    <p:extLst>
      <p:ext uri="{BB962C8B-B14F-4D97-AF65-F5344CB8AC3E}">
        <p14:creationId xmlns:p14="http://schemas.microsoft.com/office/powerpoint/2010/main" val="177579863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12777"/>
            <a:ext cx="7772400" cy="1296143"/>
          </a:xfrm>
        </p:spPr>
        <p:txBody>
          <a:bodyPr>
            <a:normAutofit/>
          </a:bodyPr>
          <a:lstStyle/>
          <a:p>
            <a:pPr>
              <a:lnSpc>
                <a:spcPct val="115000"/>
              </a:lnSpc>
              <a:spcAft>
                <a:spcPts val="1000"/>
              </a:spcAft>
            </a:pPr>
            <a:r>
              <a:rPr lang="ar-IQ" sz="3200" b="1" dirty="0">
                <a:ea typeface="Calibri"/>
                <a:cs typeface="Arial"/>
              </a:rPr>
              <a:t>انواع الاحكام التي تصدرها المحكمة الاتحادية العليا </a:t>
            </a:r>
            <a:endParaRPr lang="ar-IQ" sz="3200" dirty="0"/>
          </a:p>
        </p:txBody>
      </p:sp>
      <p:sp>
        <p:nvSpPr>
          <p:cNvPr id="3" name="Subtitle 2"/>
          <p:cNvSpPr>
            <a:spLocks noGrp="1"/>
          </p:cNvSpPr>
          <p:nvPr>
            <p:ph type="subTitle" idx="1"/>
          </p:nvPr>
        </p:nvSpPr>
        <p:spPr>
          <a:xfrm>
            <a:off x="1371600" y="2492896"/>
            <a:ext cx="6400800" cy="3145904"/>
          </a:xfrm>
        </p:spPr>
        <p:txBody>
          <a:bodyPr>
            <a:normAutofit fontScale="62500" lnSpcReduction="20000"/>
          </a:bodyPr>
          <a:lstStyle/>
          <a:p>
            <a:pPr algn="just">
              <a:lnSpc>
                <a:spcPct val="150000"/>
              </a:lnSpc>
              <a:spcAft>
                <a:spcPts val="1000"/>
              </a:spcAft>
            </a:pPr>
            <a:endParaRPr lang="ar-IQ" sz="1400" dirty="0">
              <a:solidFill>
                <a:schemeClr val="tx1"/>
              </a:solidFill>
              <a:ea typeface="Calibri"/>
              <a:cs typeface="Simplified Arabic"/>
            </a:endParaRPr>
          </a:p>
          <a:p>
            <a:pPr algn="just">
              <a:lnSpc>
                <a:spcPct val="150000"/>
              </a:lnSpc>
              <a:spcAft>
                <a:spcPts val="800"/>
              </a:spcAft>
            </a:pPr>
            <a:r>
              <a:rPr lang="ar-IQ" sz="2600" dirty="0">
                <a:solidFill>
                  <a:schemeClr val="tx1"/>
                </a:solidFill>
                <a:ea typeface="Calibri"/>
              </a:rPr>
              <a:t>تتنوع الاحكام التي تصدرها المحكمة الاتحادية العليا بمناسبة نظرها الدفع أو الدعوى الدستورية وى تخرج احكامها عن الفروض الاتية :- </a:t>
            </a:r>
            <a:endParaRPr lang="en-US" sz="1900" dirty="0">
              <a:solidFill>
                <a:schemeClr val="tx1"/>
              </a:solidFill>
              <a:ea typeface="Calibri"/>
              <a:cs typeface="Arial"/>
            </a:endParaRPr>
          </a:p>
          <a:p>
            <a:pPr algn="just">
              <a:lnSpc>
                <a:spcPct val="150000"/>
              </a:lnSpc>
              <a:spcAft>
                <a:spcPts val="800"/>
              </a:spcAft>
            </a:pPr>
            <a:r>
              <a:rPr lang="ar-IQ" sz="2600" dirty="0">
                <a:solidFill>
                  <a:schemeClr val="tx1"/>
                </a:solidFill>
                <a:ea typeface="Calibri"/>
              </a:rPr>
              <a:t>اولا : عدم اختصاص المحكمة بالنظر في موضوع الدعوى :-</a:t>
            </a:r>
            <a:endParaRPr lang="en-US" sz="1900" dirty="0">
              <a:solidFill>
                <a:schemeClr val="tx1"/>
              </a:solidFill>
              <a:ea typeface="Calibri"/>
              <a:cs typeface="Arial"/>
            </a:endParaRPr>
          </a:p>
          <a:p>
            <a:pPr algn="just">
              <a:lnSpc>
                <a:spcPct val="150000"/>
              </a:lnSpc>
              <a:spcAft>
                <a:spcPts val="800"/>
              </a:spcAft>
            </a:pPr>
            <a:r>
              <a:rPr lang="ar-IQ" sz="2600" dirty="0">
                <a:solidFill>
                  <a:schemeClr val="tx1"/>
                </a:solidFill>
                <a:ea typeface="Calibri"/>
              </a:rPr>
              <a:t>يعد هذا القرار من اهم القرارات التي يصدرها القاضي الدستوري, حيث يتوجب عليه أن يبحث في مدى اختصاصة بنظر الدفع أو الدعوى الدستورية, فان اقتنع باختصاصه سار في اجراءات الدعوى لحين حسمها وبخلافه يتوجب عليه الحكم برد الدعوى وذلك لعدم اختصاصه </a:t>
            </a:r>
            <a:r>
              <a:rPr lang="ar-IQ" sz="2600" dirty="0" smtClean="0">
                <a:solidFill>
                  <a:schemeClr val="tx1"/>
                </a:solidFill>
                <a:ea typeface="Calibri"/>
              </a:rPr>
              <a:t>.</a:t>
            </a:r>
            <a:endParaRPr lang="ar-IQ" sz="1400" dirty="0" smtClean="0">
              <a:solidFill>
                <a:schemeClr val="tx1"/>
              </a:solidFill>
              <a:ea typeface="Calibri"/>
              <a:cs typeface="Simplified Arabic"/>
            </a:endParaRPr>
          </a:p>
          <a:p>
            <a:pPr algn="just">
              <a:lnSpc>
                <a:spcPct val="150000"/>
              </a:lnSpc>
              <a:spcAft>
                <a:spcPts val="1000"/>
              </a:spcAft>
            </a:pPr>
            <a:endParaRPr lang="ar-IQ" sz="1400" dirty="0">
              <a:solidFill>
                <a:schemeClr val="tx1"/>
              </a:solidFill>
              <a:ea typeface="Calibri"/>
              <a:cs typeface="Simplified Arabic"/>
            </a:endParaRPr>
          </a:p>
          <a:p>
            <a:pPr algn="just">
              <a:lnSpc>
                <a:spcPct val="150000"/>
              </a:lnSpc>
              <a:spcAft>
                <a:spcPts val="1000"/>
              </a:spcAft>
            </a:pPr>
            <a:endParaRPr lang="ar-IQ" sz="1400" dirty="0" smtClean="0">
              <a:solidFill>
                <a:schemeClr val="tx1"/>
              </a:solidFill>
              <a:ea typeface="Calibri"/>
              <a:cs typeface="Simplified Arabic"/>
            </a:endParaRPr>
          </a:p>
          <a:p>
            <a:pPr algn="just">
              <a:lnSpc>
                <a:spcPct val="150000"/>
              </a:lnSpc>
              <a:spcAft>
                <a:spcPts val="1000"/>
              </a:spcAft>
            </a:pPr>
            <a:endParaRPr lang="ar-IQ" sz="1400" dirty="0">
              <a:solidFill>
                <a:schemeClr val="tx1"/>
              </a:solidFill>
              <a:ea typeface="Calibri"/>
              <a:cs typeface="Simplified Arabic"/>
            </a:endParaRPr>
          </a:p>
          <a:p>
            <a:pPr algn="just">
              <a:lnSpc>
                <a:spcPct val="150000"/>
              </a:lnSpc>
              <a:spcAft>
                <a:spcPts val="1000"/>
              </a:spcAft>
            </a:pPr>
            <a:endParaRPr lang="ar-IQ" sz="1400" dirty="0" smtClean="0">
              <a:solidFill>
                <a:schemeClr val="tx1"/>
              </a:solidFill>
              <a:ea typeface="Calibri"/>
              <a:cs typeface="Simplified Arabic"/>
            </a:endParaRPr>
          </a:p>
          <a:p>
            <a:pPr algn="just">
              <a:lnSpc>
                <a:spcPct val="150000"/>
              </a:lnSpc>
              <a:spcAft>
                <a:spcPts val="1000"/>
              </a:spcAft>
            </a:pPr>
            <a:endParaRPr lang="en-US" sz="1400" dirty="0">
              <a:solidFill>
                <a:schemeClr val="tx1"/>
              </a:solidFill>
              <a:ea typeface="Calibri"/>
              <a:cs typeface="Arial"/>
            </a:endParaRPr>
          </a:p>
          <a:p>
            <a:pPr algn="just"/>
            <a:endParaRPr lang="ar-IQ" sz="1400" dirty="0"/>
          </a:p>
        </p:txBody>
      </p:sp>
    </p:spTree>
    <p:extLst>
      <p:ext uri="{BB962C8B-B14F-4D97-AF65-F5344CB8AC3E}">
        <p14:creationId xmlns:p14="http://schemas.microsoft.com/office/powerpoint/2010/main" val="1824369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5"/>
            <a:ext cx="8229600" cy="3600400"/>
          </a:xfrm>
        </p:spPr>
        <p:txBody>
          <a:bodyPr>
            <a:normAutofit/>
          </a:bodyPr>
          <a:lstStyle/>
          <a:p>
            <a:pPr algn="just">
              <a:lnSpc>
                <a:spcPct val="150000"/>
              </a:lnSpc>
              <a:spcAft>
                <a:spcPts val="800"/>
              </a:spcAft>
            </a:pPr>
            <a:r>
              <a:rPr lang="ar-IQ" sz="1800" dirty="0">
                <a:ea typeface="Calibri"/>
              </a:rPr>
              <a:t>وقد تواتر قضاء المحكمة الاتحادية عللا رد الدفوع أو الدعوى المعروضة عليه لعدم اختصاصها بنظرها, ومن تطبيقات المحكمة الاتحادية العليا بهذا الشأن القرار المرقم 17/اتحادية/ 2014 الصادر في 24/6/2014 الذي جاء فيه : ليس من اختصاص المحكمة الاتحادية العليا النظر في صحة التصويت الجاري لانتخاب رئيس مجلس المحافظة ونائبه والمحافظ ونائبيه حيث ان اختصاصات المحكمة حددت في الدستور وقانون المحكمة ولم يكن من بينها هذا الاختصاص, لذا تكون المحكمة الاتحادية العليا غير مختصة بنظر الطعن وللاسباب المذكورة تكون دعوى المدعي واجبة الرد من جهة عدم الاختصاص, عليه قرر رد الدعوى </a:t>
            </a:r>
            <a:r>
              <a:rPr lang="ar-IQ" sz="1800" dirty="0" smtClean="0">
                <a:ea typeface="Calibri"/>
              </a:rPr>
              <a:t>.</a:t>
            </a:r>
          </a:p>
          <a:p>
            <a:pPr algn="just">
              <a:lnSpc>
                <a:spcPct val="150000"/>
              </a:lnSpc>
              <a:spcAft>
                <a:spcPts val="800"/>
              </a:spcAft>
            </a:pPr>
            <a:endParaRPr lang="en-US" sz="1200" dirty="0">
              <a:ea typeface="Calibri"/>
              <a:cs typeface="Arial"/>
            </a:endParaRPr>
          </a:p>
          <a:p>
            <a:pPr marL="0" indent="0">
              <a:lnSpc>
                <a:spcPct val="150000"/>
              </a:lnSpc>
              <a:buNone/>
            </a:pPr>
            <a:endParaRPr lang="ar-IQ" sz="1400" dirty="0"/>
          </a:p>
        </p:txBody>
      </p:sp>
    </p:spTree>
    <p:extLst>
      <p:ext uri="{BB962C8B-B14F-4D97-AF65-F5344CB8AC3E}">
        <p14:creationId xmlns:p14="http://schemas.microsoft.com/office/powerpoint/2010/main" val="11077799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7"/>
            <a:ext cx="8229600" cy="4176464"/>
          </a:xfrm>
        </p:spPr>
        <p:txBody>
          <a:bodyPr>
            <a:normAutofit/>
          </a:bodyPr>
          <a:lstStyle/>
          <a:p>
            <a:pPr algn="just">
              <a:lnSpc>
                <a:spcPct val="150000"/>
              </a:lnSpc>
              <a:spcAft>
                <a:spcPts val="800"/>
              </a:spcAft>
            </a:pPr>
            <a:r>
              <a:rPr lang="ar-IQ" sz="1600" dirty="0" smtClean="0"/>
              <a:t> </a:t>
            </a:r>
            <a:r>
              <a:rPr lang="ar-IQ" sz="2000" dirty="0">
                <a:ea typeface="Calibri"/>
              </a:rPr>
              <a:t>ثانيا : عدم جواز نظر الدعوى : حيث يتوجب على القاضي الدستوري أن يحكم برد الدعوى في حالة اذا كان النص المطعون فيه قد سبق للمحكمة ان حكمت بعدم دستورية او سبق لها رفض الدعوى عن ذات الخصوم والاسباب والموضوع .</a:t>
            </a:r>
            <a:endParaRPr lang="en-US" sz="1400" dirty="0">
              <a:ea typeface="Calibri"/>
              <a:cs typeface="Arial"/>
            </a:endParaRPr>
          </a:p>
          <a:p>
            <a:pPr algn="just">
              <a:lnSpc>
                <a:spcPct val="150000"/>
              </a:lnSpc>
              <a:spcAft>
                <a:spcPts val="800"/>
              </a:spcAft>
            </a:pPr>
            <a:r>
              <a:rPr lang="ar-IQ" sz="2000" dirty="0">
                <a:ea typeface="Calibri"/>
              </a:rPr>
              <a:t>ومن تطبيقات المحكمة الاتحاديو العليا بهذا الشان القرار المرقم 47/اتحادية / 2014 . حيث قضت المحكمة بأن الطعن بعد دستورية المادة/37 و 38/ثالثا, من قانون التقاعد رقم 9 لسنة 2014, اصبح غير ذي موضوع, وذلك لسبق الحكم بعدم دستورية النص المذكور, لذا ردت المحكمة الدعوى .</a:t>
            </a:r>
            <a:endParaRPr lang="en-US" sz="1400" dirty="0">
              <a:ea typeface="Calibri"/>
              <a:cs typeface="Arial"/>
            </a:endParaRPr>
          </a:p>
          <a:p>
            <a:pPr marL="0" indent="0" algn="just">
              <a:lnSpc>
                <a:spcPct val="115000"/>
              </a:lnSpc>
              <a:spcAft>
                <a:spcPts val="1000"/>
              </a:spcAft>
              <a:buNone/>
            </a:pPr>
            <a:endParaRPr lang="en-US" sz="1600" dirty="0">
              <a:ea typeface="Calibri"/>
              <a:cs typeface="Arial"/>
            </a:endParaRPr>
          </a:p>
        </p:txBody>
      </p:sp>
    </p:spTree>
    <p:extLst>
      <p:ext uri="{BB962C8B-B14F-4D97-AF65-F5344CB8AC3E}">
        <p14:creationId xmlns:p14="http://schemas.microsoft.com/office/powerpoint/2010/main" val="42211107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TotalTime>
  <Words>269</Words>
  <Application>Microsoft Office PowerPoint</Application>
  <PresentationFormat>On-screen Show (4:3)</PresentationFormat>
  <Paragraphs>13</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انواع الاحكام التي تصدرها المحكمة الاتحادية العليا </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الـتـعـريـف بـظـاهــرة الـفـسـاد</dc:title>
  <dc:creator>DR.Ahmed Saker 2O11</dc:creator>
  <cp:lastModifiedBy>DR.Ahmed Saker 2O11</cp:lastModifiedBy>
  <cp:revision>8</cp:revision>
  <dcterms:created xsi:type="dcterms:W3CDTF">2019-03-10T17:06:17Z</dcterms:created>
  <dcterms:modified xsi:type="dcterms:W3CDTF">2020-01-04T12:15:16Z</dcterms:modified>
</cp:coreProperties>
</file>