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78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28/04/1441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المبحث الثاني / طبيعة التحكيم </a:t>
            </a:r>
            <a:r>
              <a:rPr lang="ar-IQ" b="1" dirty="0" err="1" smtClean="0"/>
              <a:t>وانواعه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ar-IQ" dirty="0" smtClean="0"/>
              <a:t> 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ar-IQ" dirty="0" smtClean="0"/>
              <a:t> </a:t>
            </a:r>
            <a:r>
              <a:rPr lang="ar-IQ" dirty="0" smtClean="0"/>
              <a:t>لقد </a:t>
            </a:r>
            <a:r>
              <a:rPr lang="ar-IQ" dirty="0" smtClean="0"/>
              <a:t>أثار موضوع التحكيم التجاري جدلاً كبيراً فيما يتعلق بطبيعته القانونية , فمن الفقهاء من اعتبره ذو طبيعة عقدية حيث يستمد سلطته من تلاقي إرادتي اتفاق الخصوم , ومنهم من اعتبره ذو طبيعة قضائية حيث </a:t>
            </a:r>
            <a:r>
              <a:rPr lang="ar-IQ" dirty="0" err="1" smtClean="0"/>
              <a:t>ان</a:t>
            </a:r>
            <a:r>
              <a:rPr lang="ar-IQ" dirty="0" smtClean="0"/>
              <a:t> عمله هو قضائي خاص فاصل للنزاع من خلال </a:t>
            </a:r>
            <a:r>
              <a:rPr lang="ar-IQ" dirty="0" err="1" smtClean="0"/>
              <a:t>اصدار</a:t>
            </a:r>
            <a:r>
              <a:rPr lang="ar-IQ" dirty="0" smtClean="0"/>
              <a:t> قرار تحكيمي يعطي الصيغة التنفيذية من المحكمة المختصة ليحوز على قوة القضية </a:t>
            </a:r>
            <a:r>
              <a:rPr lang="ar-IQ" dirty="0" err="1" smtClean="0"/>
              <a:t>المقضية</a:t>
            </a:r>
            <a:r>
              <a:rPr lang="ar-IQ" dirty="0" smtClean="0"/>
              <a:t> وبالتالي تنفيذه جبراً , ومنهم من اعتبره ذو طبيعة مزدوجة للتوازن بين الطبيعة العقدية والقضائية معاً , وبالتالي تم اعتبار التحكيم ذو طبيعة مركبة متداخلة تبدأ </a:t>
            </a:r>
            <a:r>
              <a:rPr lang="ar-IQ" dirty="0" err="1" smtClean="0"/>
              <a:t>بالارادة</a:t>
            </a:r>
            <a:r>
              <a:rPr lang="ar-IQ" dirty="0" smtClean="0"/>
              <a:t> والتعاقد والاتفاق وتمر </a:t>
            </a:r>
            <a:r>
              <a:rPr lang="ar-IQ" dirty="0" err="1" smtClean="0"/>
              <a:t>بالاجراءات</a:t>
            </a:r>
            <a:r>
              <a:rPr lang="ar-IQ" dirty="0" smtClean="0"/>
              <a:t> والقواعد </a:t>
            </a:r>
            <a:r>
              <a:rPr lang="ar-IQ" dirty="0" err="1" smtClean="0"/>
              <a:t>والاصول</a:t>
            </a:r>
            <a:r>
              <a:rPr lang="ar-IQ" dirty="0" smtClean="0"/>
              <a:t> وتنتهي بالقضاء لتحقيق العدالة المرجوة ضمن الاتفاق ورقابة القضاء .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ar-IQ" dirty="0" smtClean="0"/>
              <a:t>وسنتكلم في هذا المبحث عن الطبيعة القانونية للتحكيم من خلال المطلب </a:t>
            </a:r>
            <a:r>
              <a:rPr lang="ar-IQ" dirty="0" err="1" smtClean="0"/>
              <a:t>الاول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المطلب الثاني </a:t>
            </a:r>
            <a:r>
              <a:rPr lang="ar-IQ" dirty="0" err="1" smtClean="0"/>
              <a:t>قسنتكلم</a:t>
            </a:r>
            <a:r>
              <a:rPr lang="ar-IQ" dirty="0" smtClean="0"/>
              <a:t> فيه عن </a:t>
            </a:r>
            <a:r>
              <a:rPr lang="ar-IQ" dirty="0" err="1" smtClean="0"/>
              <a:t>انواع</a:t>
            </a:r>
            <a:r>
              <a:rPr lang="ar-IQ" dirty="0" smtClean="0"/>
              <a:t> التحكيم .</a:t>
            </a:r>
            <a:endParaRPr lang="en-US" dirty="0" smtClean="0"/>
          </a:p>
          <a:p>
            <a:pPr>
              <a:lnSpc>
                <a:spcPct val="170000"/>
              </a:lnSpc>
            </a:pP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-500090"/>
            <a:ext cx="7498080" cy="45719"/>
          </a:xfrm>
        </p:spPr>
        <p:txBody>
          <a:bodyPr>
            <a:noAutofit/>
          </a:bodyPr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IQ" sz="1800" b="1" dirty="0" smtClean="0"/>
              <a:t>المبحث الثاني / طبيعة التحكيم </a:t>
            </a:r>
            <a:r>
              <a:rPr lang="ar-IQ" sz="1800" b="1" dirty="0" err="1" smtClean="0"/>
              <a:t>وانواعه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ar-IQ" sz="1800" dirty="0" smtClean="0"/>
              <a:t>لقد أثار موضوع التحكيم التجاري جدلاً كبيراً فيما يتعلق بطبيعته القانونية , فمن الفقهاء من اعتبره ذو طبيعة عقدية حيث يستمد سلطته من تلاقي إرادتي اتفاق الخصوم , ومنهم من اعتبره ذو طبيعة قضائية حيث </a:t>
            </a:r>
            <a:r>
              <a:rPr lang="ar-IQ" sz="1800" dirty="0" err="1" smtClean="0"/>
              <a:t>ان</a:t>
            </a:r>
            <a:r>
              <a:rPr lang="ar-IQ" sz="1800" dirty="0" smtClean="0"/>
              <a:t> عمله هو قضائي خاص فاصل للنزاع من خلال </a:t>
            </a:r>
            <a:r>
              <a:rPr lang="ar-IQ" sz="1800" dirty="0" err="1" smtClean="0"/>
              <a:t>اصدار</a:t>
            </a:r>
            <a:r>
              <a:rPr lang="ar-IQ" sz="1800" dirty="0" smtClean="0"/>
              <a:t> قرار تحكيمي يعطي الصيغة التنفيذية من المحكمة المختصة ليحوز على قوة القضية </a:t>
            </a:r>
            <a:r>
              <a:rPr lang="ar-IQ" sz="1800" dirty="0" err="1" smtClean="0"/>
              <a:t>المقضية</a:t>
            </a:r>
            <a:r>
              <a:rPr lang="ar-IQ" sz="1800" dirty="0" smtClean="0"/>
              <a:t> وبالتالي تنفيذه جبراً , ومنهم من اعتبره ذو طبيعة مزدوجة للتوازن بين الطبيعة العقدية والقضائية معاً , وبالتالي تم اعتبار التحكيم ذو طبيعة مركبة متداخلة تبدأ </a:t>
            </a:r>
            <a:r>
              <a:rPr lang="ar-IQ" sz="1800" dirty="0" err="1" smtClean="0"/>
              <a:t>بالارادة</a:t>
            </a:r>
            <a:r>
              <a:rPr lang="ar-IQ" sz="1800" dirty="0" smtClean="0"/>
              <a:t> والتعاقد والاتفاق وتمر </a:t>
            </a:r>
            <a:r>
              <a:rPr lang="ar-IQ" sz="1800" dirty="0" err="1" smtClean="0"/>
              <a:t>بالاجراءات</a:t>
            </a:r>
            <a:r>
              <a:rPr lang="ar-IQ" sz="1800" dirty="0" smtClean="0"/>
              <a:t> والقواعد </a:t>
            </a:r>
            <a:r>
              <a:rPr lang="ar-IQ" sz="1800" dirty="0" err="1" smtClean="0"/>
              <a:t>والاصول</a:t>
            </a:r>
            <a:r>
              <a:rPr lang="ar-IQ" sz="1800" dirty="0" smtClean="0"/>
              <a:t> وتنتهي بالقضاء لتحقيق العدالة المرجوة ضمن الاتفاق ورقابة القضاء .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ar-IQ" sz="1800" dirty="0" smtClean="0"/>
              <a:t>وسنتكلم في هذا المبحث عن الطبيعة القانونية للتحكيم من خلال المطلب </a:t>
            </a:r>
            <a:r>
              <a:rPr lang="ar-IQ" sz="1800" dirty="0" err="1" smtClean="0"/>
              <a:t>الاول</a:t>
            </a:r>
            <a:r>
              <a:rPr lang="ar-IQ" sz="1800" dirty="0" smtClean="0"/>
              <a:t> </a:t>
            </a:r>
            <a:r>
              <a:rPr lang="ar-IQ" sz="1800" dirty="0" err="1" smtClean="0"/>
              <a:t>اما</a:t>
            </a:r>
            <a:r>
              <a:rPr lang="ar-IQ" sz="1800" dirty="0" smtClean="0"/>
              <a:t> المطلب الثاني </a:t>
            </a:r>
            <a:r>
              <a:rPr lang="ar-IQ" sz="1800" dirty="0" err="1" smtClean="0"/>
              <a:t>قسنتكلم</a:t>
            </a:r>
            <a:r>
              <a:rPr lang="ar-IQ" sz="1800" dirty="0" smtClean="0"/>
              <a:t> فيه عن </a:t>
            </a:r>
            <a:r>
              <a:rPr lang="ar-IQ" sz="1800" dirty="0" err="1" smtClean="0"/>
              <a:t>انواع</a:t>
            </a:r>
            <a:r>
              <a:rPr lang="ar-IQ" sz="1800" dirty="0" smtClean="0"/>
              <a:t> التحكيم .</a:t>
            </a:r>
            <a:endParaRPr lang="en-US" sz="1800" dirty="0" smtClean="0"/>
          </a:p>
          <a:p>
            <a:pPr>
              <a:lnSpc>
                <a:spcPct val="170000"/>
              </a:lnSpc>
            </a:pPr>
            <a:r>
              <a:rPr lang="ar-IQ" sz="1800" dirty="0" smtClean="0"/>
              <a:t> 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-500090"/>
            <a:ext cx="7498080" cy="45719"/>
          </a:xfrm>
        </p:spPr>
        <p:txBody>
          <a:bodyPr>
            <a:noAutofit/>
          </a:bodyPr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728" y="714356"/>
            <a:ext cx="7358114" cy="57864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IQ" sz="1800" b="1" dirty="0" smtClean="0"/>
              <a:t>المطلب </a:t>
            </a:r>
            <a:r>
              <a:rPr lang="ar-IQ" sz="1800" b="1" dirty="0" err="1" smtClean="0"/>
              <a:t>الاول</a:t>
            </a:r>
            <a:r>
              <a:rPr lang="ar-IQ" sz="1800" b="1" dirty="0" smtClean="0"/>
              <a:t> / الطبيعة القانونية للتحكيم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ar-IQ" sz="1800" dirty="0" smtClean="0"/>
              <a:t>التحكيم لا ينشأ </a:t>
            </a:r>
            <a:r>
              <a:rPr lang="ar-IQ" sz="1800" dirty="0" err="1" smtClean="0"/>
              <a:t>الا</a:t>
            </a:r>
            <a:r>
              <a:rPr lang="ar-IQ" sz="1800" dirty="0" smtClean="0"/>
              <a:t>  نتيجة اتفاق طرفي النزاع عليه , ولكن القرار الذي تصدره المحكمة بعد ذلك لا يختلف في جوهره عن الحكم الذي يصدره قاضي الدولة , فكلاهما يحوز منذ صدوره حجية القضية المحكوم </a:t>
            </a:r>
            <a:r>
              <a:rPr lang="ar-IQ" sz="1800" dirty="0" err="1" smtClean="0"/>
              <a:t>بها</a:t>
            </a:r>
            <a:r>
              <a:rPr lang="ar-IQ" sz="1800" dirty="0" smtClean="0"/>
              <a:t> بالنسبة </a:t>
            </a:r>
            <a:r>
              <a:rPr lang="ar-IQ" sz="1800" dirty="0" err="1" smtClean="0"/>
              <a:t>الى</a:t>
            </a:r>
            <a:r>
              <a:rPr lang="ar-IQ" sz="1800" dirty="0" smtClean="0"/>
              <a:t> النزاع الذي فصل فيه .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ar-IQ" sz="1800" dirty="0" smtClean="0"/>
              <a:t>من الواضح </a:t>
            </a:r>
            <a:r>
              <a:rPr lang="ar-IQ" sz="1800" dirty="0" err="1" smtClean="0"/>
              <a:t>ان</a:t>
            </a:r>
            <a:r>
              <a:rPr lang="ar-IQ" sz="1800" dirty="0" smtClean="0"/>
              <a:t> التحكيم نظام تعاقدي في نشأته ولكنه نظام قضائي في وظيفته , وقد جاء اختلاف الفقه حول جوهر التحكيم وما </a:t>
            </a:r>
            <a:r>
              <a:rPr lang="ar-IQ" sz="1800" dirty="0" err="1" smtClean="0"/>
              <a:t>اذا</a:t>
            </a:r>
            <a:r>
              <a:rPr lang="ar-IQ" sz="1800" dirty="0" smtClean="0"/>
              <a:t> كان له الطبيعة التعاقدية </a:t>
            </a:r>
            <a:r>
              <a:rPr lang="ar-IQ" sz="1800" dirty="0" err="1" smtClean="0"/>
              <a:t>ام</a:t>
            </a:r>
            <a:r>
              <a:rPr lang="ar-IQ" sz="1800" dirty="0" smtClean="0"/>
              <a:t> القضائية .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ar-IQ" sz="1800" dirty="0" smtClean="0"/>
              <a:t>يمكن التفريق بين الطبيعة التعاقدية والقضائية في العديد من النواحي العلمية , من ذلك مثلاً تحديد </a:t>
            </a:r>
            <a:r>
              <a:rPr lang="ar-IQ" sz="1800" dirty="0" err="1" smtClean="0"/>
              <a:t>احكام</a:t>
            </a:r>
            <a:r>
              <a:rPr lang="ar-IQ" sz="1800" dirty="0" smtClean="0"/>
              <a:t> البطلان التي يمكن </a:t>
            </a:r>
            <a:r>
              <a:rPr lang="ar-IQ" sz="1800" dirty="0" err="1" smtClean="0"/>
              <a:t>ان</a:t>
            </a:r>
            <a:r>
              <a:rPr lang="ar-IQ" sz="1800" dirty="0" smtClean="0"/>
              <a:t> يشوب </a:t>
            </a:r>
            <a:r>
              <a:rPr lang="ar-IQ" sz="1800" dirty="0" err="1" smtClean="0"/>
              <a:t>اجراءات</a:t>
            </a:r>
            <a:r>
              <a:rPr lang="ar-IQ" sz="1800" dirty="0" smtClean="0"/>
              <a:t> التحكيم وحكم المحكم .</a:t>
            </a:r>
            <a:r>
              <a:rPr lang="ar-IQ" sz="1800" dirty="0" err="1" smtClean="0"/>
              <a:t>ان</a:t>
            </a:r>
            <a:r>
              <a:rPr lang="ar-IQ" sz="1800" dirty="0" smtClean="0"/>
              <a:t> الطبيعة التعاقدية يؤكد الانتصار لقانون </a:t>
            </a:r>
            <a:r>
              <a:rPr lang="ar-IQ" sz="1800" dirty="0" err="1" smtClean="0"/>
              <a:t>الارادة</a:t>
            </a:r>
            <a:r>
              <a:rPr lang="ar-IQ" sz="1800" dirty="0" smtClean="0"/>
              <a:t> , بينما الطبيعة القضائية قد يؤدي </a:t>
            </a:r>
            <a:r>
              <a:rPr lang="ar-IQ" sz="1800" dirty="0" err="1" smtClean="0"/>
              <a:t>الى</a:t>
            </a:r>
            <a:r>
              <a:rPr lang="ar-IQ" sz="1800" dirty="0" smtClean="0"/>
              <a:t> انتصار قانون </a:t>
            </a:r>
            <a:r>
              <a:rPr lang="ar-IQ" sz="1800" dirty="0" err="1" smtClean="0"/>
              <a:t>اخر</a:t>
            </a:r>
            <a:r>
              <a:rPr lang="ar-IQ" sz="1800" dirty="0" smtClean="0"/>
              <a:t> , محل التحكيم .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ar-IQ" sz="1800" dirty="0" err="1" smtClean="0"/>
              <a:t>اذ</a:t>
            </a:r>
            <a:r>
              <a:rPr lang="ar-IQ" sz="1800" dirty="0" smtClean="0"/>
              <a:t> القول بالطبيعة التعاقدية يؤدي </a:t>
            </a:r>
            <a:r>
              <a:rPr lang="ar-IQ" sz="1800" dirty="0" err="1" smtClean="0"/>
              <a:t>الى</a:t>
            </a:r>
            <a:r>
              <a:rPr lang="ar-IQ" sz="1800" dirty="0" smtClean="0"/>
              <a:t> اعتباره مجرد تطبيق </a:t>
            </a:r>
            <a:r>
              <a:rPr lang="ar-IQ" sz="1800" dirty="0" err="1" smtClean="0"/>
              <a:t>لاحكام</a:t>
            </a:r>
            <a:r>
              <a:rPr lang="ar-IQ" sz="1800" dirty="0" smtClean="0"/>
              <a:t> عقد التحكيم يلتزم </a:t>
            </a:r>
            <a:r>
              <a:rPr lang="ar-IQ" sz="1800" dirty="0" err="1" smtClean="0"/>
              <a:t>به</a:t>
            </a:r>
            <a:r>
              <a:rPr lang="ar-IQ" sz="1800" dirty="0" smtClean="0"/>
              <a:t> طرفاه بمجرد صدوره , بينما القول بالطبيعة القضائية يؤدي </a:t>
            </a:r>
            <a:r>
              <a:rPr lang="ar-IQ" sz="1800" dirty="0" err="1" smtClean="0"/>
              <a:t>الى</a:t>
            </a:r>
            <a:r>
              <a:rPr lang="ar-IQ" sz="1800" dirty="0" smtClean="0"/>
              <a:t> اعتباره حكماً بالمعنى الدقيق يجوز عليه ما يجوز على </a:t>
            </a:r>
            <a:r>
              <a:rPr lang="ar-IQ" sz="1800" dirty="0" err="1" smtClean="0"/>
              <a:t>الاحكام</a:t>
            </a:r>
            <a:r>
              <a:rPr lang="ar-IQ" sz="1800" dirty="0" smtClean="0"/>
              <a:t> القضائية </a:t>
            </a:r>
            <a:r>
              <a:rPr lang="ar-IQ" sz="18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-214338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ar-IQ" dirty="0" smtClean="0"/>
              <a:t>والرأي الغالب </a:t>
            </a:r>
            <a:r>
              <a:rPr lang="ar-IQ" dirty="0" err="1" smtClean="0"/>
              <a:t>ان</a:t>
            </a:r>
            <a:r>
              <a:rPr lang="ar-IQ" dirty="0" smtClean="0"/>
              <a:t> التحكيم قضاء . فالمحكم يباشر ذات الوظيفة التي يقوم </a:t>
            </a:r>
            <a:r>
              <a:rPr lang="ar-IQ" dirty="0" err="1" smtClean="0"/>
              <a:t>بها</a:t>
            </a:r>
            <a:r>
              <a:rPr lang="ar-IQ" dirty="0" smtClean="0"/>
              <a:t> القاضي وهي حسم المنازعات . لكن اتفاق التحكيم هو عقد وبالتالي لا يكون قضاء التحكيم قضاء يمثل الدولة ولا تنطبق عليه جميع قواعد قضاء الدولة </a:t>
            </a:r>
            <a:r>
              <a:rPr lang="ar-IQ" dirty="0" err="1" smtClean="0"/>
              <a:t>وانما</a:t>
            </a:r>
            <a:r>
              <a:rPr lang="ar-IQ" dirty="0" smtClean="0"/>
              <a:t> تنطبق عليه في نفس الوقت قواعد مستمدة من اتفاق التحكيم ومن المبادئ العامة للقانون والنظام العام .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ar-IQ" dirty="0" err="1" smtClean="0"/>
              <a:t>فألاصل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يطبق المحكم قواعد القانون وأصول المحاكمة العادية وان المحكم يرد بذات </a:t>
            </a:r>
            <a:r>
              <a:rPr lang="ar-IQ" dirty="0" err="1" smtClean="0"/>
              <a:t>الاسباب</a:t>
            </a:r>
            <a:r>
              <a:rPr lang="ar-IQ" dirty="0" smtClean="0"/>
              <a:t> التي يرد </a:t>
            </a:r>
            <a:r>
              <a:rPr lang="ar-IQ" dirty="0" err="1" smtClean="0"/>
              <a:t>بها</a:t>
            </a:r>
            <a:r>
              <a:rPr lang="ar-IQ" dirty="0" smtClean="0"/>
              <a:t> القاضي وانه بصدور القرار </a:t>
            </a:r>
            <a:r>
              <a:rPr lang="ar-IQ" dirty="0" err="1" smtClean="0"/>
              <a:t>التحكيمي</a:t>
            </a:r>
            <a:r>
              <a:rPr lang="ar-IQ" dirty="0" smtClean="0"/>
              <a:t> تخرج القضية عن يد المحكم . وتنطبق على القرارات </a:t>
            </a:r>
            <a:r>
              <a:rPr lang="ar-IQ" dirty="0" err="1" smtClean="0"/>
              <a:t>التحكيمية</a:t>
            </a:r>
            <a:r>
              <a:rPr lang="ar-IQ" dirty="0" smtClean="0"/>
              <a:t> القواعد المتعلقة بالتنفيذ المعجل </a:t>
            </a:r>
            <a:r>
              <a:rPr lang="ar-IQ" dirty="0" err="1" smtClean="0"/>
              <a:t>للاحكام</a:t>
            </a:r>
            <a:r>
              <a:rPr lang="ar-IQ" dirty="0" smtClean="0"/>
              <a:t> , حيث </a:t>
            </a:r>
            <a:r>
              <a:rPr lang="ar-IQ" dirty="0" err="1" smtClean="0"/>
              <a:t>ان</a:t>
            </a:r>
            <a:r>
              <a:rPr lang="ar-IQ" dirty="0" smtClean="0"/>
              <a:t> القرار </a:t>
            </a:r>
            <a:r>
              <a:rPr lang="ar-IQ" dirty="0" err="1" smtClean="0"/>
              <a:t>التحكيمي</a:t>
            </a:r>
            <a:r>
              <a:rPr lang="ar-IQ" dirty="0" smtClean="0"/>
              <a:t> يقبل الطعن فيه . بناءً لنصوص القانون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-1143000"/>
            <a:ext cx="7498080" cy="14284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ar-IQ" dirty="0" smtClean="0"/>
              <a:t>وبما </a:t>
            </a:r>
            <a:r>
              <a:rPr lang="ar-IQ" dirty="0" err="1" smtClean="0"/>
              <a:t>ان</a:t>
            </a:r>
            <a:r>
              <a:rPr lang="ar-IQ" dirty="0" smtClean="0"/>
              <a:t> التحكيم قضاء خاص لا تنطبق عليه جميع قواعد الدولة فانه لا يشترط في المحكم ما يشترطه القانون في القضاة , فيمكن </a:t>
            </a:r>
            <a:r>
              <a:rPr lang="ar-IQ" dirty="0" err="1" smtClean="0"/>
              <a:t>ان</a:t>
            </a:r>
            <a:r>
              <a:rPr lang="ar-IQ" dirty="0" smtClean="0"/>
              <a:t> يكون المحكم </a:t>
            </a:r>
            <a:r>
              <a:rPr lang="ar-IQ" dirty="0" err="1" smtClean="0"/>
              <a:t>اجنبياً</a:t>
            </a:r>
            <a:r>
              <a:rPr lang="ar-IQ" dirty="0" smtClean="0"/>
              <a:t> . كما لا يشترط في المحكم ذات المؤهلات التي يشترطها القانون في القضاة , كما انه لا يخضع في مسؤوليته لقواعد المسؤولية التي يخضع لها القضاة , وانه لا يتمتع بسلطة </a:t>
            </a:r>
            <a:r>
              <a:rPr lang="ar-IQ" dirty="0" err="1" smtClean="0"/>
              <a:t>الامر</a:t>
            </a:r>
            <a:r>
              <a:rPr lang="ar-IQ" dirty="0" smtClean="0"/>
              <a:t> التي يتمتع </a:t>
            </a:r>
            <a:r>
              <a:rPr lang="ar-IQ" dirty="0" err="1" smtClean="0"/>
              <a:t>بها</a:t>
            </a:r>
            <a:r>
              <a:rPr lang="ar-IQ" dirty="0" smtClean="0"/>
              <a:t> قاضي الدولة , ومن ثم لا يمكنه الحكم بأي جزاء على من يتخلف من الشهود عن الحضور </a:t>
            </a:r>
            <a:r>
              <a:rPr lang="ar-IQ" dirty="0" err="1" smtClean="0"/>
              <a:t>او</a:t>
            </a:r>
            <a:r>
              <a:rPr lang="ar-IQ" dirty="0" smtClean="0"/>
              <a:t> يصدر مذكرات جلب </a:t>
            </a:r>
            <a:r>
              <a:rPr lang="ar-IQ" dirty="0" err="1" smtClean="0"/>
              <a:t>او</a:t>
            </a:r>
            <a:r>
              <a:rPr lang="ar-IQ" dirty="0" smtClean="0"/>
              <a:t> توقيف .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ar-IQ" dirty="0" smtClean="0"/>
              <a:t>كذلك لا يكون لهذا القضاء أي ولاية </a:t>
            </a:r>
            <a:r>
              <a:rPr lang="ar-IQ" dirty="0" err="1" smtClean="0"/>
              <a:t>الا</a:t>
            </a:r>
            <a:r>
              <a:rPr lang="ar-IQ" dirty="0" smtClean="0"/>
              <a:t> بناءً على اتفاق تحكيمي قائم وصحيح . وان القرار </a:t>
            </a:r>
            <a:r>
              <a:rPr lang="ar-IQ" dirty="0" err="1" smtClean="0"/>
              <a:t>التحكيمي</a:t>
            </a:r>
            <a:r>
              <a:rPr lang="ar-IQ" dirty="0" smtClean="0"/>
              <a:t> لا يجب </a:t>
            </a:r>
            <a:r>
              <a:rPr lang="ar-IQ" dirty="0" err="1" smtClean="0"/>
              <a:t>ان</a:t>
            </a:r>
            <a:r>
              <a:rPr lang="ar-IQ" dirty="0" smtClean="0"/>
              <a:t> يخرج عن حدود المهنة المعينة للحكم , وان المحكم ليس مفروضاً على الخصوم كما يفرض عليهم القاضي , </a:t>
            </a:r>
            <a:r>
              <a:rPr lang="ar-IQ" dirty="0" err="1" smtClean="0"/>
              <a:t>وانما</a:t>
            </a:r>
            <a:r>
              <a:rPr lang="ar-IQ" dirty="0" smtClean="0"/>
              <a:t> يتم تسميته بناءً على اتفاق </a:t>
            </a:r>
            <a:r>
              <a:rPr lang="ar-IQ" dirty="0" err="1" smtClean="0"/>
              <a:t>الاطراف</a:t>
            </a:r>
            <a:r>
              <a:rPr lang="ar-IQ" dirty="0" smtClean="0"/>
              <a:t> وثقتهم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  <a:r>
              <a:rPr lang="ar-IQ" dirty="0" err="1" smtClean="0"/>
              <a:t>وباعماله</a:t>
            </a:r>
            <a:r>
              <a:rPr lang="ar-IQ" dirty="0" smtClean="0"/>
              <a:t> وسمعته الجيدة . </a:t>
            </a:r>
            <a:endParaRPr lang="en-US" dirty="0" smtClean="0"/>
          </a:p>
          <a:p>
            <a:pPr>
              <a:lnSpc>
                <a:spcPct val="170000"/>
              </a:lnSpc>
            </a:pP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538</Words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 المبحث الثاني / طبيعة التحكيم وانواعه 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المبحث الثاني / طبيعة التحكيم وانواعه </dc:title>
  <dc:creator>Dr</dc:creator>
  <cp:lastModifiedBy>Dr</cp:lastModifiedBy>
  <cp:revision>2</cp:revision>
  <dcterms:created xsi:type="dcterms:W3CDTF">2019-12-25T17:24:12Z</dcterms:created>
  <dcterms:modified xsi:type="dcterms:W3CDTF">2019-12-25T17:40:33Z</dcterms:modified>
</cp:coreProperties>
</file>