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57" r:id="rId3"/>
    <p:sldId id="258" r:id="rId4"/>
    <p:sldId id="263" r:id="rId5"/>
    <p:sldId id="264" r:id="rId6"/>
    <p:sldId id="265" r:id="rId7"/>
    <p:sldId id="266" r:id="rId8"/>
    <p:sldId id="267"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2" d="100"/>
          <a:sy n="72" d="100"/>
        </p:scale>
        <p:origin x="-643" y="22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3" name="مستطيل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مستطيل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مستطيل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مستطيل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مستطيل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مستطيل مستدير الزوايا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مستطيل مستدير الزوايا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مستطيل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6705600" y="4206240"/>
            <a:ext cx="960120" cy="457200"/>
          </a:xfrm>
        </p:spPr>
        <p:txBody>
          <a:bodyPr/>
          <a:lstStyle/>
          <a:p>
            <a:fld id="{586B4BD6-E2B7-42F7-BE87-5C9AED970B9C}" type="datetimeFigureOut">
              <a:rPr lang="ar-IQ" smtClean="0"/>
              <a:pPr/>
              <a:t>25/05/1441</a:t>
            </a:fld>
            <a:endParaRPr lang="ar-IQ"/>
          </a:p>
        </p:txBody>
      </p:sp>
      <p:sp>
        <p:nvSpPr>
          <p:cNvPr id="17" name="عنصر نائب للتذييل 16"/>
          <p:cNvSpPr>
            <a:spLocks noGrp="1"/>
          </p:cNvSpPr>
          <p:nvPr>
            <p:ph type="ftr" sz="quarter" idx="11"/>
          </p:nvPr>
        </p:nvSpPr>
        <p:spPr>
          <a:xfrm>
            <a:off x="5410200" y="4205288"/>
            <a:ext cx="1295400" cy="457200"/>
          </a:xfrm>
        </p:spPr>
        <p:txBody>
          <a:bodyPr/>
          <a:lstStyle/>
          <a:p>
            <a:endParaRPr lang="ar-IQ"/>
          </a:p>
        </p:txBody>
      </p:sp>
      <p:sp>
        <p:nvSpPr>
          <p:cNvPr id="29" name="عنصر نائب لرقم الشريحة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1ABF40BC-2B4C-430F-8F3E-C36B03D2F44B}"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86B4BD6-E2B7-42F7-BE87-5C9AED970B9C}" type="datetimeFigureOut">
              <a:rPr lang="ar-IQ" smtClean="0"/>
              <a:pPr/>
              <a:t>25/05/1441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1143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143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86B4BD6-E2B7-42F7-BE87-5C9AED970B9C}" type="datetimeFigureOut">
              <a:rPr lang="ar-IQ" smtClean="0"/>
              <a:pPr/>
              <a:t>25/05/1441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86B4BD6-E2B7-42F7-BE87-5C9AED970B9C}" type="datetimeFigureOut">
              <a:rPr lang="ar-IQ" smtClean="0"/>
              <a:pPr/>
              <a:t>25/05/1441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86B4BD6-E2B7-42F7-BE87-5C9AED970B9C}" type="datetimeFigureOut">
              <a:rPr lang="ar-IQ" smtClean="0"/>
              <a:pPr/>
              <a:t>25/05/1441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586B4BD6-E2B7-42F7-BE87-5C9AED970B9C}" type="datetimeFigureOut">
              <a:rPr lang="ar-IQ" smtClean="0"/>
              <a:pPr/>
              <a:t>25/05/1441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381000" y="1143000"/>
            <a:ext cx="8382000" cy="1069848"/>
          </a:xfrm>
        </p:spPr>
        <p:txBody>
          <a:bodyPr anchor="ctr"/>
          <a:lstStyle>
            <a:lvl1pPr>
              <a:defRPr sz="4000" b="0" i="0"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6" name="عنصر نائب للتاريخ 25"/>
          <p:cNvSpPr>
            <a:spLocks noGrp="1"/>
          </p:cNvSpPr>
          <p:nvPr>
            <p:ph type="dt" sz="half" idx="10"/>
          </p:nvPr>
        </p:nvSpPr>
        <p:spPr/>
        <p:txBody>
          <a:bodyPr rtlCol="0"/>
          <a:lstStyle/>
          <a:p>
            <a:fld id="{586B4BD6-E2B7-42F7-BE87-5C9AED970B9C}" type="datetimeFigureOut">
              <a:rPr lang="ar-IQ" smtClean="0"/>
              <a:pPr/>
              <a:t>25/05/1441</a:t>
            </a:fld>
            <a:endParaRPr lang="ar-IQ"/>
          </a:p>
        </p:txBody>
      </p:sp>
      <p:sp>
        <p:nvSpPr>
          <p:cNvPr id="27" name="عنصر نائب لرقم الشريحة 26"/>
          <p:cNvSpPr>
            <a:spLocks noGrp="1"/>
          </p:cNvSpPr>
          <p:nvPr>
            <p:ph type="sldNum" sz="quarter" idx="11"/>
          </p:nvPr>
        </p:nvSpPr>
        <p:spPr/>
        <p:txBody>
          <a:bodyPr rtlCol="0"/>
          <a:lstStyle/>
          <a:p>
            <a:fld id="{1ABF40BC-2B4C-430F-8F3E-C36B03D2F44B}" type="slidenum">
              <a:rPr lang="ar-IQ" smtClean="0"/>
              <a:pPr/>
              <a:t>‹#›</a:t>
            </a:fld>
            <a:endParaRPr lang="ar-IQ"/>
          </a:p>
        </p:txBody>
      </p:sp>
      <p:sp>
        <p:nvSpPr>
          <p:cNvPr id="28" name="عنصر نائب للتذييل 27"/>
          <p:cNvSpPr>
            <a:spLocks noGrp="1"/>
          </p:cNvSpPr>
          <p:nvPr>
            <p:ph type="ftr" sz="quarter" idx="12"/>
          </p:nvPr>
        </p:nvSpPr>
        <p:spPr/>
        <p:txBody>
          <a:bodyPr rtlCol="0"/>
          <a:lstStyle/>
          <a:p>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a:xfrm>
            <a:off x="6583680" y="612648"/>
            <a:ext cx="957264" cy="457200"/>
          </a:xfrm>
        </p:spPr>
        <p:txBody>
          <a:bodyPr/>
          <a:lstStyle/>
          <a:p>
            <a:fld id="{586B4BD6-E2B7-42F7-BE87-5C9AED970B9C}" type="datetimeFigureOut">
              <a:rPr lang="ar-IQ" smtClean="0"/>
              <a:pPr/>
              <a:t>25/05/1441</a:t>
            </a:fld>
            <a:endParaRPr lang="ar-IQ"/>
          </a:p>
        </p:txBody>
      </p:sp>
      <p:sp>
        <p:nvSpPr>
          <p:cNvPr id="4" name="عنصر نائب للتذييل 3"/>
          <p:cNvSpPr>
            <a:spLocks noGrp="1"/>
          </p:cNvSpPr>
          <p:nvPr>
            <p:ph type="ftr" sz="quarter" idx="11"/>
          </p:nvPr>
        </p:nvSpPr>
        <p:spPr>
          <a:xfrm>
            <a:off x="5257800" y="612648"/>
            <a:ext cx="1325880" cy="457200"/>
          </a:xfrm>
        </p:spPr>
        <p:txBody>
          <a:bodyPr/>
          <a:lstStyle/>
          <a:p>
            <a:endParaRPr lang="ar-IQ"/>
          </a:p>
        </p:txBody>
      </p:sp>
      <p:sp>
        <p:nvSpPr>
          <p:cNvPr id="5" name="عنصر نائب لرقم الشريحة 4"/>
          <p:cNvSpPr>
            <a:spLocks noGrp="1"/>
          </p:cNvSpPr>
          <p:nvPr>
            <p:ph type="sldNum" sz="quarter" idx="12"/>
          </p:nvPr>
        </p:nvSpPr>
        <p:spPr>
          <a:xfrm>
            <a:off x="8174736" y="2272"/>
            <a:ext cx="762000" cy="365760"/>
          </a:xfrm>
        </p:spPr>
        <p:txBody>
          <a:bodyPr/>
          <a:lstStyle/>
          <a:p>
            <a:fld id="{1ABF40BC-2B4C-430F-8F3E-C36B03D2F44B}"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86B4BD6-E2B7-42F7-BE87-5C9AED970B9C}" type="datetimeFigureOut">
              <a:rPr lang="ar-IQ" smtClean="0"/>
              <a:pPr/>
              <a:t>25/05/1441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353496" y="1101970"/>
            <a:ext cx="3383280" cy="877824"/>
          </a:xfrm>
        </p:spPr>
        <p:txBody>
          <a:bodyPr anchor="b"/>
          <a:lstStyle>
            <a:lvl1pPr algn="l">
              <a:buNone/>
              <a:defRPr sz="1800" b="1"/>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586B4BD6-E2B7-42F7-BE87-5C9AED970B9C}" type="datetimeFigureOut">
              <a:rPr lang="ar-IQ" smtClean="0"/>
              <a:pPr/>
              <a:t>25/05/1441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86B4BD6-E2B7-42F7-BE87-5C9AED970B9C}" type="datetimeFigureOut">
              <a:rPr lang="ar-IQ" smtClean="0"/>
              <a:pPr/>
              <a:t>25/05/1441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مستطيل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مستطيل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مستطيل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مستطيل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مستطيل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مستطيل مستدير الزوايا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مستطيل مستدير الزوايا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مستطيل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مستطيل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مستطيل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مستطيل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مستطيل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مستطيل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عنصر نائب للعنوان 21"/>
          <p:cNvSpPr>
            <a:spLocks noGrp="1"/>
          </p:cNvSpPr>
          <p:nvPr>
            <p:ph type="title"/>
          </p:nvPr>
        </p:nvSpPr>
        <p:spPr>
          <a:xfrm>
            <a:off x="457200" y="1143000"/>
            <a:ext cx="8229600" cy="10668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86B4BD6-E2B7-42F7-BE87-5C9AED970B9C}" type="datetimeFigureOut">
              <a:rPr lang="ar-IQ" smtClean="0"/>
              <a:pPr/>
              <a:t>25/05/1441</a:t>
            </a:fld>
            <a:endParaRPr lang="ar-IQ"/>
          </a:p>
        </p:txBody>
      </p:sp>
      <p:sp>
        <p:nvSpPr>
          <p:cNvPr id="3" name="عنصر نائب للتذييل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ar-IQ"/>
          </a:p>
        </p:txBody>
      </p:sp>
      <p:sp>
        <p:nvSpPr>
          <p:cNvPr id="23" name="عنصر نائب لرقم الشريحة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1ABF40BC-2B4C-430F-8F3E-C36B03D2F44B}"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365760" indent="-256032" algn="r" rtl="1"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r" rtl="1"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r" rtl="1"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r" rtl="1"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r" rtl="1"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r" rtl="1"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r" rtl="1"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r" rtl="1"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r" rtl="1"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محاضرات في قانون التنفيذ</a:t>
            </a:r>
            <a:endParaRPr lang="ar-IQ" dirty="0"/>
          </a:p>
        </p:txBody>
      </p:sp>
      <p:sp>
        <p:nvSpPr>
          <p:cNvPr id="3" name="عنوان فرعي 2"/>
          <p:cNvSpPr>
            <a:spLocks noGrp="1"/>
          </p:cNvSpPr>
          <p:nvPr>
            <p:ph type="subTitle" idx="1"/>
          </p:nvPr>
        </p:nvSpPr>
        <p:spPr>
          <a:xfrm>
            <a:off x="457200" y="3899938"/>
            <a:ext cx="5626968" cy="2337374"/>
          </a:xfrm>
        </p:spPr>
        <p:txBody>
          <a:bodyPr>
            <a:noAutofit/>
          </a:bodyPr>
          <a:lstStyle/>
          <a:p>
            <a:pPr algn="ctr"/>
            <a:r>
              <a:rPr lang="ar-IQ" sz="3600" b="1" dirty="0" smtClean="0">
                <a:solidFill>
                  <a:srgbClr val="FF0000"/>
                </a:solidFill>
              </a:rPr>
              <a:t>المرحلة الرابعة /المحاضرة التاسعة</a:t>
            </a:r>
          </a:p>
          <a:p>
            <a:pPr algn="ctr"/>
            <a:r>
              <a:rPr lang="ar-IQ" sz="3600" b="1" dirty="0" smtClean="0">
                <a:solidFill>
                  <a:srgbClr val="FF0000"/>
                </a:solidFill>
              </a:rPr>
              <a:t>العام الدراسي  2019-2020</a:t>
            </a:r>
          </a:p>
          <a:p>
            <a:pPr algn="ctr"/>
            <a:r>
              <a:rPr lang="ar-IQ" sz="3600" b="1" dirty="0" smtClean="0">
                <a:solidFill>
                  <a:srgbClr val="FF0000"/>
                </a:solidFill>
              </a:rPr>
              <a:t>الفصل الدراسي الأول</a:t>
            </a:r>
          </a:p>
          <a:p>
            <a:pPr algn="ctr"/>
            <a:r>
              <a:rPr lang="ar-IQ" sz="3600" b="1" dirty="0" smtClean="0">
                <a:solidFill>
                  <a:srgbClr val="FF0000"/>
                </a:solidFill>
              </a:rPr>
              <a:t>م. زهراء مبروك عبد الله الربيعي</a:t>
            </a:r>
          </a:p>
          <a:p>
            <a:pPr algn="ctr"/>
            <a:endParaRPr lang="ar-IQ" sz="36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solidFill>
                  <a:srgbClr val="FF0000"/>
                </a:solidFill>
              </a:rPr>
              <a:t>الحالات التي تعرقل سير التنفيذ</a:t>
            </a:r>
            <a:endParaRPr lang="ar-IQ"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dirty="0" smtClean="0">
                <a:solidFill>
                  <a:srgbClr val="FF0000"/>
                </a:solidFill>
              </a:rPr>
              <a:t>الحالات التي تعرقل سير التنفيذ</a:t>
            </a:r>
            <a:endParaRPr lang="ar-IQ" dirty="0">
              <a:solidFill>
                <a:srgbClr val="FF0000"/>
              </a:solidFill>
            </a:endParaRPr>
          </a:p>
        </p:txBody>
      </p:sp>
      <p:sp>
        <p:nvSpPr>
          <p:cNvPr id="3" name="عنصر نائب للمحتوى 2"/>
          <p:cNvSpPr>
            <a:spLocks noGrp="1"/>
          </p:cNvSpPr>
          <p:nvPr>
            <p:ph idx="1"/>
          </p:nvPr>
        </p:nvSpPr>
        <p:spPr/>
        <p:txBody>
          <a:bodyPr/>
          <a:lstStyle/>
          <a:p>
            <a:pPr algn="just">
              <a:buNone/>
            </a:pPr>
            <a:r>
              <a:rPr lang="ar-IQ" sz="3600" dirty="0" smtClean="0"/>
              <a:t>  </a:t>
            </a:r>
            <a:r>
              <a:rPr lang="ar-IQ" sz="3600" dirty="0" smtClean="0"/>
              <a:t>إن العراقيل التي من المحتمل أن تعترض مديريات التنفيذ عند قيامها بالتنفيذ هي:-</a:t>
            </a:r>
          </a:p>
          <a:p>
            <a:pPr algn="just">
              <a:buNone/>
            </a:pPr>
            <a:r>
              <a:rPr lang="ar-IQ" sz="3600" dirty="0" smtClean="0"/>
              <a:t>1- الممانعة التي يصادفها القائم بالتنفيذ .</a:t>
            </a:r>
          </a:p>
          <a:p>
            <a:pPr algn="just">
              <a:buNone/>
            </a:pPr>
            <a:r>
              <a:rPr lang="ar-IQ" sz="3600" dirty="0" smtClean="0"/>
              <a:t>2- تبادل اليد على </a:t>
            </a:r>
            <a:r>
              <a:rPr lang="ar-IQ" sz="3600" dirty="0" err="1" smtClean="0"/>
              <a:t>الاموال</a:t>
            </a:r>
            <a:r>
              <a:rPr lang="ar-IQ" sz="3600" dirty="0" smtClean="0"/>
              <a:t> المراد التنفيذ عليها .</a:t>
            </a:r>
          </a:p>
          <a:p>
            <a:pPr algn="just">
              <a:buNone/>
            </a:pPr>
            <a:r>
              <a:rPr lang="ar-IQ" sz="3600" dirty="0" smtClean="0"/>
              <a:t>3- </a:t>
            </a:r>
            <a:r>
              <a:rPr lang="ar-IQ" sz="3600" dirty="0" err="1" smtClean="0"/>
              <a:t>إمتناع</a:t>
            </a:r>
            <a:r>
              <a:rPr lang="ar-IQ" sz="3600" dirty="0" smtClean="0"/>
              <a:t> المدين عن </a:t>
            </a:r>
            <a:r>
              <a:rPr lang="ar-IQ" sz="3600" dirty="0" err="1" smtClean="0"/>
              <a:t>إستلام</a:t>
            </a:r>
            <a:r>
              <a:rPr lang="ar-IQ" sz="3600" dirty="0" smtClean="0"/>
              <a:t> </a:t>
            </a:r>
            <a:r>
              <a:rPr lang="ar-IQ" sz="3600" dirty="0" err="1" smtClean="0"/>
              <a:t>الاشياء</a:t>
            </a:r>
            <a:r>
              <a:rPr lang="ar-IQ" sz="3600" dirty="0" smtClean="0"/>
              <a:t> التي يجب إعادتها </a:t>
            </a:r>
            <a:r>
              <a:rPr lang="ar-IQ" sz="3600" dirty="0" err="1" smtClean="0"/>
              <a:t>اليه</a:t>
            </a:r>
            <a:r>
              <a:rPr lang="ar-IQ" sz="3600" dirty="0" smtClean="0"/>
              <a:t> .</a:t>
            </a:r>
          </a:p>
          <a:p>
            <a:pPr algn="just">
              <a:buNone/>
            </a:pPr>
            <a:r>
              <a:rPr lang="ar-IQ" sz="3600" dirty="0" smtClean="0"/>
              <a:t>4-إخلال المدين بالمعاملات التنفيذية .</a:t>
            </a:r>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الممانعة التي يصادفها القائم بالتنفيذ</a:t>
            </a:r>
            <a:endParaRPr lang="ar-IQ" dirty="0"/>
          </a:p>
        </p:txBody>
      </p:sp>
      <p:sp>
        <p:nvSpPr>
          <p:cNvPr id="3" name="عنصر نائب للمحتوى 2"/>
          <p:cNvSpPr>
            <a:spLocks noGrp="1"/>
          </p:cNvSpPr>
          <p:nvPr>
            <p:ph idx="1"/>
          </p:nvPr>
        </p:nvSpPr>
        <p:spPr/>
        <p:txBody>
          <a:bodyPr>
            <a:normAutofit/>
          </a:bodyPr>
          <a:lstStyle/>
          <a:p>
            <a:pPr algn="just"/>
            <a:r>
              <a:rPr lang="ar-IQ" sz="3200" b="1" dirty="0" smtClean="0"/>
              <a:t>قد يحاول المدين ممانعة القائم بالتنفيذ أثناء قيامه بالتنفيذ بهدف عرقلة وتعطيل المعاملات التنفيذية , وللحيلولة دون ذلك فقد أقر قانون التنفيذ لموظف التنفيذ مراجعة أقرب مركز للشرطة لدفع هذه الممانعة أو المقاومة التي يصادفها </a:t>
            </a:r>
            <a:r>
              <a:rPr lang="ar-IQ" sz="3200" b="1" dirty="0" err="1" smtClean="0"/>
              <a:t>اثناء</a:t>
            </a:r>
            <a:r>
              <a:rPr lang="ar-IQ" sz="3200" b="1" dirty="0" smtClean="0"/>
              <a:t> قيامه بالتنفيذ كما أنه ألزم </a:t>
            </a:r>
            <a:r>
              <a:rPr lang="ar-IQ" sz="3200" b="1" dirty="0" err="1" smtClean="0"/>
              <a:t>مسؤول</a:t>
            </a:r>
            <a:r>
              <a:rPr lang="ar-IQ" sz="3200" b="1" dirty="0" smtClean="0"/>
              <a:t> مركز الشرطة بتزويد موظف التنفيذ بالقوة الكافية لتمكينه من أداء واجبه (المادة 28 من قانون التنفيذ).</a:t>
            </a:r>
            <a:endParaRPr lang="ar-IQ" sz="32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IQ" dirty="0" smtClean="0"/>
              <a:t>تبديل اليد على الأموال المراد التنفيذ عليها </a:t>
            </a:r>
            <a:endParaRPr lang="ar-IQ" dirty="0"/>
          </a:p>
        </p:txBody>
      </p:sp>
      <p:sp>
        <p:nvSpPr>
          <p:cNvPr id="3" name="عنصر نائب للمحتوى 2"/>
          <p:cNvSpPr>
            <a:spLocks noGrp="1"/>
          </p:cNvSpPr>
          <p:nvPr>
            <p:ph idx="1"/>
          </p:nvPr>
        </p:nvSpPr>
        <p:spPr/>
        <p:txBody>
          <a:bodyPr>
            <a:normAutofit/>
          </a:bodyPr>
          <a:lstStyle/>
          <a:p>
            <a:pPr algn="just"/>
            <a:r>
              <a:rPr lang="ar-IQ" sz="3200" b="1" dirty="0" smtClean="0"/>
              <a:t>قد يحاول المدين تهريب أمواله بقصد منع الدائن من إيقاع الحجز عليها أو بقصد المماطلة وذلك بإخراجه من يده , وللحيلولة دون ذلك نص قانون التنفيذ على عدم تأثير تبدل اليد الذي يحصل على قسم من المال أو كله عند إقامة الدعوى أو بعد تسجيل المحرر التنفيذي إلا إذا تبين أن التبدل جرى </a:t>
            </a:r>
            <a:r>
              <a:rPr lang="ar-IQ" sz="3200" b="1" dirty="0" err="1" smtClean="0"/>
              <a:t>لإسباب</a:t>
            </a:r>
            <a:r>
              <a:rPr lang="ar-IQ" sz="3200" b="1" dirty="0" smtClean="0"/>
              <a:t> لا علاقة لها بالدين .</a:t>
            </a:r>
            <a:endParaRPr lang="ar-IQ" sz="32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IQ" dirty="0" err="1" smtClean="0"/>
              <a:t>إمتناع</a:t>
            </a:r>
            <a:r>
              <a:rPr lang="ar-IQ" dirty="0" smtClean="0"/>
              <a:t> المدين عن </a:t>
            </a:r>
            <a:r>
              <a:rPr lang="ar-IQ" dirty="0" err="1" smtClean="0"/>
              <a:t>إستلام</a:t>
            </a:r>
            <a:r>
              <a:rPr lang="ar-IQ" dirty="0" smtClean="0"/>
              <a:t> </a:t>
            </a:r>
            <a:r>
              <a:rPr lang="ar-IQ" dirty="0" err="1" smtClean="0"/>
              <a:t>الاشياء</a:t>
            </a:r>
            <a:r>
              <a:rPr lang="ar-IQ" dirty="0" smtClean="0"/>
              <a:t> التي يلزم تسليمها أو إعادتها إليه</a:t>
            </a:r>
            <a:endParaRPr lang="ar-IQ" dirty="0"/>
          </a:p>
        </p:txBody>
      </p:sp>
      <p:sp>
        <p:nvSpPr>
          <p:cNvPr id="3" name="عنصر نائب للمحتوى 2"/>
          <p:cNvSpPr>
            <a:spLocks noGrp="1"/>
          </p:cNvSpPr>
          <p:nvPr>
            <p:ph idx="1"/>
          </p:nvPr>
        </p:nvSpPr>
        <p:spPr/>
        <p:txBody>
          <a:bodyPr>
            <a:normAutofit/>
          </a:bodyPr>
          <a:lstStyle/>
          <a:p>
            <a:pPr algn="just"/>
            <a:r>
              <a:rPr lang="ar-IQ" sz="3200" b="1" dirty="0" smtClean="0"/>
              <a:t>إذا كانت أموال المدين متعددة وبيعت على صفقات متفرقة وتبين لدائرة التنفيذ أن بدل </a:t>
            </a:r>
            <a:r>
              <a:rPr lang="ar-IQ" sz="3200" b="1" dirty="0" err="1" smtClean="0"/>
              <a:t>الاموال</a:t>
            </a:r>
            <a:r>
              <a:rPr lang="ar-IQ" sz="3200" b="1" dirty="0" smtClean="0"/>
              <a:t> </a:t>
            </a:r>
            <a:r>
              <a:rPr lang="ar-IQ" sz="3200" b="1" dirty="0" err="1" smtClean="0"/>
              <a:t>المبيعة</a:t>
            </a:r>
            <a:r>
              <a:rPr lang="ar-IQ" sz="3200" b="1" dirty="0" smtClean="0"/>
              <a:t> كافية لسداد الدين والمصاريف أو إذا وجدت الدائرة المذكورة في العقار المخلى أموالاً </a:t>
            </a:r>
            <a:r>
              <a:rPr lang="ar-IQ" sz="3200" b="1" dirty="0" err="1" smtClean="0"/>
              <a:t>اثناء</a:t>
            </a:r>
            <a:r>
              <a:rPr lang="ar-IQ" sz="3200" b="1" dirty="0" smtClean="0"/>
              <a:t> تنفيذها لحكم يقضي </a:t>
            </a:r>
            <a:r>
              <a:rPr lang="ar-IQ" sz="3200" b="1" dirty="0" err="1" smtClean="0"/>
              <a:t>بتخلية</a:t>
            </a:r>
            <a:r>
              <a:rPr lang="ar-IQ" sz="3200" b="1" dirty="0" smtClean="0"/>
              <a:t> عقار فعلى القائم بالتنفيذ تسليم </a:t>
            </a:r>
            <a:r>
              <a:rPr lang="ar-IQ" sz="3200" b="1" dirty="0" err="1" smtClean="0"/>
              <a:t>الاموال</a:t>
            </a:r>
            <a:r>
              <a:rPr lang="ar-IQ" sz="3200" b="1" dirty="0" smtClean="0"/>
              <a:t> التي تقرر عدم بيعها </a:t>
            </a:r>
            <a:r>
              <a:rPr lang="ar-IQ" sz="3200" b="1" dirty="0" err="1" smtClean="0"/>
              <a:t>والاشياء</a:t>
            </a:r>
            <a:r>
              <a:rPr lang="ar-IQ" sz="3200" b="1" dirty="0" smtClean="0"/>
              <a:t> التي عثر عليها في العقار للمدين . </a:t>
            </a:r>
            <a:endParaRPr lang="ar-IQ" sz="32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pPr algn="just"/>
            <a:r>
              <a:rPr lang="ar-IQ" sz="3200" b="1" dirty="0" smtClean="0"/>
              <a:t>فإذا استلمها </a:t>
            </a:r>
            <a:r>
              <a:rPr lang="ar-IQ" sz="3200" b="1" dirty="0" err="1" smtClean="0"/>
              <a:t>فبها</a:t>
            </a:r>
            <a:r>
              <a:rPr lang="ar-IQ" sz="3200" b="1" dirty="0" smtClean="0"/>
              <a:t> أما إذا رفض ذلك بقصد عرقلة </a:t>
            </a:r>
            <a:r>
              <a:rPr lang="ar-IQ" sz="3200" b="1" dirty="0" err="1" smtClean="0"/>
              <a:t>اعمال</a:t>
            </a:r>
            <a:r>
              <a:rPr lang="ar-IQ" sz="3200" b="1" dirty="0" smtClean="0"/>
              <a:t> التنفيذ أو كان المدين غائباً </a:t>
            </a:r>
            <a:r>
              <a:rPr lang="ar-IQ" sz="3200" b="1" dirty="0" err="1" smtClean="0"/>
              <a:t>اثناء</a:t>
            </a:r>
            <a:r>
              <a:rPr lang="ar-IQ" sz="3200" b="1" dirty="0" smtClean="0"/>
              <a:t> التنفيذ ورأى المنفذ العدل </a:t>
            </a:r>
            <a:r>
              <a:rPr lang="ar-IQ" sz="3200" b="1" dirty="0" err="1" smtClean="0"/>
              <a:t>ان</a:t>
            </a:r>
            <a:r>
              <a:rPr lang="ar-IQ" sz="3200" b="1" dirty="0" smtClean="0"/>
              <a:t> حفظ هذه </a:t>
            </a:r>
            <a:r>
              <a:rPr lang="ar-IQ" sz="3200" b="1" dirty="0" err="1" smtClean="0"/>
              <a:t>الاموال</a:t>
            </a:r>
            <a:r>
              <a:rPr lang="ar-IQ" sz="3200" b="1" dirty="0" smtClean="0"/>
              <a:t> يحتاج </a:t>
            </a:r>
            <a:r>
              <a:rPr lang="ar-IQ" sz="3200" b="1" dirty="0" err="1" smtClean="0"/>
              <a:t>الى</a:t>
            </a:r>
            <a:r>
              <a:rPr lang="ar-IQ" sz="3200" b="1" dirty="0" smtClean="0"/>
              <a:t> بعض النفقات فيبلغ المدين بلزوم رفع هذه </a:t>
            </a:r>
            <a:r>
              <a:rPr lang="ar-IQ" sz="3200" b="1" dirty="0" err="1" smtClean="0"/>
              <a:t>الاموال</a:t>
            </a:r>
            <a:r>
              <a:rPr lang="ar-IQ" sz="3200" b="1" dirty="0" smtClean="0"/>
              <a:t> خلال مدة مناسبة وبعد انتهاء المدة تعلن مديرية التنفيذ بيعها وحفظ الثمن </a:t>
            </a:r>
            <a:r>
              <a:rPr lang="ar-IQ" sz="3200" b="1" dirty="0" err="1" smtClean="0"/>
              <a:t>امانة</a:t>
            </a:r>
            <a:r>
              <a:rPr lang="ar-IQ" sz="3200" b="1" dirty="0" smtClean="0"/>
              <a:t> </a:t>
            </a:r>
            <a:r>
              <a:rPr lang="ar-IQ" sz="3200" b="1" dirty="0" err="1" smtClean="0"/>
              <a:t>بأسم</a:t>
            </a:r>
            <a:r>
              <a:rPr lang="ar-IQ" sz="3200" b="1" dirty="0" smtClean="0"/>
              <a:t> صاحبها بعد خصم كل المصاريف .</a:t>
            </a:r>
            <a:endParaRPr lang="ar-IQ" sz="32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إخلال المدين بالمعاملات التنفيذية </a:t>
            </a:r>
            <a:endParaRPr lang="ar-IQ" dirty="0"/>
          </a:p>
        </p:txBody>
      </p:sp>
      <p:sp>
        <p:nvSpPr>
          <p:cNvPr id="3" name="عنصر نائب للمحتوى 2"/>
          <p:cNvSpPr>
            <a:spLocks noGrp="1"/>
          </p:cNvSpPr>
          <p:nvPr>
            <p:ph idx="1"/>
          </p:nvPr>
        </p:nvSpPr>
        <p:spPr/>
        <p:txBody>
          <a:bodyPr/>
          <a:lstStyle/>
          <a:p>
            <a:pPr algn="just"/>
            <a:r>
              <a:rPr lang="ar-IQ" b="1" dirty="0" smtClean="0"/>
              <a:t>إذا تم التنفيذ </a:t>
            </a:r>
            <a:r>
              <a:rPr lang="ar-IQ" b="1" smtClean="0"/>
              <a:t>وفقاً لأحكام </a:t>
            </a:r>
            <a:r>
              <a:rPr lang="ar-IQ" b="1" dirty="0" smtClean="0"/>
              <a:t>قانون التنفيذ ومن ثم أخل المدين بالمعاملات التنفيذية التي تمت بدون مسوغ قانوني فعلى مديرية التنفيذ إعادة المعاملات ثانية إذا ما طلب طالب التنفيذ ذلك وتحقق لديها صحة هذا الادعاء من دون حاجة </a:t>
            </a:r>
            <a:r>
              <a:rPr lang="ar-IQ" b="1" dirty="0" err="1" smtClean="0"/>
              <a:t>الى</a:t>
            </a:r>
            <a:r>
              <a:rPr lang="ar-IQ" b="1" dirty="0" smtClean="0"/>
              <a:t> سند تنفيذي جديد (مادة 35) من قانون التنفيذ.</a:t>
            </a:r>
            <a:endParaRPr lang="ar-IQ" b="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ضري">
  <a:themeElements>
    <a:clrScheme name="حضري">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حضري">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حضري">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372</TotalTime>
  <Words>381</Words>
  <Application>Microsoft Office PowerPoint</Application>
  <PresentationFormat>عرض على الشاشة (3:4)‏</PresentationFormat>
  <Paragraphs>21</Paragraphs>
  <Slides>8</Slides>
  <Notes>0</Notes>
  <HiddenSlides>0</HiddenSlides>
  <MMClips>0</MMClips>
  <ScaleCrop>false</ScaleCrop>
  <HeadingPairs>
    <vt:vector size="4" baseType="variant">
      <vt:variant>
        <vt:lpstr>سمة</vt:lpstr>
      </vt:variant>
      <vt:variant>
        <vt:i4>1</vt:i4>
      </vt:variant>
      <vt:variant>
        <vt:lpstr>عناوين الشرائح</vt:lpstr>
      </vt:variant>
      <vt:variant>
        <vt:i4>8</vt:i4>
      </vt:variant>
    </vt:vector>
  </HeadingPairs>
  <TitlesOfParts>
    <vt:vector size="9" baseType="lpstr">
      <vt:lpstr>حضري</vt:lpstr>
      <vt:lpstr>محاضرات في قانون التنفيذ</vt:lpstr>
      <vt:lpstr>الحالات التي تعرقل سير التنفيذ</vt:lpstr>
      <vt:lpstr>الحالات التي تعرقل سير التنفيذ</vt:lpstr>
      <vt:lpstr>الممانعة التي يصادفها القائم بالتنفيذ</vt:lpstr>
      <vt:lpstr>تبديل اليد على الأموال المراد التنفيذ عليها </vt:lpstr>
      <vt:lpstr>إمتناع المدين عن إستلام الاشياء التي يلزم تسليمها أو إعادتها إليه</vt:lpstr>
      <vt:lpstr>الشريحة 7</vt:lpstr>
      <vt:lpstr>إخلال المدين بالمعاملات التنفيذية </vt:lpstr>
    </vt:vector>
  </TitlesOfParts>
  <Company>Microsoft (C)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في مادة مدخل القانون</dc:title>
  <dc:creator>dell</dc:creator>
  <cp:lastModifiedBy>DR.Ahmed Saker 2O14</cp:lastModifiedBy>
  <cp:revision>103</cp:revision>
  <dcterms:created xsi:type="dcterms:W3CDTF">2019-04-14T09:27:59Z</dcterms:created>
  <dcterms:modified xsi:type="dcterms:W3CDTF">2020-01-20T18:09:52Z</dcterms:modified>
</cp:coreProperties>
</file>