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9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9CC-7603-4547-A06D-182A830AB92D}" type="datetimeFigureOut">
              <a:rPr lang="en-US" smtClean="0"/>
              <a:t>12/24/19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C6B1-AD17-B74E-A7E1-87FD1788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7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9CC-7603-4547-A06D-182A830AB92D}" type="datetimeFigureOut">
              <a:rPr lang="en-US" smtClean="0"/>
              <a:t>12/24/19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C6B1-AD17-B74E-A7E1-87FD1788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32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9CC-7603-4547-A06D-182A830AB92D}" type="datetimeFigureOut">
              <a:rPr lang="en-US" smtClean="0"/>
              <a:t>12/24/19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C6B1-AD17-B74E-A7E1-87FD1788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2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9CC-7603-4547-A06D-182A830AB92D}" type="datetimeFigureOut">
              <a:rPr lang="en-US" smtClean="0"/>
              <a:t>12/24/19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C6B1-AD17-B74E-A7E1-87FD1788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3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9CC-7603-4547-A06D-182A830AB92D}" type="datetimeFigureOut">
              <a:rPr lang="en-US" smtClean="0"/>
              <a:t>12/24/19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C6B1-AD17-B74E-A7E1-87FD1788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4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9CC-7603-4547-A06D-182A830AB92D}" type="datetimeFigureOut">
              <a:rPr lang="en-US" smtClean="0"/>
              <a:t>12/24/19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C6B1-AD17-B74E-A7E1-87FD1788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5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9CC-7603-4547-A06D-182A830AB92D}" type="datetimeFigureOut">
              <a:rPr lang="en-US" smtClean="0"/>
              <a:t>12/24/19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C6B1-AD17-B74E-A7E1-87FD1788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9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9CC-7603-4547-A06D-182A830AB92D}" type="datetimeFigureOut">
              <a:rPr lang="en-US" smtClean="0"/>
              <a:t>12/24/19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C6B1-AD17-B74E-A7E1-87FD1788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7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9CC-7603-4547-A06D-182A830AB92D}" type="datetimeFigureOut">
              <a:rPr lang="en-US" smtClean="0"/>
              <a:t>12/24/19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C6B1-AD17-B74E-A7E1-87FD1788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8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9CC-7603-4547-A06D-182A830AB92D}" type="datetimeFigureOut">
              <a:rPr lang="en-US" smtClean="0"/>
              <a:t>12/24/19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C6B1-AD17-B74E-A7E1-87FD1788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9CC-7603-4547-A06D-182A830AB92D}" type="datetimeFigureOut">
              <a:rPr lang="en-US" smtClean="0"/>
              <a:t>12/24/19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C6B1-AD17-B74E-A7E1-87FD1788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1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19CC-7603-4547-A06D-182A830AB92D}" type="datetimeFigureOut">
              <a:rPr lang="en-US" smtClean="0"/>
              <a:t>12/24/19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3C6B1-AD17-B74E-A7E1-87FD1788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8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981"/>
            <a:ext cx="7772400" cy="685173"/>
          </a:xfrm>
        </p:spPr>
        <p:txBody>
          <a:bodyPr>
            <a:normAutofit fontScale="90000"/>
          </a:bodyPr>
          <a:lstStyle/>
          <a:p>
            <a:r>
              <a:rPr lang="en-US" i="1" u="sng" dirty="0" smtClean="0"/>
              <a:t>Commercial law</a:t>
            </a:r>
            <a:endParaRPr lang="en-US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8741" y="952558"/>
            <a:ext cx="7639459" cy="468624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119673"/>
            <a:ext cx="7772401" cy="5663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Lecture </a:t>
            </a:r>
            <a:r>
              <a:rPr lang="en-US" sz="3200" dirty="0" smtClean="0">
                <a:solidFill>
                  <a:srgbClr val="000000"/>
                </a:solidFill>
              </a:rPr>
              <a:t>One</a:t>
            </a:r>
            <a:r>
              <a:rPr lang="en-US" sz="3200" smtClean="0">
                <a:solidFill>
                  <a:srgbClr val="000000"/>
                </a:solidFill>
              </a:rPr>
              <a:t>\Outline</a:t>
            </a:r>
            <a:endParaRPr lang="en-US" sz="3200" dirty="0" smtClean="0">
              <a:solidFill>
                <a:srgbClr val="000000"/>
              </a:solidFill>
            </a:endParaRPr>
          </a:p>
          <a:p>
            <a:pPr algn="ctr"/>
            <a:endParaRPr lang="en-US" sz="3200" dirty="0">
              <a:solidFill>
                <a:srgbClr val="00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2</a:t>
            </a:r>
            <a:r>
              <a:rPr lang="en-US" sz="3200" baseline="30000" dirty="0" smtClean="0">
                <a:solidFill>
                  <a:srgbClr val="000000"/>
                </a:solidFill>
              </a:rPr>
              <a:t>nd</a:t>
            </a:r>
            <a:r>
              <a:rPr lang="en-US" sz="3200" dirty="0" smtClean="0">
                <a:solidFill>
                  <a:srgbClr val="000000"/>
                </a:solidFill>
              </a:rPr>
              <a:t> Semester/2019</a:t>
            </a:r>
          </a:p>
          <a:p>
            <a:pPr algn="ctr"/>
            <a:endParaRPr lang="en-US" sz="3200" dirty="0" smtClean="0">
              <a:solidFill>
                <a:srgbClr val="00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 Stage 4</a:t>
            </a:r>
          </a:p>
          <a:p>
            <a:pPr algn="ctr"/>
            <a:endParaRPr lang="en-US" sz="3200" dirty="0" smtClean="0">
              <a:solidFill>
                <a:srgbClr val="00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College of Law</a:t>
            </a:r>
          </a:p>
          <a:p>
            <a:pPr algn="ctr"/>
            <a:endParaRPr lang="en-US" sz="3200" dirty="0" smtClean="0">
              <a:solidFill>
                <a:srgbClr val="00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Al-</a:t>
            </a:r>
            <a:r>
              <a:rPr lang="en-US" sz="3200" dirty="0" err="1" smtClean="0">
                <a:solidFill>
                  <a:srgbClr val="000000"/>
                </a:solidFill>
              </a:rPr>
              <a:t>Nahrain</a:t>
            </a:r>
            <a:r>
              <a:rPr lang="en-US" sz="3200" dirty="0" smtClean="0">
                <a:solidFill>
                  <a:srgbClr val="000000"/>
                </a:solidFill>
              </a:rPr>
              <a:t> University</a:t>
            </a:r>
            <a:endParaRPr lang="en-US" sz="3200" dirty="0">
              <a:solidFill>
                <a:srgbClr val="000000"/>
              </a:solidFill>
            </a:endParaRPr>
          </a:p>
          <a:p>
            <a:endParaRPr lang="en-US" sz="3200" dirty="0" smtClean="0">
              <a:solidFill>
                <a:srgbClr val="000000"/>
              </a:solidFill>
            </a:endParaRPr>
          </a:p>
          <a:p>
            <a:endParaRPr lang="en-US" sz="3200" dirty="0" smtClean="0">
              <a:solidFill>
                <a:srgbClr val="000000"/>
              </a:solidFill>
            </a:endParaRPr>
          </a:p>
          <a:p>
            <a:pPr algn="r"/>
            <a:r>
              <a:rPr lang="en-US" sz="1000" dirty="0" smtClean="0">
                <a:solidFill>
                  <a:srgbClr val="000000"/>
                </a:solidFill>
                <a:latin typeface="Arial"/>
                <a:cs typeface="Arial"/>
              </a:rPr>
              <a:t>@LL.M. Samir Raheem</a:t>
            </a:r>
          </a:p>
        </p:txBody>
      </p:sp>
    </p:spTree>
    <p:extLst>
      <p:ext uri="{BB962C8B-B14F-4D97-AF65-F5344CB8AC3E}">
        <p14:creationId xmlns:p14="http://schemas.microsoft.com/office/powerpoint/2010/main" val="1753331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Commercial Law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Helvetica-Bold"/>
              </a:rPr>
              <a:t>Q- What is Commercial Law?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Helvetica-Bold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Helvetica"/>
              </a:rPr>
              <a:t>It is also known as business law, it is the body of law that </a:t>
            </a:r>
            <a:r>
              <a:rPr lang="en-US" b="1" dirty="0" smtClean="0">
                <a:solidFill>
                  <a:srgbClr val="000000"/>
                </a:solidFill>
                <a:latin typeface="Helvetica-Bold"/>
              </a:rPr>
              <a:t>applies</a:t>
            </a:r>
            <a:r>
              <a:rPr lang="en-US" dirty="0" smtClean="0">
                <a:solidFill>
                  <a:srgbClr val="000000"/>
                </a:solidFill>
                <a:latin typeface="Helvetica"/>
              </a:rPr>
              <a:t> to the rights, relations, and </a:t>
            </a:r>
            <a:r>
              <a:rPr lang="en-US" b="1" dirty="0" smtClean="0">
                <a:solidFill>
                  <a:srgbClr val="000000"/>
                </a:solidFill>
                <a:latin typeface="Helvetica-Bold"/>
              </a:rPr>
              <a:t>conduct</a:t>
            </a:r>
            <a:r>
              <a:rPr lang="en-US" dirty="0" smtClean="0">
                <a:solidFill>
                  <a:srgbClr val="000000"/>
                </a:solidFill>
                <a:latin typeface="Helvetica"/>
              </a:rPr>
              <a:t> of persons and businesses engaged in commerce, </a:t>
            </a:r>
            <a:r>
              <a:rPr lang="en-US" b="1" dirty="0" smtClean="0">
                <a:solidFill>
                  <a:srgbClr val="000000"/>
                </a:solidFill>
                <a:latin typeface="Helvetica-Bold"/>
              </a:rPr>
              <a:t>merchandising</a:t>
            </a:r>
            <a:r>
              <a:rPr lang="en-US" dirty="0" smtClean="0">
                <a:solidFill>
                  <a:srgbClr val="000000"/>
                </a:solidFill>
                <a:latin typeface="Helvetica"/>
              </a:rPr>
              <a:t>, trade, and sales.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Helvetica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Helvetica"/>
            </a:endParaRPr>
          </a:p>
          <a:p>
            <a:pPr marL="0" indent="0" algn="r">
              <a:buNone/>
            </a:pPr>
            <a:r>
              <a:rPr lang="en-US" sz="1000" dirty="0" smtClean="0">
                <a:solidFill>
                  <a:srgbClr val="000000"/>
                </a:solidFill>
                <a:latin typeface="Helvetica"/>
              </a:rPr>
              <a:t>@LL.M. Samir Raheem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58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Commercial Law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11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Helvetica-Bold"/>
              </a:rPr>
              <a:t>Vocabularies:</a:t>
            </a:r>
          </a:p>
          <a:p>
            <a:pPr marL="0" indent="0">
              <a:buNone/>
            </a:pPr>
            <a:endParaRPr lang="en-US" b="1" dirty="0" smtClean="0">
              <a:solidFill>
                <a:srgbClr val="000000"/>
              </a:solidFill>
              <a:latin typeface="Helvetica-Bold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rgbClr val="000000"/>
                </a:solidFill>
                <a:latin typeface="Helvetica-Bold"/>
              </a:rPr>
              <a:t>Applies</a:t>
            </a:r>
            <a:r>
              <a:rPr lang="en-US" sz="3800" dirty="0" smtClean="0">
                <a:solidFill>
                  <a:srgbClr val="000000"/>
                </a:solidFill>
                <a:latin typeface="Helvetica"/>
              </a:rPr>
              <a:t>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000000"/>
                </a:solidFill>
                <a:latin typeface="Helvetica-Bold"/>
              </a:rPr>
              <a:t>Conduct</a:t>
            </a:r>
            <a:r>
              <a:rPr lang="en-US" sz="3800" dirty="0" smtClean="0">
                <a:solidFill>
                  <a:srgbClr val="000000"/>
                </a:solidFill>
                <a:latin typeface="Helvetica"/>
              </a:rPr>
              <a:t>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000000"/>
                </a:solidFill>
                <a:latin typeface="Helvetica"/>
              </a:rPr>
              <a:t>Commerce,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000000"/>
                </a:solidFill>
                <a:latin typeface="Helvetica-Bold"/>
              </a:rPr>
              <a:t>Merchandising</a:t>
            </a:r>
          </a:p>
          <a:p>
            <a:pPr marL="0" indent="0">
              <a:buNone/>
            </a:pPr>
            <a:r>
              <a:rPr lang="en-US" sz="3800" dirty="0" smtClean="0"/>
              <a:t>Resources</a:t>
            </a:r>
          </a:p>
          <a:p>
            <a:pPr marL="0" indent="0">
              <a:buNone/>
            </a:pPr>
            <a:r>
              <a:rPr lang="en-US" sz="3800" dirty="0" smtClean="0"/>
              <a:t>Declared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b="1" dirty="0" smtClean="0">
              <a:solidFill>
                <a:srgbClr val="000000"/>
              </a:solidFill>
              <a:latin typeface="Helvetica-Bold"/>
            </a:endParaRP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Helvetica-Bold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00"/>
              </a:solidFill>
              <a:latin typeface="Helvetica-Bold"/>
            </a:endParaRP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Helvetica-Bold"/>
            </a:endParaRPr>
          </a:p>
          <a:p>
            <a:pPr marL="0" indent="0" algn="r">
              <a:buNone/>
            </a:pPr>
            <a:r>
              <a:rPr lang="en-US" sz="1000" dirty="0" smtClean="0">
                <a:solidFill>
                  <a:srgbClr val="000000"/>
                </a:solidFill>
                <a:latin typeface="Helvetica-Bold"/>
              </a:rPr>
              <a:t>@LL.M. Samir Raheem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50752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Commercial Law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4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Q- Define A company?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1- A company is an association or collection of </a:t>
            </a:r>
            <a:r>
              <a:rPr lang="en-US" b="1" dirty="0" smtClean="0"/>
              <a:t>individuals</a:t>
            </a:r>
            <a:r>
              <a:rPr lang="en-US" dirty="0" smtClean="0"/>
              <a:t>, whether natural persons, legal persons, or a mixture of both.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sz="1000" dirty="0" smtClean="0">
                <a:latin typeface="Arial"/>
                <a:cs typeface="Arial"/>
              </a:rPr>
              <a:t>@LL.M. Samir Raheem</a:t>
            </a:r>
            <a:endParaRPr lang="en-US"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3204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Commercial law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Q- Define A company?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2- Company members share a common </a:t>
            </a:r>
            <a:r>
              <a:rPr lang="en-US" b="1" dirty="0" smtClean="0"/>
              <a:t>purpose</a:t>
            </a:r>
            <a:r>
              <a:rPr lang="en-US" dirty="0" smtClean="0"/>
              <a:t> and unite in order to focus their various talents and </a:t>
            </a:r>
            <a:r>
              <a:rPr lang="en-US" b="1" dirty="0" err="1" smtClean="0"/>
              <a:t>organise</a:t>
            </a:r>
            <a:r>
              <a:rPr lang="en-US" dirty="0" smtClean="0"/>
              <a:t> their collectively available skills or </a:t>
            </a:r>
            <a:r>
              <a:rPr lang="en-US" b="1" dirty="0" smtClean="0"/>
              <a:t>resources</a:t>
            </a:r>
            <a:r>
              <a:rPr lang="en-US" dirty="0" smtClean="0"/>
              <a:t> to </a:t>
            </a:r>
            <a:r>
              <a:rPr lang="en-US" b="1" dirty="0" smtClean="0"/>
              <a:t>achieve</a:t>
            </a:r>
            <a:r>
              <a:rPr lang="en-US" dirty="0" smtClean="0"/>
              <a:t> </a:t>
            </a:r>
            <a:r>
              <a:rPr lang="en-US" b="1" dirty="0" smtClean="0"/>
              <a:t>specific</a:t>
            </a:r>
            <a:r>
              <a:rPr lang="en-US" dirty="0" smtClean="0"/>
              <a:t>, </a:t>
            </a:r>
            <a:r>
              <a:rPr lang="en-US" b="1" dirty="0" smtClean="0"/>
              <a:t>declared</a:t>
            </a:r>
            <a:r>
              <a:rPr lang="en-US" dirty="0" smtClean="0"/>
              <a:t> goals.</a:t>
            </a:r>
          </a:p>
          <a:p>
            <a:pPr marL="0" indent="0">
              <a:buNone/>
            </a:pPr>
            <a:endParaRPr lang="en-US" sz="1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000" dirty="0" smtClean="0">
              <a:latin typeface="Arial"/>
              <a:cs typeface="Arial"/>
            </a:endParaRPr>
          </a:p>
          <a:p>
            <a:pPr marL="0" indent="0" algn="r">
              <a:buNone/>
            </a:pPr>
            <a:r>
              <a:rPr lang="en-US" sz="1000" dirty="0" smtClean="0">
                <a:latin typeface="Arial"/>
                <a:cs typeface="Arial"/>
              </a:rPr>
              <a:t>@LL.M. Samir Raheem</a:t>
            </a:r>
            <a:endParaRPr lang="en-US"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6755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178</Words>
  <Application>Microsoft Macintosh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Commercial law</vt:lpstr>
      <vt:lpstr>Commercial Law</vt:lpstr>
      <vt:lpstr>Commercial Law</vt:lpstr>
      <vt:lpstr>Commercial Law</vt:lpstr>
      <vt:lpstr>Commercial law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Commercial law</dc:title>
  <dc:creator>Samir Raheem</dc:creator>
  <cp:lastModifiedBy>Samir Raheem</cp:lastModifiedBy>
  <cp:revision>4</cp:revision>
  <dcterms:created xsi:type="dcterms:W3CDTF">2019-12-23T07:45:50Z</dcterms:created>
  <dcterms:modified xsi:type="dcterms:W3CDTF">2019-12-24T07:53:24Z</dcterms:modified>
</cp:coreProperties>
</file>