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2"/>
  </p:notesMasterIdLst>
  <p:sldIdLst>
    <p:sldId id="256" r:id="rId2"/>
    <p:sldId id="257"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EE7802-FF4D-4EA2-B9FB-707BD83BD5A7}" type="datetimeFigureOut">
              <a:rPr lang="en-US" smtClean="0"/>
              <a:t>1/15/2020</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19C03D-F03E-450B-9AF9-6E2DACD386E8}" type="slidenum">
              <a:rPr lang="en-US" smtClean="0"/>
              <a:t>‹#›</a:t>
            </a:fld>
            <a:endParaRPr lang="en-US"/>
          </a:p>
        </p:txBody>
      </p:sp>
    </p:spTree>
    <p:extLst>
      <p:ext uri="{BB962C8B-B14F-4D97-AF65-F5344CB8AC3E}">
        <p14:creationId xmlns:p14="http://schemas.microsoft.com/office/powerpoint/2010/main" val="1321852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20/05/1441</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20/05/1441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20/05/1441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20/05/1441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20/05/1441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20/05/1441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20/05/1441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20/05/1441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20/05/1441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20/05/1441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20/05/1441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20/05/1441</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smtClean="0"/>
              <a:t>المحاضرة الخامسة  </a:t>
            </a:r>
            <a:endParaRPr lang="en-US"/>
          </a:p>
        </p:txBody>
      </p:sp>
      <p:sp>
        <p:nvSpPr>
          <p:cNvPr id="3" name="عنوان فرعي 2"/>
          <p:cNvSpPr>
            <a:spLocks noGrp="1"/>
          </p:cNvSpPr>
          <p:nvPr>
            <p:ph type="subTitle" idx="1"/>
          </p:nvPr>
        </p:nvSpPr>
        <p:spPr/>
        <p:txBody>
          <a:bodyPr/>
          <a:lstStyle/>
          <a:p>
            <a:r>
              <a:rPr lang="ar-IQ" smtClean="0"/>
              <a:t>الفرع الثاني </a:t>
            </a:r>
          </a:p>
          <a:p>
            <a:r>
              <a:rPr lang="ar-IQ" smtClean="0"/>
              <a:t>الضرر</a:t>
            </a:r>
            <a:endParaRPr lang="en-US" dirty="0"/>
          </a:p>
        </p:txBody>
      </p:sp>
    </p:spTree>
    <p:extLst>
      <p:ext uri="{BB962C8B-B14F-4D97-AF65-F5344CB8AC3E}">
        <p14:creationId xmlns:p14="http://schemas.microsoft.com/office/powerpoint/2010/main" val="915847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60616"/>
          </a:xfrm>
        </p:spPr>
        <p:txBody>
          <a:bodyPr>
            <a:normAutofit fontScale="90000"/>
          </a:bodyPr>
          <a:lstStyle/>
          <a:p>
            <a:pPr algn="ctr" rtl="1"/>
            <a:endParaRPr lang="en-US" dirty="0"/>
          </a:p>
        </p:txBody>
      </p:sp>
      <p:sp>
        <p:nvSpPr>
          <p:cNvPr id="3" name="عنصر نائب للمحتوى 2"/>
          <p:cNvSpPr>
            <a:spLocks noGrp="1"/>
          </p:cNvSpPr>
          <p:nvPr>
            <p:ph idx="1"/>
          </p:nvPr>
        </p:nvSpPr>
        <p:spPr>
          <a:xfrm>
            <a:off x="457200" y="836712"/>
            <a:ext cx="8363272" cy="5487888"/>
          </a:xfrm>
        </p:spPr>
        <p:txBody>
          <a:bodyPr>
            <a:normAutofit/>
          </a:bodyPr>
          <a:lstStyle/>
          <a:p>
            <a:pPr marL="0" indent="0" algn="ctr" rtl="1">
              <a:buNone/>
            </a:pPr>
            <a:r>
              <a:rPr lang="ar-IQ" sz="2400" b="1" spc="-150" dirty="0" smtClean="0">
                <a:latin typeface="Arial" pitchFamily="34" charset="0"/>
                <a:cs typeface="Arial" pitchFamily="34" charset="0"/>
              </a:rPr>
              <a:t>الفرع </a:t>
            </a:r>
            <a:r>
              <a:rPr lang="ar-IQ" sz="2400" b="1" spc="-150" smtClean="0">
                <a:latin typeface="Arial" pitchFamily="34" charset="0"/>
                <a:cs typeface="Arial" pitchFamily="34" charset="0"/>
              </a:rPr>
              <a:t>الثاالث</a:t>
            </a:r>
            <a:r>
              <a:rPr lang="ar-IQ" sz="2400" b="1" spc="-150" dirty="0" smtClean="0">
                <a:latin typeface="Arial" pitchFamily="34" charset="0"/>
                <a:cs typeface="Arial" pitchFamily="34" charset="0"/>
              </a:rPr>
              <a:t> </a:t>
            </a:r>
          </a:p>
          <a:p>
            <a:pPr marL="0" indent="0" algn="ctr" rtl="1">
              <a:buNone/>
            </a:pPr>
            <a:r>
              <a:rPr lang="ar-IQ" sz="2400" b="1" spc="-150" dirty="0" smtClean="0">
                <a:latin typeface="Arial" pitchFamily="34" charset="0"/>
                <a:cs typeface="Arial" pitchFamily="34" charset="0"/>
              </a:rPr>
              <a:t>الاعفاء من العقوبة </a:t>
            </a:r>
          </a:p>
          <a:p>
            <a:pPr marL="0" indent="0" algn="r" rtl="1">
              <a:buNone/>
            </a:pPr>
            <a:r>
              <a:rPr lang="ar-IQ" sz="2400" spc="-150" dirty="0" smtClean="0">
                <a:latin typeface="Arial" pitchFamily="34" charset="0"/>
                <a:cs typeface="Arial" pitchFamily="34" charset="0"/>
              </a:rPr>
              <a:t>نص المشرع العراقي على حالات الاعفاء من عقوبة التزوير في المادة (303) </a:t>
            </a:r>
            <a:r>
              <a:rPr lang="ar-IQ" sz="2400" spc="-150" dirty="0" err="1" smtClean="0">
                <a:latin typeface="Arial" pitchFamily="34" charset="0"/>
                <a:cs typeface="Arial" pitchFamily="34" charset="0"/>
              </a:rPr>
              <a:t>ق.ع</a:t>
            </a:r>
            <a:r>
              <a:rPr lang="ar-IQ" sz="2400" spc="-150" dirty="0" smtClean="0">
                <a:latin typeface="Arial" pitchFamily="34" charset="0"/>
                <a:cs typeface="Arial" pitchFamily="34" charset="0"/>
              </a:rPr>
              <a:t>  والتي سنبينها بالشكل الآتي :- </a:t>
            </a:r>
          </a:p>
          <a:p>
            <a:pPr marL="0" indent="0" algn="r" rtl="1">
              <a:buNone/>
            </a:pPr>
            <a:r>
              <a:rPr lang="ar-IQ" sz="2400" spc="-150" dirty="0" smtClean="0">
                <a:latin typeface="Arial" pitchFamily="34" charset="0"/>
                <a:cs typeface="Arial" pitchFamily="34" charset="0"/>
              </a:rPr>
              <a:t>1- إذا</a:t>
            </a:r>
            <a:r>
              <a:rPr lang="ar-IQ" sz="2400" b="1" spc="-150" dirty="0" smtClean="0">
                <a:latin typeface="Arial" pitchFamily="34" charset="0"/>
                <a:cs typeface="Arial" pitchFamily="34" charset="0"/>
              </a:rPr>
              <a:t> </a:t>
            </a:r>
            <a:r>
              <a:rPr lang="ar-IQ" sz="2400" spc="-150" dirty="0" smtClean="0">
                <a:latin typeface="Arial" pitchFamily="34" charset="0"/>
                <a:cs typeface="Arial" pitchFamily="34" charset="0"/>
              </a:rPr>
              <a:t>اخبر الجاني السلطات العامة بالجريمة قبل اتمامها وقبل قيام السلطات بالبحث والاستقصاء عن مرتكبها وعرفها بفاعليها الاخرين .</a:t>
            </a:r>
          </a:p>
          <a:p>
            <a:pPr marL="0" indent="0" algn="r" rtl="1">
              <a:buNone/>
            </a:pPr>
            <a:r>
              <a:rPr lang="ar-IQ" sz="2400" spc="-150" dirty="0" smtClean="0">
                <a:latin typeface="Arial" pitchFamily="34" charset="0"/>
                <a:cs typeface="Arial" pitchFamily="34" charset="0"/>
              </a:rPr>
              <a:t>2- اذا حصل الاخبار عن الجريمة بعد قيام السلطات العامة بالبحث والاستقصاء وكان الاخبار قد سهل القبض على الجناة .</a:t>
            </a:r>
          </a:p>
          <a:p>
            <a:pPr marL="0" indent="0" algn="r" rtl="1">
              <a:buNone/>
            </a:pPr>
            <a:r>
              <a:rPr lang="ar-IQ" sz="2400" spc="-150" dirty="0" smtClean="0">
                <a:latin typeface="Arial" pitchFamily="34" charset="0"/>
                <a:cs typeface="Arial" pitchFamily="34" charset="0"/>
              </a:rPr>
              <a:t>3- إذا اتلف الجاني مادة الجريمة ( المحرر المزور ) قبل استعماله وقبل الشروع بالبحث عن مرتكبيها .</a:t>
            </a:r>
          </a:p>
        </p:txBody>
      </p:sp>
    </p:spTree>
    <p:extLst>
      <p:ext uri="{BB962C8B-B14F-4D97-AF65-F5344CB8AC3E}">
        <p14:creationId xmlns:p14="http://schemas.microsoft.com/office/powerpoint/2010/main" val="1147953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61417"/>
            <a:ext cx="8219256" cy="159271"/>
          </a:xfrm>
        </p:spPr>
        <p:txBody>
          <a:bodyPr>
            <a:noAutofit/>
          </a:bodyPr>
          <a:lstStyle/>
          <a:p>
            <a:r>
              <a:rPr lang="ar-IQ" dirty="0" smtClean="0"/>
              <a:t/>
            </a:r>
            <a:br>
              <a:rPr lang="ar-IQ" dirty="0" smtClean="0"/>
            </a:br>
            <a:r>
              <a:rPr lang="ar-IQ" dirty="0"/>
              <a:t/>
            </a:r>
            <a:br>
              <a:rPr lang="ar-IQ" dirty="0"/>
            </a:br>
            <a:endParaRPr lang="en-US" dirty="0"/>
          </a:p>
        </p:txBody>
      </p:sp>
      <p:sp>
        <p:nvSpPr>
          <p:cNvPr id="3" name="عنصر نائب للمحتوى 2"/>
          <p:cNvSpPr>
            <a:spLocks noGrp="1"/>
          </p:cNvSpPr>
          <p:nvPr>
            <p:ph idx="1"/>
          </p:nvPr>
        </p:nvSpPr>
        <p:spPr>
          <a:xfrm>
            <a:off x="457200" y="476672"/>
            <a:ext cx="8291264" cy="5649491"/>
          </a:xfrm>
        </p:spPr>
        <p:txBody>
          <a:bodyPr>
            <a:normAutofit lnSpcReduction="10000"/>
          </a:bodyPr>
          <a:lstStyle/>
          <a:p>
            <a:r>
              <a:rPr lang="ar-IQ" dirty="0" smtClean="0"/>
              <a:t>يقصد بالضرر اهدار حق أو مصلحة مشروعة يكفل القانون لها الحماية الكافية . ويعد الضرر من متطلبات تحقق جريمة التزوير فلابد من وجوده بغض النظر عن نوعه , حيث انه يمثل الاثر المترتب على سلوك الجاني وهو تغيير الحقيقة .</a:t>
            </a:r>
          </a:p>
          <a:p>
            <a:r>
              <a:rPr lang="ar-IQ" dirty="0" smtClean="0"/>
              <a:t>يتم تقدير درجة الضرر بناء على أهمية الحق المعتدى عليه في جريمة </a:t>
            </a:r>
            <a:r>
              <a:rPr lang="ar-IQ" dirty="0" err="1" smtClean="0"/>
              <a:t>التزوير,التي</a:t>
            </a:r>
            <a:r>
              <a:rPr lang="ar-IQ" dirty="0" smtClean="0"/>
              <a:t> نالت من الحق محل المحرر فكلما كان الحق يحتل أهمية كبيرة كلما كان الضرر جسيماً والعكس صحيح , كما يعتمد الضرر على طبيعة الموضوع والمحرر الذي انصب عليه تغيير الحقيقة .</a:t>
            </a:r>
          </a:p>
          <a:p>
            <a:r>
              <a:rPr lang="ar-IQ" dirty="0" smtClean="0"/>
              <a:t>ولا يشترط في الضرر أن يكون فعلياً بل يكفي احتمال وقوعه وذلك ان تغيير الحقيقة وهو النتيجة الجرمية للسلوك في جريمة التزوير يمثل </a:t>
            </a:r>
            <a:r>
              <a:rPr lang="ar-IQ" dirty="0" err="1" smtClean="0"/>
              <a:t>اعتداءاً</a:t>
            </a:r>
            <a:r>
              <a:rPr lang="ar-IQ" dirty="0" smtClean="0"/>
              <a:t> على الثقة العامة التي يحميها القانون والذي يتطلب مجرد تعريض مصلحة الدولة او المصلحة الخاصة للخطر من اجل اتمام جريمة التزوير وبذلك لا يتطلب حصول ضرر فعلي </a:t>
            </a:r>
            <a:r>
              <a:rPr lang="ar-IQ" dirty="0" err="1" smtClean="0"/>
              <a:t>باحداهما</a:t>
            </a:r>
            <a:r>
              <a:rPr lang="ar-IQ" dirty="0" smtClean="0"/>
              <a:t> . </a:t>
            </a:r>
          </a:p>
          <a:p>
            <a:r>
              <a:rPr lang="ar-IQ" dirty="0" smtClean="0"/>
              <a:t>وللضرر عدة صور وهي :-  </a:t>
            </a:r>
            <a:endParaRPr lang="en-US" dirty="0"/>
          </a:p>
        </p:txBody>
      </p:sp>
    </p:spTree>
    <p:extLst>
      <p:ext uri="{BB962C8B-B14F-4D97-AF65-F5344CB8AC3E}">
        <p14:creationId xmlns:p14="http://schemas.microsoft.com/office/powerpoint/2010/main" val="1765728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61417"/>
            <a:ext cx="8219256" cy="159271"/>
          </a:xfrm>
        </p:spPr>
        <p:txBody>
          <a:bodyPr>
            <a:noAutofit/>
          </a:bodyPr>
          <a:lstStyle/>
          <a:p>
            <a:r>
              <a:rPr lang="ar-IQ" dirty="0" smtClean="0"/>
              <a:t/>
            </a:r>
            <a:br>
              <a:rPr lang="ar-IQ" dirty="0" smtClean="0"/>
            </a:br>
            <a:r>
              <a:rPr lang="ar-IQ" dirty="0"/>
              <a:t/>
            </a:r>
            <a:br>
              <a:rPr lang="ar-IQ" dirty="0"/>
            </a:br>
            <a:endParaRPr lang="en-US" dirty="0"/>
          </a:p>
        </p:txBody>
      </p:sp>
      <p:sp>
        <p:nvSpPr>
          <p:cNvPr id="3" name="عنصر نائب للمحتوى 2"/>
          <p:cNvSpPr>
            <a:spLocks noGrp="1"/>
          </p:cNvSpPr>
          <p:nvPr>
            <p:ph idx="1"/>
          </p:nvPr>
        </p:nvSpPr>
        <p:spPr>
          <a:xfrm>
            <a:off x="457200" y="476672"/>
            <a:ext cx="8291264" cy="5649491"/>
          </a:xfrm>
        </p:spPr>
        <p:txBody>
          <a:bodyPr>
            <a:normAutofit/>
          </a:bodyPr>
          <a:lstStyle/>
          <a:p>
            <a:r>
              <a:rPr lang="ar-IQ" dirty="0" smtClean="0"/>
              <a:t>الضرر الفعلي :- ويقصد به الضرر المتحقق أي الواقع فعلا وهو لا يكون له وجود الا باستعمال المحرر فيما زور من أجله , كما في حالة تقديم عقد بيع العقار المزور الى دائرة التسجيل العقاري لتوثيقه .</a:t>
            </a:r>
          </a:p>
          <a:p>
            <a:r>
              <a:rPr lang="ar-IQ" dirty="0" smtClean="0"/>
              <a:t>اما الضرر المحتمل : فيقصد به الضرر الذي يكون تحققه في المستقبل امراً منتظراً وفقاً للمجرى العادي </a:t>
            </a:r>
            <a:r>
              <a:rPr lang="ar-IQ" dirty="0" err="1" smtClean="0"/>
              <a:t>للامور</a:t>
            </a:r>
            <a:r>
              <a:rPr lang="ar-IQ" dirty="0" smtClean="0"/>
              <a:t> . </a:t>
            </a:r>
          </a:p>
          <a:p>
            <a:r>
              <a:rPr lang="ar-IQ" dirty="0" smtClean="0"/>
              <a:t>وبالنسبة للضرر المادي فيقصد به :- الضرر الذي يصيب الذمة المالية اما بالانتقاص من عناصرها الايجابية كتزوير سند </a:t>
            </a:r>
            <a:r>
              <a:rPr lang="ar-IQ" dirty="0" err="1" smtClean="0"/>
              <a:t>بابراء</a:t>
            </a:r>
            <a:r>
              <a:rPr lang="ar-IQ" dirty="0" smtClean="0"/>
              <a:t> ذمة المدين من مبلغ دين . </a:t>
            </a:r>
          </a:p>
          <a:p>
            <a:r>
              <a:rPr lang="ar-IQ" dirty="0" smtClean="0"/>
              <a:t>اما الضرر المعنوي ( الادبي ) فيراد به :- الضرر الذي يلحق المتضرر في شرفه او اعتباره او سمعته , كما في حالة تزوير شكوى في حق شخص ووضع إمضاء أو بصمة إبهام مزورة عليها , وحالة اصطناع محرر ينسب فيه زورا الى رجل قبول الزواج من امرأة او إنهاء العلاقة الزوجية معها , او ينسب هذا القبول او الإنهاء زوراً الى </a:t>
            </a:r>
            <a:r>
              <a:rPr lang="ar-IQ" dirty="0" err="1" smtClean="0"/>
              <a:t>امراة</a:t>
            </a:r>
            <a:r>
              <a:rPr lang="ar-IQ" dirty="0" smtClean="0"/>
              <a:t> .</a:t>
            </a:r>
            <a:endParaRPr lang="en-US" dirty="0"/>
          </a:p>
        </p:txBody>
      </p:sp>
    </p:spTree>
    <p:extLst>
      <p:ext uri="{BB962C8B-B14F-4D97-AF65-F5344CB8AC3E}">
        <p14:creationId xmlns:p14="http://schemas.microsoft.com/office/powerpoint/2010/main" val="1765728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61417"/>
            <a:ext cx="8219256" cy="159271"/>
          </a:xfrm>
        </p:spPr>
        <p:txBody>
          <a:bodyPr>
            <a:noAutofit/>
          </a:bodyPr>
          <a:lstStyle/>
          <a:p>
            <a:r>
              <a:rPr lang="ar-IQ" dirty="0" smtClean="0"/>
              <a:t/>
            </a:r>
            <a:br>
              <a:rPr lang="ar-IQ" dirty="0" smtClean="0"/>
            </a:br>
            <a:r>
              <a:rPr lang="ar-IQ" dirty="0"/>
              <a:t/>
            </a:r>
            <a:br>
              <a:rPr lang="ar-IQ" dirty="0"/>
            </a:br>
            <a:endParaRPr lang="en-US" dirty="0"/>
          </a:p>
        </p:txBody>
      </p:sp>
      <p:sp>
        <p:nvSpPr>
          <p:cNvPr id="3" name="عنصر نائب للمحتوى 2"/>
          <p:cNvSpPr>
            <a:spLocks noGrp="1"/>
          </p:cNvSpPr>
          <p:nvPr>
            <p:ph idx="1"/>
          </p:nvPr>
        </p:nvSpPr>
        <p:spPr>
          <a:xfrm>
            <a:off x="457200" y="476672"/>
            <a:ext cx="8291264" cy="5649491"/>
          </a:xfrm>
        </p:spPr>
        <p:txBody>
          <a:bodyPr>
            <a:normAutofit/>
          </a:bodyPr>
          <a:lstStyle/>
          <a:p>
            <a:r>
              <a:rPr lang="ar-IQ" dirty="0" smtClean="0"/>
              <a:t>والضرر بشكل عام قد يكون ضرر عام أو خاص : -</a:t>
            </a:r>
          </a:p>
          <a:p>
            <a:r>
              <a:rPr lang="ar-IQ" dirty="0" smtClean="0"/>
              <a:t>فالضرر العام : هو الضرر الذي يمس مصلحة المجتمع وهذا الضرر قد يكون مادياً , كما في حالة تزوير وصل بسداد رسوم او ضرائب مستحقة للدولة او يكون هذا الضرر معنويا كحالة العبث بورقة رسمية اذ انه يضر بثقة الناس بهذه الاوراق .</a:t>
            </a:r>
          </a:p>
          <a:p>
            <a:r>
              <a:rPr lang="ar-IQ" dirty="0" smtClean="0"/>
              <a:t>اما الضرر الخاص : فيراد به الضرر الذي يلحق شخص معين بالذات ومن الجدير بالذكر انه مهما كان نوع الضرر فانه لا يشترط ان يلحق الضرر بالشخص الذي زور عليه المحرر , بل يتوافر شرط الضرر ولو كان الضرر قد حل او كان من المحتمل ان يحل بأي شخص أخر . </a:t>
            </a:r>
            <a:endParaRPr lang="en-US" dirty="0"/>
          </a:p>
        </p:txBody>
      </p:sp>
    </p:spTree>
    <p:extLst>
      <p:ext uri="{BB962C8B-B14F-4D97-AF65-F5344CB8AC3E}">
        <p14:creationId xmlns:p14="http://schemas.microsoft.com/office/powerpoint/2010/main" val="1765728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61417"/>
            <a:ext cx="8219256" cy="159271"/>
          </a:xfrm>
        </p:spPr>
        <p:txBody>
          <a:bodyPr>
            <a:noAutofit/>
          </a:bodyPr>
          <a:lstStyle/>
          <a:p>
            <a:r>
              <a:rPr lang="ar-IQ" dirty="0" smtClean="0"/>
              <a:t/>
            </a:r>
            <a:br>
              <a:rPr lang="ar-IQ" dirty="0" smtClean="0"/>
            </a:br>
            <a:r>
              <a:rPr lang="ar-IQ" dirty="0"/>
              <a:t/>
            </a:r>
            <a:br>
              <a:rPr lang="ar-IQ" dirty="0"/>
            </a:br>
            <a:endParaRPr lang="en-US" dirty="0"/>
          </a:p>
        </p:txBody>
      </p:sp>
      <p:sp>
        <p:nvSpPr>
          <p:cNvPr id="3" name="عنصر نائب للمحتوى 2"/>
          <p:cNvSpPr>
            <a:spLocks noGrp="1"/>
          </p:cNvSpPr>
          <p:nvPr>
            <p:ph idx="1"/>
          </p:nvPr>
        </p:nvSpPr>
        <p:spPr>
          <a:xfrm>
            <a:off x="457200" y="476672"/>
            <a:ext cx="8291264" cy="5649491"/>
          </a:xfrm>
        </p:spPr>
        <p:txBody>
          <a:bodyPr>
            <a:normAutofit/>
          </a:bodyPr>
          <a:lstStyle/>
          <a:p>
            <a:pPr marL="0" indent="0" algn="ctr">
              <a:buNone/>
            </a:pPr>
            <a:r>
              <a:rPr lang="ar-IQ" dirty="0" smtClean="0"/>
              <a:t>المطلب الثاني </a:t>
            </a:r>
          </a:p>
          <a:p>
            <a:pPr marL="0" indent="0" algn="ctr">
              <a:buNone/>
            </a:pPr>
            <a:r>
              <a:rPr lang="ar-IQ" dirty="0" smtClean="0"/>
              <a:t>المتطلبات المعنوية </a:t>
            </a:r>
          </a:p>
          <a:p>
            <a:pPr marL="0" indent="0">
              <a:buNone/>
            </a:pPr>
            <a:r>
              <a:rPr lang="ar-IQ" dirty="0"/>
              <a:t> </a:t>
            </a:r>
            <a:r>
              <a:rPr lang="ar-IQ" dirty="0" smtClean="0"/>
              <a:t>    أن تحقق ماديات الجريمة لا يعني تحقق مسؤولية الجاني الجزائية عنها , وانما تتحقق المسؤولية بتطلب توافر شروط معينة كالأدراك والارادة وعناصر معينة كعلاقة السببية والركن المادي , وعلى ذلك تتحقق المسؤولية الجزائية عن جريمة التزوير اذا كانت ماديات الجريمة صادرة من الجاني عن وعي وادراك وارادة حرة مختارة . اذا اهم ما </a:t>
            </a:r>
            <a:r>
              <a:rPr lang="ar-IQ" dirty="0" err="1" smtClean="0"/>
              <a:t>تتطلبه</a:t>
            </a:r>
            <a:r>
              <a:rPr lang="ar-IQ" dirty="0" smtClean="0"/>
              <a:t> المسؤولية الجزائية لتقريرها هو توافر الركن المعنوي وهذا الركن اما ان يكون بصورة العمد اذا كانت الجريمة عمدية او يكون بصورة الخطأ اذا كانت الجريمة غير عمدية .</a:t>
            </a:r>
            <a:endParaRPr lang="en-US" dirty="0"/>
          </a:p>
        </p:txBody>
      </p:sp>
    </p:spTree>
    <p:extLst>
      <p:ext uri="{BB962C8B-B14F-4D97-AF65-F5344CB8AC3E}">
        <p14:creationId xmlns:p14="http://schemas.microsoft.com/office/powerpoint/2010/main" val="1765728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61417"/>
            <a:ext cx="8219256" cy="159271"/>
          </a:xfrm>
        </p:spPr>
        <p:txBody>
          <a:bodyPr>
            <a:noAutofit/>
          </a:bodyPr>
          <a:lstStyle/>
          <a:p>
            <a:r>
              <a:rPr lang="ar-IQ" dirty="0" smtClean="0"/>
              <a:t/>
            </a:r>
            <a:br>
              <a:rPr lang="ar-IQ" dirty="0" smtClean="0"/>
            </a:br>
            <a:r>
              <a:rPr lang="ar-IQ" dirty="0"/>
              <a:t/>
            </a:r>
            <a:br>
              <a:rPr lang="ar-IQ" dirty="0"/>
            </a:br>
            <a:endParaRPr lang="en-US" dirty="0"/>
          </a:p>
        </p:txBody>
      </p:sp>
      <p:sp>
        <p:nvSpPr>
          <p:cNvPr id="3" name="عنصر نائب للمحتوى 2"/>
          <p:cNvSpPr>
            <a:spLocks noGrp="1"/>
          </p:cNvSpPr>
          <p:nvPr>
            <p:ph idx="1"/>
          </p:nvPr>
        </p:nvSpPr>
        <p:spPr>
          <a:xfrm>
            <a:off x="457200" y="476672"/>
            <a:ext cx="8291264" cy="5649491"/>
          </a:xfrm>
        </p:spPr>
        <p:txBody>
          <a:bodyPr>
            <a:normAutofit/>
          </a:bodyPr>
          <a:lstStyle/>
          <a:p>
            <a:pPr marL="0" indent="0">
              <a:buNone/>
            </a:pPr>
            <a:r>
              <a:rPr lang="ar-IQ" dirty="0" smtClean="0"/>
              <a:t>فبالنسبة لجريمة التزوير هي من الجرائم العمدية التي لا تقع بصورة الخطأ , لذا فالركن المعنوي يتمثل بصورة القصد الجرمي , وما مطلوب هنا لتقرير المسؤولية الجزائية هو توافر القصد الخاص اضافة الى القصد العام . وعليه فالقصد العام في جريمة التزوير يتطلب العلم والارادة فضلا عن القصد الخاص الذي يتطلب توافر ( نية الغش أي نية استعمال المحرر ) .</a:t>
            </a:r>
          </a:p>
          <a:p>
            <a:pPr marL="0" indent="0">
              <a:buNone/>
            </a:pPr>
            <a:endParaRPr lang="ar-IQ" dirty="0"/>
          </a:p>
          <a:p>
            <a:pPr marL="0" indent="0">
              <a:buNone/>
            </a:pPr>
            <a:endParaRPr lang="ar-IQ" dirty="0" smtClean="0"/>
          </a:p>
          <a:p>
            <a:pPr marL="0" indent="0">
              <a:buNone/>
            </a:pPr>
            <a:endParaRPr lang="ar-IQ" dirty="0"/>
          </a:p>
          <a:p>
            <a:pPr marL="0" indent="0">
              <a:buNone/>
            </a:pPr>
            <a:endParaRPr lang="ar-IQ" dirty="0" smtClean="0"/>
          </a:p>
          <a:p>
            <a:pPr marL="0" indent="0">
              <a:buNone/>
            </a:pPr>
            <a:endParaRPr lang="ar-IQ" dirty="0"/>
          </a:p>
          <a:p>
            <a:pPr marL="0" indent="0">
              <a:buNone/>
            </a:pPr>
            <a:endParaRPr lang="ar-IQ" dirty="0"/>
          </a:p>
        </p:txBody>
      </p:sp>
    </p:spTree>
    <p:extLst>
      <p:ext uri="{BB962C8B-B14F-4D97-AF65-F5344CB8AC3E}">
        <p14:creationId xmlns:p14="http://schemas.microsoft.com/office/powerpoint/2010/main" val="1765728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rtl="1"/>
            <a:r>
              <a:rPr lang="ar-IQ" dirty="0" smtClean="0"/>
              <a:t>المطلب الثالث </a:t>
            </a:r>
            <a:br>
              <a:rPr lang="ar-IQ" dirty="0" smtClean="0"/>
            </a:br>
            <a:r>
              <a:rPr lang="ar-IQ" dirty="0" smtClean="0"/>
              <a:t>عقوبة الجريمة </a:t>
            </a:r>
            <a:endParaRPr lang="en-US" dirty="0"/>
          </a:p>
        </p:txBody>
      </p:sp>
      <p:sp>
        <p:nvSpPr>
          <p:cNvPr id="3" name="عنصر نائب للمحتوى 2"/>
          <p:cNvSpPr>
            <a:spLocks noGrp="1"/>
          </p:cNvSpPr>
          <p:nvPr>
            <p:ph idx="1"/>
          </p:nvPr>
        </p:nvSpPr>
        <p:spPr/>
        <p:txBody>
          <a:bodyPr>
            <a:normAutofit fontScale="85000" lnSpcReduction="10000"/>
          </a:bodyPr>
          <a:lstStyle/>
          <a:p>
            <a:pPr algn="just" rtl="1"/>
            <a:r>
              <a:rPr lang="ar-IQ" dirty="0" smtClean="0"/>
              <a:t>فرق المشرع العراقي في العقوبة ما بين المحررات الرسمية والمحررات العادية , حيث قرر للمحررات الرسمية عقوبة أشد من المحررات العادية . </a:t>
            </a:r>
          </a:p>
          <a:p>
            <a:pPr marL="0" indent="0" algn="ctr">
              <a:buNone/>
            </a:pPr>
            <a:r>
              <a:rPr lang="ar-IQ" b="1" dirty="0" smtClean="0"/>
              <a:t>الفرع الاول </a:t>
            </a:r>
          </a:p>
          <a:p>
            <a:pPr marL="0" indent="0" algn="ctr">
              <a:buNone/>
            </a:pPr>
            <a:r>
              <a:rPr lang="ar-IQ" b="1" dirty="0" smtClean="0"/>
              <a:t>عقوبة تزوير المحررات الرسمية </a:t>
            </a:r>
          </a:p>
          <a:p>
            <a:pPr marL="0" indent="0" algn="just" rtl="1">
              <a:buNone/>
            </a:pPr>
            <a:r>
              <a:rPr lang="ar-IQ" dirty="0" smtClean="0"/>
              <a:t>أولاً :- عقوبة جنايات التزوير :- حدد المشرع العراقي عقوبة السجن لمدة (15) سنة لكل من ارتكب تزويراً في محرر رسمي( 289م) </a:t>
            </a:r>
            <a:r>
              <a:rPr lang="ar-IQ" dirty="0" err="1" smtClean="0"/>
              <a:t>ق.ع</a:t>
            </a:r>
            <a:r>
              <a:rPr lang="ar-IQ" dirty="0" smtClean="0"/>
              <a:t> وهذا النص يشمل التزوير الواقع من الموظف وغير الموظف , ويعاقب بالعقوبة نفسها كل من حمل موظفا او مكلفا بخدمة عامة اثناء تدوينه محررا من اختصاص وظيفته , اما بانتحال اسم شخص أخر او بالاتصاف بصفة ليست له او بتقرير وقائع كاذبة او بغير ذلك من الطرق على تدوين او اثبات واقعة غير صحيحة بخصوص امر من شأن المستند اثباته (م290) </a:t>
            </a:r>
            <a:r>
              <a:rPr lang="ar-IQ" dirty="0" err="1" smtClean="0"/>
              <a:t>ق.ع</a:t>
            </a:r>
            <a:r>
              <a:rPr lang="ar-IQ" dirty="0" smtClean="0"/>
              <a:t> .</a:t>
            </a:r>
          </a:p>
          <a:p>
            <a:pPr marL="0" indent="0" algn="just" rtl="1">
              <a:buNone/>
            </a:pPr>
            <a:r>
              <a:rPr lang="ar-IQ" dirty="0" smtClean="0"/>
              <a:t>كما عاقب بالسجن لمدة (7) سنوات او الحبس مدة لا تقل عن (3) سنوات من صنع أو حاز أدوات او اشياء </a:t>
            </a:r>
            <a:r>
              <a:rPr lang="ar-IQ" dirty="0" err="1" smtClean="0"/>
              <a:t>اخى</a:t>
            </a:r>
            <a:r>
              <a:rPr lang="ar-IQ" dirty="0" smtClean="0"/>
              <a:t> مما يستعمل في تزوير المحررات بقصد استعمالها لأغراض التزوير  (م 302/ أ ) </a:t>
            </a:r>
            <a:r>
              <a:rPr lang="ar-IQ" dirty="0" err="1" smtClean="0"/>
              <a:t>ق.ع</a:t>
            </a:r>
            <a:r>
              <a:rPr lang="ar-IQ" dirty="0" smtClean="0"/>
              <a:t> .</a:t>
            </a:r>
            <a:endParaRPr lang="en-US" dirty="0"/>
          </a:p>
        </p:txBody>
      </p:sp>
    </p:spTree>
    <p:extLst>
      <p:ext uri="{BB962C8B-B14F-4D97-AF65-F5344CB8AC3E}">
        <p14:creationId xmlns:p14="http://schemas.microsoft.com/office/powerpoint/2010/main" val="1147953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rtl="1"/>
            <a:endParaRPr lang="en-US" dirty="0"/>
          </a:p>
        </p:txBody>
      </p:sp>
      <p:sp>
        <p:nvSpPr>
          <p:cNvPr id="3" name="عنصر نائب للمحتوى 2"/>
          <p:cNvSpPr>
            <a:spLocks noGrp="1"/>
          </p:cNvSpPr>
          <p:nvPr>
            <p:ph idx="1"/>
          </p:nvPr>
        </p:nvSpPr>
        <p:spPr/>
        <p:txBody>
          <a:bodyPr>
            <a:normAutofit fontScale="92500" lnSpcReduction="20000"/>
          </a:bodyPr>
          <a:lstStyle/>
          <a:p>
            <a:pPr algn="just" rtl="1"/>
            <a:r>
              <a:rPr lang="ar-IQ" dirty="0" smtClean="0"/>
              <a:t>ثانياً : عقوبة جنح التزوير :- </a:t>
            </a:r>
            <a:r>
              <a:rPr lang="ar-IQ" dirty="0" smtClean="0"/>
              <a:t>نص المشرع العراقي على عقوبة </a:t>
            </a:r>
            <a:r>
              <a:rPr lang="ar-IQ" dirty="0" smtClean="0"/>
              <a:t>الحبس والغرامة التي لا تزيد على (300) دينار او </a:t>
            </a:r>
            <a:r>
              <a:rPr lang="ar-IQ" dirty="0" err="1" smtClean="0"/>
              <a:t>باحدى</a:t>
            </a:r>
            <a:r>
              <a:rPr lang="ar-IQ" dirty="0" smtClean="0"/>
              <a:t> هاتين العقوبتين </a:t>
            </a:r>
            <a:r>
              <a:rPr lang="ar-IQ" sz="1800" spc="-300" dirty="0" smtClean="0"/>
              <a:t>(1) , </a:t>
            </a:r>
            <a:r>
              <a:rPr lang="ar-IQ" sz="2400" spc="-300" dirty="0"/>
              <a:t> </a:t>
            </a:r>
            <a:r>
              <a:rPr lang="ar-IQ" sz="2400" spc="-150" dirty="0" smtClean="0"/>
              <a:t>من توصل بانتحال اسم كاذب أو شخصية  كاذبة الى الحصول على أية رخصة رسمية  أو تذكرة هوية انتخاب عام أو تصريح نقل أو انتقال او مرور داخل البلاد . </a:t>
            </a:r>
          </a:p>
          <a:p>
            <a:pPr algn="just" rtl="1"/>
            <a:r>
              <a:rPr lang="ar-IQ" sz="2400" spc="-150" dirty="0" smtClean="0"/>
              <a:t>ويعاقب بالعقوبة ذاتها من زور أو اصطنع محرراً من هذا القبيل ( م 292) </a:t>
            </a:r>
            <a:r>
              <a:rPr lang="ar-IQ" sz="2400" spc="-150" dirty="0" err="1" smtClean="0"/>
              <a:t>ق.ع</a:t>
            </a:r>
            <a:r>
              <a:rPr lang="ar-IQ" sz="2400" spc="-150" dirty="0" smtClean="0"/>
              <a:t> .</a:t>
            </a:r>
          </a:p>
          <a:p>
            <a:pPr algn="just" rtl="1"/>
            <a:r>
              <a:rPr lang="ar-IQ" sz="2400" spc="-150" dirty="0" smtClean="0"/>
              <a:t>كما عاقب بالحبس كل موظف أو مكلف بخدمة اصدر أحدى الاوراق أنفة الذكر مع علمه بأن من صدرت له قد انتحل اسماً كاذباً أو شخصية كاذبة ( م 293) ق. ع . </a:t>
            </a:r>
          </a:p>
          <a:p>
            <a:pPr algn="just" rtl="1"/>
            <a:r>
              <a:rPr lang="ar-IQ" sz="2400" spc="-150" dirty="0" smtClean="0"/>
              <a:t>يعاقب بالحبس وبالغرامة او </a:t>
            </a:r>
            <a:r>
              <a:rPr lang="ar-IQ" sz="2400" spc="-150" dirty="0" err="1" smtClean="0"/>
              <a:t>باحدى</a:t>
            </a:r>
            <a:r>
              <a:rPr lang="ar-IQ" sz="2400" spc="-150" dirty="0" smtClean="0"/>
              <a:t> هاتين العقوبتين كل من قرر امام السلطة المختصة في اجراءات تتعلق بتحقيق الوفاة أو الوراثة اقوالا غير صحيحة عن الوقائع المراد اثباتها متى صدرت الوثيقة على اساس هذه الاقوال , وكل من ابدى امام السلطة المختصة او القائم بعقد الزواج او بقصد اتمام عقد الزواج مع وجود مانع شرعي أو قانوني اقوالا غير صحيحة , أو حرر أو قدم لأحد من </a:t>
            </a:r>
          </a:p>
          <a:p>
            <a:pPr algn="just" rtl="1"/>
            <a:r>
              <a:rPr lang="ar-IQ" sz="2400" spc="-150" dirty="0" smtClean="0"/>
              <a:t>ــــــــــــــــــــــــــــــــــــ</a:t>
            </a:r>
          </a:p>
          <a:p>
            <a:pPr algn="just" rtl="1"/>
            <a:r>
              <a:rPr lang="ar-IQ" sz="2400" spc="-150" dirty="0" smtClean="0"/>
              <a:t>1- تم تعديل الغرامات بموجب قانون تعديل الغرامات رقم  (6)  لسنة 2008 .</a:t>
            </a:r>
            <a:endParaRPr lang="en-US" sz="1800" spc="-300" dirty="0"/>
          </a:p>
        </p:txBody>
      </p:sp>
    </p:spTree>
    <p:extLst>
      <p:ext uri="{BB962C8B-B14F-4D97-AF65-F5344CB8AC3E}">
        <p14:creationId xmlns:p14="http://schemas.microsoft.com/office/powerpoint/2010/main" val="1147953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60616"/>
          </a:xfrm>
        </p:spPr>
        <p:txBody>
          <a:bodyPr>
            <a:normAutofit fontScale="90000"/>
          </a:bodyPr>
          <a:lstStyle/>
          <a:p>
            <a:pPr algn="ctr" rtl="1"/>
            <a:endParaRPr lang="en-US" dirty="0"/>
          </a:p>
        </p:txBody>
      </p:sp>
      <p:sp>
        <p:nvSpPr>
          <p:cNvPr id="3" name="عنصر نائب للمحتوى 2"/>
          <p:cNvSpPr>
            <a:spLocks noGrp="1"/>
          </p:cNvSpPr>
          <p:nvPr>
            <p:ph idx="1"/>
          </p:nvPr>
        </p:nvSpPr>
        <p:spPr>
          <a:xfrm>
            <a:off x="457200" y="836712"/>
            <a:ext cx="8363272" cy="5487888"/>
          </a:xfrm>
        </p:spPr>
        <p:txBody>
          <a:bodyPr>
            <a:normAutofit fontScale="92500"/>
          </a:bodyPr>
          <a:lstStyle/>
          <a:p>
            <a:pPr marL="0" indent="0" algn="just" rtl="1">
              <a:buNone/>
            </a:pPr>
            <a:r>
              <a:rPr lang="ar-IQ" sz="2400" spc="-150" dirty="0" smtClean="0">
                <a:latin typeface="Arial" pitchFamily="34" charset="0"/>
                <a:cs typeface="Arial" pitchFamily="34" charset="0"/>
              </a:rPr>
              <a:t>ويعاقب بالعقوبة ذاتها كل موظف او مكلف بخدمة عامة أصدر الوثيقة المتعلقة  بالوفاة او الوراثة او وثق عقد الزواج مع علمه بعدم صحة البيانات او الاوراق التي بنيت عليها الوثيقة او عقد الزواج  (م 294) </a:t>
            </a:r>
            <a:r>
              <a:rPr lang="ar-IQ" sz="2400" spc="-150" dirty="0" err="1" smtClean="0">
                <a:latin typeface="Arial" pitchFamily="34" charset="0"/>
                <a:cs typeface="Arial" pitchFamily="34" charset="0"/>
              </a:rPr>
              <a:t>ق.ع</a:t>
            </a:r>
            <a:r>
              <a:rPr lang="ar-IQ" sz="2400" spc="-150" dirty="0" smtClean="0">
                <a:latin typeface="Arial" pitchFamily="34" charset="0"/>
                <a:cs typeface="Arial" pitchFamily="34" charset="0"/>
              </a:rPr>
              <a:t> .</a:t>
            </a:r>
          </a:p>
          <a:p>
            <a:pPr marL="0" indent="0" algn="ctr" rtl="1">
              <a:buNone/>
            </a:pPr>
            <a:r>
              <a:rPr lang="ar-IQ" sz="2400" b="1" spc="-150" dirty="0" smtClean="0">
                <a:latin typeface="Arial" pitchFamily="34" charset="0"/>
                <a:cs typeface="Arial" pitchFamily="34" charset="0"/>
              </a:rPr>
              <a:t>الفرع الثاني </a:t>
            </a:r>
          </a:p>
          <a:p>
            <a:pPr marL="0" indent="0" algn="ctr" rtl="1">
              <a:buNone/>
            </a:pPr>
            <a:r>
              <a:rPr lang="ar-IQ" sz="2400" b="1" spc="-150" dirty="0" smtClean="0">
                <a:latin typeface="Arial" pitchFamily="34" charset="0"/>
                <a:cs typeface="Arial" pitchFamily="34" charset="0"/>
              </a:rPr>
              <a:t>عقوبة تزوير المحررات العادية </a:t>
            </a:r>
          </a:p>
          <a:p>
            <a:pPr marL="0" indent="0" algn="just" rtl="1">
              <a:buNone/>
            </a:pPr>
            <a:r>
              <a:rPr lang="ar-IQ" sz="2400" spc="-150" dirty="0" smtClean="0">
                <a:latin typeface="Arial" pitchFamily="34" charset="0"/>
                <a:cs typeface="Arial" pitchFamily="34" charset="0"/>
              </a:rPr>
              <a:t>ميز المشرع بين جنايات التزوير وجنح التزوير من حيث العقوبة والتي سنبينها على فقرتين وكالاتي :- </a:t>
            </a:r>
          </a:p>
          <a:p>
            <a:pPr marL="0" indent="0" algn="just" rtl="1">
              <a:buNone/>
            </a:pPr>
            <a:r>
              <a:rPr lang="ar-IQ" sz="2400" b="1" spc="-150" dirty="0" smtClean="0">
                <a:latin typeface="Arial" pitchFamily="34" charset="0"/>
                <a:cs typeface="Arial" pitchFamily="34" charset="0"/>
              </a:rPr>
              <a:t>أولاً: عقوبة جنايات التزوير :-  </a:t>
            </a:r>
            <a:r>
              <a:rPr lang="ar-IQ" sz="2400" spc="-150" dirty="0" smtClean="0">
                <a:latin typeface="Arial" pitchFamily="34" charset="0"/>
                <a:cs typeface="Arial" pitchFamily="34" charset="0"/>
              </a:rPr>
              <a:t>نص المشرع على عقوبة السجن مدة لا تزيد على سبع سنوات او بالحبس كل من ارتكب تزويرا في محرر عادي موجد أو مثبت لدين أو تصرف في مال أو ابراء أو مخالصة أو محرر عادي يمكن استعماله لإثبات حقوق الملكية ( م 295/ 1) .</a:t>
            </a:r>
          </a:p>
          <a:p>
            <a:pPr marL="0" indent="0" algn="just" rtl="1">
              <a:buNone/>
            </a:pPr>
            <a:r>
              <a:rPr lang="ar-IQ" sz="2400" b="1" spc="-150" dirty="0" smtClean="0">
                <a:latin typeface="Arial" pitchFamily="34" charset="0"/>
                <a:cs typeface="Arial" pitchFamily="34" charset="0"/>
              </a:rPr>
              <a:t>ثانيا: عقوبة جنح التزوير :-  </a:t>
            </a:r>
            <a:r>
              <a:rPr lang="ar-IQ" sz="2400" spc="-150" dirty="0" smtClean="0">
                <a:latin typeface="Arial" pitchFamily="34" charset="0"/>
                <a:cs typeface="Arial" pitchFamily="34" charset="0"/>
              </a:rPr>
              <a:t>نص المشرع على عدة حالات وبعقوبات مختلفة بالنسبة لجنح التزوير والتي سنبينها بشكل متتابع وكالاتي :- </a:t>
            </a:r>
            <a:endParaRPr lang="ar-IQ" sz="2400" b="1" spc="-150" dirty="0">
              <a:latin typeface="Arial" pitchFamily="34" charset="0"/>
              <a:cs typeface="Arial" pitchFamily="34" charset="0"/>
            </a:endParaRPr>
          </a:p>
          <a:p>
            <a:pPr marL="0" indent="0" algn="just" rtl="1">
              <a:buNone/>
            </a:pPr>
            <a:r>
              <a:rPr lang="ar-IQ" sz="2400" spc="-150" dirty="0" smtClean="0">
                <a:latin typeface="Arial" pitchFamily="34" charset="0"/>
                <a:cs typeface="Arial" pitchFamily="34" charset="0"/>
              </a:rPr>
              <a:t>يعاقب بالحبس كل من ارتكب تزويراً في أي محرر عادي غير ما ورد في ( م295/ ف /1و2) .</a:t>
            </a:r>
          </a:p>
          <a:p>
            <a:pPr marL="0" indent="0" algn="just" rtl="1">
              <a:buNone/>
            </a:pPr>
            <a:r>
              <a:rPr lang="ar-IQ" sz="2400" spc="-150" dirty="0" smtClean="0">
                <a:latin typeface="Arial" pitchFamily="34" charset="0"/>
                <a:cs typeface="Arial" pitchFamily="34" charset="0"/>
              </a:rPr>
              <a:t>وكذلك يعاقب بالحبس مدة لا تزيد على سنتين او بغرامة لا تزيد على مائتي دينار كل طبيب أو  قابلة اعطى على سبيل المجاملة شهادة يعلم أنها غير صحيحة في أحد محتوياتها بشأن حمل أو ولادة أو مرض أو عاهة أو وفاة أو غير ذلك مما يتصل بمهنته .</a:t>
            </a:r>
          </a:p>
        </p:txBody>
      </p:sp>
    </p:spTree>
    <p:extLst>
      <p:ext uri="{BB962C8B-B14F-4D97-AF65-F5344CB8AC3E}">
        <p14:creationId xmlns:p14="http://schemas.microsoft.com/office/powerpoint/2010/main" val="11479538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353</TotalTime>
  <Words>1190</Words>
  <Application>Microsoft Office PowerPoint</Application>
  <PresentationFormat>عرض على الشاشة (3:4)‏</PresentationFormat>
  <Paragraphs>53</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تدفق</vt:lpstr>
      <vt:lpstr>المحاضرة الخامسة  </vt:lpstr>
      <vt:lpstr>  </vt:lpstr>
      <vt:lpstr>  </vt:lpstr>
      <vt:lpstr>  </vt:lpstr>
      <vt:lpstr>  </vt:lpstr>
      <vt:lpstr>  </vt:lpstr>
      <vt:lpstr>المطلب الثالث  عقوبة الجريمة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الخامسة  </dc:title>
  <dc:creator>DELL</dc:creator>
  <cp:lastModifiedBy>نورس الربيعي </cp:lastModifiedBy>
  <cp:revision>23</cp:revision>
  <dcterms:created xsi:type="dcterms:W3CDTF">2020-01-12T09:04:39Z</dcterms:created>
  <dcterms:modified xsi:type="dcterms:W3CDTF">2020-01-15T00:05:35Z</dcterms:modified>
</cp:coreProperties>
</file>