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28/03/1441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28/03/1441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71600" y="1700808"/>
            <a:ext cx="7920880" cy="3166316"/>
          </a:xfrm>
          <a:prstGeom prst="rect">
            <a:avLst/>
          </a:prstGeom>
        </p:spPr>
        <p:txBody>
          <a:bodyPr wrap="square">
            <a:spAutoFit/>
          </a:bodyPr>
          <a:lstStyle/>
          <a:p>
            <a:pPr>
              <a:lnSpc>
                <a:spcPct val="107000"/>
              </a:lnSpc>
              <a:spcAft>
                <a:spcPts val="800"/>
              </a:spcAft>
            </a:pPr>
            <a:r>
              <a:rPr lang="ar-SA" sz="2400" b="1" u="sng" dirty="0">
                <a:solidFill>
                  <a:schemeClr val="accent5">
                    <a:lumMod val="75000"/>
                  </a:schemeClr>
                </a:solidFill>
                <a:latin typeface="Calibri"/>
                <a:ea typeface="Calibri"/>
              </a:rPr>
              <a:t>س/ ماهي مسؤولية عند انكار قروضها الداخلية؟</a:t>
            </a:r>
            <a:endParaRPr lang="en-US" b="1" u="sng" dirty="0">
              <a:solidFill>
                <a:schemeClr val="accent5">
                  <a:lumMod val="75000"/>
                </a:schemeClr>
              </a:solidFill>
              <a:latin typeface="Calibri"/>
              <a:ea typeface="Calibri"/>
            </a:endParaRPr>
          </a:p>
          <a:p>
            <a:pPr>
              <a:lnSpc>
                <a:spcPct val="107000"/>
              </a:lnSpc>
              <a:spcAft>
                <a:spcPts val="800"/>
              </a:spcAft>
            </a:pPr>
            <a:r>
              <a:rPr lang="ar-SA" sz="2400" dirty="0">
                <a:latin typeface="Calibri"/>
                <a:ea typeface="Calibri"/>
              </a:rPr>
              <a:t>ج</a:t>
            </a:r>
            <a:r>
              <a:rPr lang="ar-SA" sz="2400" b="1" dirty="0">
                <a:latin typeface="Calibri"/>
                <a:ea typeface="Calibri"/>
              </a:rPr>
              <a:t>/ </a:t>
            </a:r>
            <a:r>
              <a:rPr lang="ar-SA" sz="2400" b="1" dirty="0" err="1">
                <a:latin typeface="Calibri"/>
                <a:ea typeface="Calibri"/>
              </a:rPr>
              <a:t>لايوجد</a:t>
            </a:r>
            <a:r>
              <a:rPr lang="ar-SA" sz="2400" b="1" dirty="0">
                <a:latin typeface="Calibri"/>
                <a:ea typeface="Calibri"/>
              </a:rPr>
              <a:t> اي اجراء عقابي او قانوني تجاه امتناع الدولة الوفاء </a:t>
            </a:r>
            <a:r>
              <a:rPr lang="ar-SA" sz="2400" b="1" dirty="0" err="1">
                <a:latin typeface="Calibri"/>
                <a:ea typeface="Calibri"/>
              </a:rPr>
              <a:t>بالقروص</a:t>
            </a:r>
            <a:r>
              <a:rPr lang="ar-SA" sz="2400" b="1" dirty="0">
                <a:latin typeface="Calibri"/>
                <a:ea typeface="Calibri"/>
              </a:rPr>
              <a:t> الداخلية لان الدولة تتمتع بسلطة مطلقة ويترتب على انكار الدولة لقروضها الداخلية عدم ثقة الافراد بمالية الدولة.</a:t>
            </a:r>
            <a:endParaRPr lang="en-US" b="1" dirty="0">
              <a:latin typeface="Calibri"/>
              <a:ea typeface="Calibri"/>
            </a:endParaRPr>
          </a:p>
          <a:p>
            <a:pPr>
              <a:lnSpc>
                <a:spcPct val="107000"/>
              </a:lnSpc>
              <a:spcAft>
                <a:spcPts val="800"/>
              </a:spcAft>
            </a:pPr>
            <a:r>
              <a:rPr lang="ar-SA" sz="2400" b="1" u="sng" dirty="0">
                <a:solidFill>
                  <a:schemeClr val="accent5">
                    <a:lumMod val="75000"/>
                  </a:schemeClr>
                </a:solidFill>
                <a:latin typeface="Calibri"/>
                <a:ea typeface="Calibri"/>
              </a:rPr>
              <a:t>س/ ماهي مسؤولية الدولة من انكار قروضها الخارجية؟</a:t>
            </a:r>
            <a:endParaRPr lang="en-US" b="1" u="sng" dirty="0">
              <a:solidFill>
                <a:schemeClr val="accent5">
                  <a:lumMod val="75000"/>
                </a:schemeClr>
              </a:solidFill>
              <a:latin typeface="Calibri"/>
              <a:ea typeface="Calibri"/>
            </a:endParaRPr>
          </a:p>
          <a:p>
            <a:pPr>
              <a:lnSpc>
                <a:spcPct val="107000"/>
              </a:lnSpc>
              <a:spcAft>
                <a:spcPts val="800"/>
              </a:spcAft>
            </a:pPr>
            <a:r>
              <a:rPr lang="ar-SA" sz="2000" dirty="0">
                <a:latin typeface="Calibri"/>
                <a:ea typeface="Calibri"/>
              </a:rPr>
              <a:t>ج</a:t>
            </a:r>
            <a:r>
              <a:rPr lang="ar-SA" sz="2400" b="1" dirty="0">
                <a:latin typeface="Calibri"/>
                <a:ea typeface="Calibri"/>
              </a:rPr>
              <a:t>/ ان انكار هذه القروض يؤدي الى نتائج اقتصادية سيئة كما يؤدي الى نتائج سياسية قد تصل الى تدخل الدولة الدائنة عسكرياً</a:t>
            </a:r>
            <a:r>
              <a:rPr lang="ar-SA" sz="2000" dirty="0">
                <a:latin typeface="Calibri"/>
                <a:ea typeface="Calibri"/>
              </a:rPr>
              <a:t>.</a:t>
            </a:r>
            <a:endParaRPr lang="en-US" sz="1600" dirty="0">
              <a:effectLst/>
              <a:latin typeface="Calibri"/>
              <a:ea typeface="Calibri"/>
            </a:endParaRPr>
          </a:p>
        </p:txBody>
      </p:sp>
    </p:spTree>
    <p:extLst>
      <p:ext uri="{BB962C8B-B14F-4D97-AF65-F5344CB8AC3E}">
        <p14:creationId xmlns:p14="http://schemas.microsoft.com/office/powerpoint/2010/main" val="4111941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38632" y="332656"/>
            <a:ext cx="7848872" cy="5281254"/>
          </a:xfrm>
          <a:prstGeom prst="rect">
            <a:avLst/>
          </a:prstGeom>
        </p:spPr>
        <p:txBody>
          <a:bodyPr wrap="square">
            <a:spAutoFit/>
          </a:bodyPr>
          <a:lstStyle/>
          <a:p>
            <a:pPr>
              <a:lnSpc>
                <a:spcPct val="107000"/>
              </a:lnSpc>
              <a:spcAft>
                <a:spcPts val="800"/>
              </a:spcAft>
            </a:pPr>
            <a:r>
              <a:rPr lang="ar-SA" sz="2000" b="1" u="sng" dirty="0">
                <a:solidFill>
                  <a:schemeClr val="accent5">
                    <a:lumMod val="75000"/>
                  </a:schemeClr>
                </a:solidFill>
                <a:latin typeface="Calibri"/>
                <a:ea typeface="Calibri"/>
              </a:rPr>
              <a:t>س/ ماهي الاحوال الطارئة على القرض العام؟ او ماهي الفرق بين التثبيت والتبديل؟</a:t>
            </a:r>
            <a:endParaRPr lang="en-US" sz="1600" b="1" u="sng" dirty="0">
              <a:solidFill>
                <a:schemeClr val="accent5">
                  <a:lumMod val="75000"/>
                </a:schemeClr>
              </a:solidFill>
              <a:latin typeface="Calibri"/>
              <a:ea typeface="Calibri"/>
            </a:endParaRPr>
          </a:p>
          <a:p>
            <a:pPr>
              <a:lnSpc>
                <a:spcPct val="107000"/>
              </a:lnSpc>
              <a:spcAft>
                <a:spcPts val="800"/>
              </a:spcAft>
            </a:pPr>
            <a:r>
              <a:rPr lang="ar-SA" dirty="0">
                <a:latin typeface="Calibri"/>
                <a:ea typeface="Calibri"/>
              </a:rPr>
              <a:t>ج/ </a:t>
            </a:r>
            <a:r>
              <a:rPr lang="ar-SA" b="1" dirty="0">
                <a:solidFill>
                  <a:schemeClr val="accent5">
                    <a:lumMod val="75000"/>
                  </a:schemeClr>
                </a:solidFill>
                <a:latin typeface="Calibri"/>
                <a:ea typeface="Calibri"/>
              </a:rPr>
              <a:t>1. تثبيت القرض العام: </a:t>
            </a:r>
            <a:r>
              <a:rPr lang="ar-SA" dirty="0">
                <a:latin typeface="Calibri"/>
                <a:ea typeface="Calibri"/>
              </a:rPr>
              <a:t>يقصد بالتثبيت تحويل القرض قصير الاجل الى قرض طويل الاجل او متوسط الاجل وذلك عندما تقوم الدولة عند حلول الاجل بإصدار قرض عام اخر بنفس القيمة ولكن لمدة اطول ليحل محلة (القرض الاول) وهو من القروض العامة، والثبيت يكون اجباري وقد يكون اختياري:</a:t>
            </a:r>
            <a:endParaRPr lang="en-US" sz="1400" dirty="0">
              <a:latin typeface="Calibri"/>
              <a:ea typeface="Calibri"/>
            </a:endParaRPr>
          </a:p>
          <a:p>
            <a:pPr marL="342900" lvl="0" indent="-342900">
              <a:lnSpc>
                <a:spcPct val="107000"/>
              </a:lnSpc>
              <a:buFont typeface="+mj-lt"/>
              <a:buAutoNum type="arabicPeriod"/>
            </a:pPr>
            <a:r>
              <a:rPr lang="ar-SA" b="1" dirty="0">
                <a:solidFill>
                  <a:schemeClr val="accent5">
                    <a:lumMod val="75000"/>
                  </a:schemeClr>
                </a:solidFill>
                <a:latin typeface="Calibri"/>
                <a:ea typeface="Calibri"/>
              </a:rPr>
              <a:t>الثبيت الاجباري: </a:t>
            </a:r>
            <a:r>
              <a:rPr lang="ar-SA" dirty="0">
                <a:solidFill>
                  <a:srgbClr val="000000"/>
                </a:solidFill>
                <a:latin typeface="Calibri"/>
                <a:ea typeface="Calibri"/>
              </a:rPr>
              <a:t>الدولة تحول القروض من قصير الاجل الى طويل الاجل او متوسط الاجل دون موافقة المدنيين.</a:t>
            </a:r>
            <a:endParaRPr lang="en-US" sz="1400" dirty="0">
              <a:latin typeface="Calibri"/>
              <a:ea typeface="Calibri"/>
            </a:endParaRPr>
          </a:p>
          <a:p>
            <a:pPr marL="342900" lvl="0" indent="-342900">
              <a:lnSpc>
                <a:spcPct val="107000"/>
              </a:lnSpc>
              <a:spcAft>
                <a:spcPts val="800"/>
              </a:spcAft>
              <a:buFont typeface="+mj-lt"/>
              <a:buAutoNum type="arabicPeriod"/>
            </a:pPr>
            <a:r>
              <a:rPr lang="ar-SA" b="1" dirty="0">
                <a:solidFill>
                  <a:schemeClr val="accent5">
                    <a:lumMod val="75000"/>
                  </a:schemeClr>
                </a:solidFill>
                <a:latin typeface="Calibri"/>
                <a:ea typeface="Calibri"/>
              </a:rPr>
              <a:t>التثبيت الاختياري: </a:t>
            </a:r>
            <a:r>
              <a:rPr lang="ar-SA" dirty="0">
                <a:solidFill>
                  <a:srgbClr val="000000"/>
                </a:solidFill>
                <a:latin typeface="Calibri"/>
                <a:ea typeface="Calibri"/>
              </a:rPr>
              <a:t>الدولة تحول القروض من قصير الاجل الى طويل الاجل او متوسط الاجل لكن بموافقة المدنيين.</a:t>
            </a:r>
            <a:endParaRPr lang="en-US" sz="1400" dirty="0">
              <a:latin typeface="Calibri"/>
              <a:ea typeface="Calibri"/>
            </a:endParaRPr>
          </a:p>
          <a:p>
            <a:pPr>
              <a:lnSpc>
                <a:spcPct val="107000"/>
              </a:lnSpc>
              <a:spcAft>
                <a:spcPts val="800"/>
              </a:spcAft>
            </a:pPr>
            <a:r>
              <a:rPr lang="ar-SA" b="1" dirty="0">
                <a:solidFill>
                  <a:schemeClr val="accent5">
                    <a:lumMod val="75000"/>
                  </a:schemeClr>
                </a:solidFill>
                <a:latin typeface="Calibri"/>
                <a:ea typeface="Calibri"/>
              </a:rPr>
              <a:t>2. تبديل القرض العام: </a:t>
            </a:r>
            <a:r>
              <a:rPr lang="ar-SA" dirty="0">
                <a:latin typeface="Calibri"/>
                <a:ea typeface="Calibri"/>
              </a:rPr>
              <a:t>حلول قرض عام جديد مح قرض عام قديم مساوي له بالقيمة الاسمية (نفس المبلغ) ولكن منخفض عنه بسعر الفائدة، مثال تبديل قرض بسعر فائدة (6%) بقرض اخر سعر فائدته (3%) والتبديل نوعين:</a:t>
            </a:r>
            <a:endParaRPr lang="en-US" sz="1400" dirty="0">
              <a:latin typeface="Calibri"/>
              <a:ea typeface="Calibri"/>
            </a:endParaRPr>
          </a:p>
          <a:p>
            <a:pPr marL="342900" lvl="0" indent="-342900">
              <a:lnSpc>
                <a:spcPct val="107000"/>
              </a:lnSpc>
              <a:buFont typeface="+mj-lt"/>
              <a:buAutoNum type="arabicPeriod"/>
            </a:pPr>
            <a:r>
              <a:rPr lang="ar-SA" b="1" dirty="0">
                <a:solidFill>
                  <a:schemeClr val="accent5">
                    <a:lumMod val="75000"/>
                  </a:schemeClr>
                </a:solidFill>
                <a:latin typeface="Calibri"/>
                <a:ea typeface="Calibri"/>
              </a:rPr>
              <a:t>اجباري: </a:t>
            </a:r>
            <a:r>
              <a:rPr lang="ar-SA" dirty="0">
                <a:solidFill>
                  <a:srgbClr val="000000"/>
                </a:solidFill>
                <a:latin typeface="Calibri"/>
                <a:ea typeface="Calibri"/>
              </a:rPr>
              <a:t>الدولة تخفض سعر الفائدة دون موافقة المكتتبين والدولة هنا </a:t>
            </a:r>
            <a:r>
              <a:rPr lang="ar-SA" dirty="0" err="1">
                <a:solidFill>
                  <a:srgbClr val="000000"/>
                </a:solidFill>
                <a:latin typeface="Calibri"/>
                <a:ea typeface="Calibri"/>
              </a:rPr>
              <a:t>لاتلجأ</a:t>
            </a:r>
            <a:r>
              <a:rPr lang="ar-SA" dirty="0">
                <a:solidFill>
                  <a:srgbClr val="000000"/>
                </a:solidFill>
                <a:latin typeface="Calibri"/>
                <a:ea typeface="Calibri"/>
              </a:rPr>
              <a:t> الى التبديل الاجباري كونه يخل بالثقة الائتمانية للدولة ويقلل في الغالب امكانية حصولها على قروض في المستقبل.</a:t>
            </a:r>
            <a:endParaRPr lang="en-US" sz="1400" dirty="0">
              <a:latin typeface="Calibri"/>
              <a:ea typeface="Calibri"/>
            </a:endParaRPr>
          </a:p>
          <a:p>
            <a:pPr marL="342900" lvl="0" indent="-342900">
              <a:lnSpc>
                <a:spcPct val="107000"/>
              </a:lnSpc>
              <a:spcAft>
                <a:spcPts val="800"/>
              </a:spcAft>
              <a:buFont typeface="+mj-lt"/>
              <a:buAutoNum type="arabicPeriod"/>
            </a:pPr>
            <a:r>
              <a:rPr lang="ar-SA" b="1" dirty="0">
                <a:solidFill>
                  <a:schemeClr val="accent5">
                    <a:lumMod val="75000"/>
                  </a:schemeClr>
                </a:solidFill>
                <a:latin typeface="Calibri"/>
                <a:ea typeface="Calibri"/>
              </a:rPr>
              <a:t>الاختياري: </a:t>
            </a:r>
            <a:r>
              <a:rPr lang="ar-SA" dirty="0">
                <a:solidFill>
                  <a:srgbClr val="000000"/>
                </a:solidFill>
                <a:latin typeface="Calibri"/>
                <a:ea typeface="Calibri"/>
              </a:rPr>
              <a:t>الدولة تخفض سعر الفائدة على القروض بعد اخذ موافقة المكتتبين مع منح المكتتبين مزايا مالية كالإعفاءات الضريبية والجوائز التشجيعية.</a:t>
            </a:r>
            <a:endParaRPr lang="en-US" sz="1400" dirty="0">
              <a:latin typeface="Calibri"/>
              <a:ea typeface="Calibri"/>
            </a:endParaRPr>
          </a:p>
          <a:p>
            <a:pPr>
              <a:lnSpc>
                <a:spcPct val="107000"/>
              </a:lnSpc>
              <a:spcAft>
                <a:spcPts val="800"/>
              </a:spcAft>
            </a:pPr>
            <a:r>
              <a:rPr lang="en-US" sz="1400" dirty="0">
                <a:latin typeface="Calibri"/>
                <a:ea typeface="Calibri"/>
              </a:rPr>
              <a:t> </a:t>
            </a:r>
            <a:endParaRPr lang="en-US" sz="1400" dirty="0">
              <a:effectLst/>
              <a:latin typeface="Calibri"/>
              <a:ea typeface="Calibri"/>
            </a:endParaRPr>
          </a:p>
        </p:txBody>
      </p:sp>
    </p:spTree>
    <p:extLst>
      <p:ext uri="{BB962C8B-B14F-4D97-AF65-F5344CB8AC3E}">
        <p14:creationId xmlns:p14="http://schemas.microsoft.com/office/powerpoint/2010/main" val="7541157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281</Words>
  <Application>Microsoft Office PowerPoint</Application>
  <PresentationFormat>عرض على الشاشة (3:4)‏</PresentationFormat>
  <Paragraphs>12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pc-noora</dc:creator>
  <cp:lastModifiedBy>pc-noora</cp:lastModifiedBy>
  <cp:revision>1</cp:revision>
  <dcterms:created xsi:type="dcterms:W3CDTF">2019-11-25T07:27:35Z</dcterms:created>
  <dcterms:modified xsi:type="dcterms:W3CDTF">2019-11-25T07:36:13Z</dcterms:modified>
</cp:coreProperties>
</file>