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51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28/03/1441</a:t>
            </a:fld>
            <a:endParaRPr lang="ar-SA"/>
          </a:p>
        </p:txBody>
      </p:sp>
      <p:sp>
        <p:nvSpPr>
          <p:cNvPr id="8" name="Slide Number Placeholder 7"/>
          <p:cNvSpPr>
            <a:spLocks noGrp="1"/>
          </p:cNvSpPr>
          <p:nvPr>
            <p:ph type="sldNum" sz="quarter" idx="11"/>
          </p:nvPr>
        </p:nvSpPr>
        <p:spPr/>
        <p:txBody>
          <a:bodyPr/>
          <a:lstStyle/>
          <a:p>
            <a:fld id="{0B34F065-1154-456A-91E3-76DE8E75E17B}" type="slidenum">
              <a:rPr lang="ar-SA" smtClean="0"/>
              <a:t>‹#›</a:t>
            </a:fld>
            <a:endParaRPr lang="ar-SA"/>
          </a:p>
        </p:txBody>
      </p:sp>
      <p:sp>
        <p:nvSpPr>
          <p:cNvPr id="9" name="Footer Placeholder 8"/>
          <p:cNvSpPr>
            <a:spLocks noGrp="1"/>
          </p:cNvSpPr>
          <p:nvPr>
            <p:ph type="ftr" sz="quarter" idx="12"/>
          </p:nvPr>
        </p:nvSpPr>
        <p:spPr/>
        <p:txBody>
          <a:bodyPr/>
          <a:lstStyle/>
          <a:p>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28/03/1441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28/03/1441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10"/>
          </p:nvPr>
        </p:nvSpPr>
        <p:spPr/>
        <p:txBody>
          <a:bodyPr/>
          <a:lstStyle/>
          <a:p>
            <a:fld id="{1B8ABB09-4A1D-463E-8065-109CC2B7EFAA}" type="datetimeFigureOut">
              <a:rPr lang="ar-SA" smtClean="0"/>
              <a:t>28/03/1441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28/03/1441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5" name="Date Placeholder 4"/>
          <p:cNvSpPr>
            <a:spLocks noGrp="1"/>
          </p:cNvSpPr>
          <p:nvPr>
            <p:ph type="dt" sz="half" idx="10"/>
          </p:nvPr>
        </p:nvSpPr>
        <p:spPr/>
        <p:txBody>
          <a:bodyPr/>
          <a:lstStyle/>
          <a:p>
            <a:fld id="{1B8ABB09-4A1D-463E-8065-109CC2B7EFAA}" type="datetimeFigureOut">
              <a:rPr lang="ar-SA" smtClean="0"/>
              <a:t>28/03/1441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365760" y="1600200"/>
            <a:ext cx="4041648" cy="452628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1B8ABB09-4A1D-463E-8065-109CC2B7EFAA}" type="datetimeFigureOut">
              <a:rPr lang="ar-SA" smtClean="0"/>
              <a:t>28/03/1441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
        <p:nvSpPr>
          <p:cNvPr id="11" name="Content Placeholder 10"/>
          <p:cNvSpPr>
            <a:spLocks noGrp="1"/>
          </p:cNvSpPr>
          <p:nvPr>
            <p:ph sz="quarter" idx="13"/>
          </p:nvPr>
        </p:nvSpPr>
        <p:spPr>
          <a:xfrm>
            <a:off x="457200" y="2212848"/>
            <a:ext cx="4041648" cy="391363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28/03/1441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28/03/1441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28/03/1441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28/03/1441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B8ABB09-4A1D-463E-8065-109CC2B7EFAA}" type="datetimeFigureOut">
              <a:rPr lang="ar-SA" smtClean="0"/>
              <a:t>28/03/1441</a:t>
            </a:fld>
            <a:endParaRPr lang="ar-SA"/>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ar-SA"/>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0B34F065-1154-456A-91E3-76DE8E75E17B}" type="slidenum">
              <a:rPr lang="ar-SA" smtClean="0"/>
              <a:t>‹#›</a:t>
            </a:fld>
            <a:endParaRPr lang="ar-SA"/>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630600" y="1484784"/>
            <a:ext cx="8352928" cy="3359959"/>
          </a:xfrm>
          <a:prstGeom prst="rect">
            <a:avLst/>
          </a:prstGeom>
        </p:spPr>
        <p:txBody>
          <a:bodyPr wrap="square">
            <a:spAutoFit/>
          </a:bodyPr>
          <a:lstStyle/>
          <a:p>
            <a:pPr>
              <a:lnSpc>
                <a:spcPct val="107000"/>
              </a:lnSpc>
              <a:spcAft>
                <a:spcPts val="800"/>
              </a:spcAft>
            </a:pPr>
            <a:r>
              <a:rPr lang="ar-SA" sz="2400" b="1" u="sng" dirty="0">
                <a:solidFill>
                  <a:srgbClr val="0070C0"/>
                </a:solidFill>
                <a:latin typeface="Calibri"/>
                <a:ea typeface="Calibri"/>
              </a:rPr>
              <a:t>س/ ما هو انقضاء القرض العام </a:t>
            </a:r>
            <a:r>
              <a:rPr lang="ar-SA" sz="2400" b="1" u="sng" dirty="0" err="1">
                <a:solidFill>
                  <a:srgbClr val="0070C0"/>
                </a:solidFill>
                <a:latin typeface="Calibri"/>
                <a:ea typeface="Calibri"/>
              </a:rPr>
              <a:t>العام</a:t>
            </a:r>
            <a:r>
              <a:rPr lang="ar-SA" sz="2400" b="1" u="sng" dirty="0">
                <a:solidFill>
                  <a:srgbClr val="0070C0"/>
                </a:solidFill>
                <a:latin typeface="Calibri"/>
                <a:ea typeface="Calibri"/>
              </a:rPr>
              <a:t> ؟ وما هي الطرق ؟ عددها واشرحها ؟</a:t>
            </a:r>
            <a:endParaRPr lang="en-US" b="1" u="sng" dirty="0">
              <a:solidFill>
                <a:srgbClr val="0070C0"/>
              </a:solidFill>
              <a:latin typeface="Calibri"/>
              <a:ea typeface="Calibri"/>
            </a:endParaRPr>
          </a:p>
          <a:p>
            <a:pPr>
              <a:lnSpc>
                <a:spcPct val="107000"/>
              </a:lnSpc>
              <a:spcAft>
                <a:spcPts val="800"/>
              </a:spcAft>
            </a:pPr>
            <a:r>
              <a:rPr lang="ar-SA" b="1" dirty="0">
                <a:latin typeface="Calibri"/>
                <a:ea typeface="Calibri"/>
              </a:rPr>
              <a:t>ج/</a:t>
            </a:r>
            <a:endParaRPr lang="en-US" sz="1400" b="1" dirty="0">
              <a:latin typeface="Calibri"/>
              <a:ea typeface="Calibri"/>
            </a:endParaRPr>
          </a:p>
          <a:p>
            <a:pPr marL="342900" lvl="0" indent="-342900">
              <a:lnSpc>
                <a:spcPct val="107000"/>
              </a:lnSpc>
              <a:buFont typeface="+mj-lt"/>
              <a:buAutoNum type="arabicPeriod"/>
            </a:pPr>
            <a:r>
              <a:rPr lang="ar-SA" b="1" dirty="0">
                <a:solidFill>
                  <a:srgbClr val="0070C0"/>
                </a:solidFill>
                <a:effectLst>
                  <a:outerShdw blurRad="38100" dist="38100" dir="2700000" algn="tl">
                    <a:srgbClr val="000000">
                      <a:alpha val="43137"/>
                    </a:srgbClr>
                  </a:outerShdw>
                </a:effectLst>
                <a:latin typeface="Calibri"/>
                <a:ea typeface="Calibri"/>
              </a:rPr>
              <a:t>وفاء القرض العام : </a:t>
            </a:r>
            <a:r>
              <a:rPr lang="ar-SA" b="1" dirty="0">
                <a:solidFill>
                  <a:srgbClr val="000000"/>
                </a:solidFill>
                <a:effectLst>
                  <a:outerShdw blurRad="38100" dist="38100" dir="2700000" algn="tl">
                    <a:srgbClr val="000000">
                      <a:alpha val="43137"/>
                    </a:srgbClr>
                  </a:outerShdw>
                </a:effectLst>
                <a:latin typeface="Calibri"/>
                <a:ea typeface="Calibri"/>
              </a:rPr>
              <a:t>وهو المسلك الطبيعي لانقضاء الدين العام (القرض العام) ويقصد به تسديده دفعة واحدة من خلال رد القيمة الاسمية للسندات الى اصحابها وغالباً ما يقتصر الوفاء على القروض التي تتخلص الدولة من عبئها المالي من الموارد العادية، اما القروض الضخمة وطويلة الاجل ومتوسطة الاجل فلا تلجأ الى الوفاء بها دفعة واحدة وانما تستهلكها على مدى سنوات.</a:t>
            </a:r>
            <a:endParaRPr lang="en-US" sz="1400" b="1" dirty="0">
              <a:effectLst>
                <a:outerShdw blurRad="38100" dist="38100" dir="2700000" algn="tl">
                  <a:srgbClr val="000000">
                    <a:alpha val="43137"/>
                  </a:srgbClr>
                </a:outerShdw>
              </a:effectLst>
              <a:latin typeface="Calibri"/>
              <a:ea typeface="Calibri"/>
            </a:endParaRPr>
          </a:p>
          <a:p>
            <a:pPr marL="342900" lvl="0" indent="-342900">
              <a:lnSpc>
                <a:spcPct val="107000"/>
              </a:lnSpc>
              <a:spcAft>
                <a:spcPts val="800"/>
              </a:spcAft>
              <a:buFont typeface="+mj-lt"/>
              <a:buAutoNum type="arabicPeriod"/>
            </a:pPr>
            <a:r>
              <a:rPr lang="ar-SA" b="1" dirty="0">
                <a:solidFill>
                  <a:srgbClr val="0070C0"/>
                </a:solidFill>
                <a:effectLst>
                  <a:outerShdw blurRad="38100" dist="38100" dir="2700000" algn="tl">
                    <a:srgbClr val="000000">
                      <a:alpha val="43137"/>
                    </a:srgbClr>
                  </a:outerShdw>
                </a:effectLst>
                <a:latin typeface="Calibri"/>
                <a:ea typeface="Calibri"/>
              </a:rPr>
              <a:t>استهلاك القرض العام : </a:t>
            </a:r>
            <a:r>
              <a:rPr lang="ar-SA" b="1" dirty="0">
                <a:solidFill>
                  <a:srgbClr val="000000"/>
                </a:solidFill>
                <a:effectLst>
                  <a:outerShdw blurRad="38100" dist="38100" dir="2700000" algn="tl">
                    <a:srgbClr val="000000">
                      <a:alpha val="43137"/>
                    </a:srgbClr>
                  </a:outerShdw>
                </a:effectLst>
                <a:latin typeface="Calibri"/>
                <a:ea typeface="Calibri"/>
              </a:rPr>
              <a:t>يقصد باستهلاك القرض العام سعي الدولة للتحرر منه نهائيا من خلال تسديدة الى حامليها بصورة دفعات متتالية، تتم خلال فترة </a:t>
            </a:r>
            <a:r>
              <a:rPr lang="ar-SA" b="1" dirty="0" smtClean="0">
                <a:solidFill>
                  <a:srgbClr val="000000"/>
                </a:solidFill>
                <a:effectLst>
                  <a:outerShdw blurRad="38100" dist="38100" dir="2700000" algn="tl">
                    <a:srgbClr val="000000">
                      <a:alpha val="43137"/>
                    </a:srgbClr>
                  </a:outerShdw>
                </a:effectLst>
                <a:latin typeface="Calibri"/>
                <a:ea typeface="Calibri"/>
              </a:rPr>
              <a:t>محددة</a:t>
            </a:r>
            <a:r>
              <a:rPr lang="ar-IQ" b="1" dirty="0" smtClean="0">
                <a:solidFill>
                  <a:srgbClr val="000000"/>
                </a:solidFill>
                <a:effectLst>
                  <a:outerShdw blurRad="38100" dist="38100" dir="2700000" algn="tl">
                    <a:srgbClr val="000000">
                      <a:alpha val="43137"/>
                    </a:srgbClr>
                  </a:outerShdw>
                </a:effectLst>
                <a:latin typeface="Calibri"/>
                <a:ea typeface="Calibri"/>
              </a:rPr>
              <a:t> </a:t>
            </a:r>
            <a:r>
              <a:rPr lang="ar-SA" b="1" dirty="0" smtClean="0">
                <a:solidFill>
                  <a:srgbClr val="000000"/>
                </a:solidFill>
                <a:effectLst>
                  <a:outerShdw blurRad="38100" dist="38100" dir="2700000" algn="tl">
                    <a:srgbClr val="000000">
                      <a:alpha val="43137"/>
                    </a:srgbClr>
                  </a:outerShdw>
                </a:effectLst>
                <a:latin typeface="Calibri"/>
                <a:ea typeface="Calibri"/>
              </a:rPr>
              <a:t>تتضمنها </a:t>
            </a:r>
            <a:r>
              <a:rPr lang="ar-SA" b="1" dirty="0">
                <a:solidFill>
                  <a:srgbClr val="000000"/>
                </a:solidFill>
                <a:effectLst>
                  <a:outerShdw blurRad="38100" dist="38100" dir="2700000" algn="tl">
                    <a:srgbClr val="000000">
                      <a:alpha val="43137"/>
                    </a:srgbClr>
                  </a:outerShdw>
                </a:effectLst>
                <a:latin typeface="Calibri"/>
                <a:ea typeface="Calibri"/>
              </a:rPr>
              <a:t>شروط اصدار القرض ولا يترتب على البدء في عملية الاستهلاك </a:t>
            </a:r>
            <a:r>
              <a:rPr lang="ar-SA" b="1" dirty="0" smtClean="0">
                <a:solidFill>
                  <a:srgbClr val="000000"/>
                </a:solidFill>
                <a:effectLst>
                  <a:outerShdw blurRad="38100" dist="38100" dir="2700000" algn="tl">
                    <a:srgbClr val="000000">
                      <a:alpha val="43137"/>
                    </a:srgbClr>
                  </a:outerShdw>
                </a:effectLst>
                <a:latin typeface="Calibri"/>
                <a:ea typeface="Calibri"/>
              </a:rPr>
              <a:t>هذه</a:t>
            </a:r>
            <a:r>
              <a:rPr lang="ar-IQ" b="1" dirty="0" smtClean="0">
                <a:solidFill>
                  <a:srgbClr val="000000"/>
                </a:solidFill>
                <a:effectLst>
                  <a:outerShdw blurRad="38100" dist="38100" dir="2700000" algn="tl">
                    <a:srgbClr val="000000">
                      <a:alpha val="43137"/>
                    </a:srgbClr>
                  </a:outerShdw>
                </a:effectLst>
                <a:latin typeface="Calibri"/>
                <a:ea typeface="Calibri"/>
              </a:rPr>
              <a:t> </a:t>
            </a:r>
            <a:r>
              <a:rPr lang="ar-SA" b="1" dirty="0" smtClean="0">
                <a:solidFill>
                  <a:srgbClr val="000000"/>
                </a:solidFill>
                <a:effectLst>
                  <a:outerShdw blurRad="38100" dist="38100" dir="2700000" algn="tl">
                    <a:srgbClr val="000000">
                      <a:alpha val="43137"/>
                    </a:srgbClr>
                  </a:outerShdw>
                </a:effectLst>
                <a:latin typeface="Calibri"/>
                <a:ea typeface="Calibri"/>
              </a:rPr>
              <a:t>تناقض </a:t>
            </a:r>
            <a:r>
              <a:rPr lang="ar-SA" b="1" dirty="0">
                <a:solidFill>
                  <a:srgbClr val="000000"/>
                </a:solidFill>
                <a:effectLst>
                  <a:outerShdw blurRad="38100" dist="38100" dir="2700000" algn="tl">
                    <a:srgbClr val="000000">
                      <a:alpha val="43137"/>
                    </a:srgbClr>
                  </a:outerShdw>
                </a:effectLst>
                <a:latin typeface="Calibri"/>
                <a:ea typeface="Calibri"/>
              </a:rPr>
              <a:t>المبالغ التي تلتزم الدولة بردها وفاء لقيمة القرض فقط، وانما تناقض مبالغ الفائدة تناقضا يتناسب مع نسبة السندات المستهلكة من القرض.</a:t>
            </a:r>
            <a:endParaRPr lang="en-US" sz="1400" b="1" dirty="0">
              <a:effectLst>
                <a:outerShdw blurRad="38100" dist="38100" dir="2700000" algn="tl">
                  <a:srgbClr val="000000">
                    <a:alpha val="43137"/>
                  </a:srgbClr>
                </a:outerShdw>
              </a:effectLst>
              <a:latin typeface="Calibri"/>
              <a:ea typeface="Calibri"/>
            </a:endParaRPr>
          </a:p>
        </p:txBody>
      </p:sp>
    </p:spTree>
    <p:extLst>
      <p:ext uri="{BB962C8B-B14F-4D97-AF65-F5344CB8AC3E}">
        <p14:creationId xmlns:p14="http://schemas.microsoft.com/office/powerpoint/2010/main" val="325078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67544" y="620688"/>
            <a:ext cx="8208912" cy="5645648"/>
          </a:xfrm>
          <a:prstGeom prst="rect">
            <a:avLst/>
          </a:prstGeom>
        </p:spPr>
        <p:txBody>
          <a:bodyPr wrap="square">
            <a:spAutoFit/>
          </a:bodyPr>
          <a:lstStyle/>
          <a:p>
            <a:pPr>
              <a:lnSpc>
                <a:spcPct val="107000"/>
              </a:lnSpc>
              <a:spcAft>
                <a:spcPts val="800"/>
              </a:spcAft>
            </a:pPr>
            <a:r>
              <a:rPr lang="ar-SA" sz="2000" b="1" u="sng" dirty="0">
                <a:solidFill>
                  <a:srgbClr val="0070C0"/>
                </a:solidFill>
                <a:latin typeface="Calibri"/>
                <a:ea typeface="Calibri"/>
              </a:rPr>
              <a:t>س/ هناك اساليب تتبعها الدولة لكي تستهلك قيمة القرض العام ناقش ذلك ؟</a:t>
            </a:r>
            <a:endParaRPr lang="en-US" sz="1600" b="1" u="sng" dirty="0">
              <a:solidFill>
                <a:srgbClr val="0070C0"/>
              </a:solidFill>
              <a:latin typeface="Calibri"/>
              <a:ea typeface="Calibri"/>
            </a:endParaRPr>
          </a:p>
          <a:p>
            <a:pPr>
              <a:lnSpc>
                <a:spcPct val="107000"/>
              </a:lnSpc>
              <a:spcAft>
                <a:spcPts val="800"/>
              </a:spcAft>
            </a:pPr>
            <a:r>
              <a:rPr lang="ar-SA" dirty="0">
                <a:latin typeface="Calibri"/>
                <a:ea typeface="Calibri"/>
              </a:rPr>
              <a:t>ج/</a:t>
            </a:r>
            <a:endParaRPr lang="en-US" sz="1400" dirty="0">
              <a:latin typeface="Calibri"/>
              <a:ea typeface="Calibri"/>
            </a:endParaRPr>
          </a:p>
          <a:p>
            <a:pPr marL="342900" lvl="0" indent="-342900">
              <a:lnSpc>
                <a:spcPct val="107000"/>
              </a:lnSpc>
              <a:buFont typeface="+mj-lt"/>
              <a:buAutoNum type="arabicPeriod"/>
            </a:pPr>
            <a:r>
              <a:rPr lang="ar-SA" b="1" dirty="0">
                <a:solidFill>
                  <a:srgbClr val="0070C0"/>
                </a:solidFill>
                <a:latin typeface="Calibri"/>
                <a:ea typeface="Calibri"/>
              </a:rPr>
              <a:t>الاستهلاك على اقساط سنوية : </a:t>
            </a:r>
            <a:r>
              <a:rPr lang="ar-SA" b="1" dirty="0">
                <a:solidFill>
                  <a:srgbClr val="000000"/>
                </a:solidFill>
                <a:latin typeface="Calibri"/>
                <a:ea typeface="Calibri"/>
              </a:rPr>
              <a:t>وهذا هو اكثر </a:t>
            </a:r>
            <a:r>
              <a:rPr lang="ar-SA" b="1" dirty="0" smtClean="0">
                <a:solidFill>
                  <a:srgbClr val="000000"/>
                </a:solidFill>
                <a:latin typeface="Calibri"/>
                <a:ea typeface="Calibri"/>
              </a:rPr>
              <a:t>الاساليب</a:t>
            </a:r>
            <a:r>
              <a:rPr lang="ar-IQ" b="1" dirty="0" smtClean="0">
                <a:solidFill>
                  <a:srgbClr val="000000"/>
                </a:solidFill>
                <a:latin typeface="Calibri"/>
                <a:ea typeface="Calibri"/>
              </a:rPr>
              <a:t> </a:t>
            </a:r>
            <a:r>
              <a:rPr lang="ar-SA" b="1" dirty="0" smtClean="0">
                <a:solidFill>
                  <a:srgbClr val="000000"/>
                </a:solidFill>
                <a:latin typeface="Calibri"/>
                <a:ea typeface="Calibri"/>
              </a:rPr>
              <a:t>الفنية </a:t>
            </a:r>
            <a:r>
              <a:rPr lang="ar-SA" b="1" dirty="0">
                <a:solidFill>
                  <a:srgbClr val="000000"/>
                </a:solidFill>
                <a:latin typeface="Calibri"/>
                <a:ea typeface="Calibri"/>
              </a:rPr>
              <a:t>استخداماً في استهلاك القروض وتدفع الدولة بموجبه جزءاً من قيمتها الاصلية لحملة السندات سنوياً ، </a:t>
            </a:r>
            <a:r>
              <a:rPr lang="ar-SA" b="1" dirty="0" err="1">
                <a:solidFill>
                  <a:srgbClr val="000000"/>
                </a:solidFill>
                <a:latin typeface="Calibri"/>
                <a:ea typeface="Calibri"/>
              </a:rPr>
              <a:t>بالاضافة</a:t>
            </a:r>
            <a:r>
              <a:rPr lang="ar-SA" b="1" dirty="0">
                <a:solidFill>
                  <a:srgbClr val="000000"/>
                </a:solidFill>
                <a:latin typeface="Calibri"/>
                <a:ea typeface="Calibri"/>
              </a:rPr>
              <a:t> الى الفائدة المستخدمة سنوياً ، </a:t>
            </a:r>
            <a:r>
              <a:rPr lang="ar-SA" b="1" dirty="0" err="1">
                <a:solidFill>
                  <a:srgbClr val="000000"/>
                </a:solidFill>
                <a:latin typeface="Calibri"/>
                <a:ea typeface="Calibri"/>
              </a:rPr>
              <a:t>بالاضافة</a:t>
            </a:r>
            <a:r>
              <a:rPr lang="ar-SA" b="1" dirty="0">
                <a:solidFill>
                  <a:srgbClr val="000000"/>
                </a:solidFill>
                <a:latin typeface="Calibri"/>
                <a:ea typeface="Calibri"/>
              </a:rPr>
              <a:t> الى الفائدة المستحقة عليها الى ان يتم استهلاك السندات بعد مدة من الزمن ، وعيوب هذا الاسلوب ان هذه الطريقة لا يمكن اللجوء اليها الا في حالة استهلاك القروض العامة المعقودة مع المصارف وشركات التامين التي لا يضرها استهلاك قيمة القرض على شكل دفعات سنوياً ، اما اذا كان الاقتراض من الافراد وخاصة صغار المدخرين فانه يفضل عدم لجوء الدولة الى هذه الطريقة لان الافراد قد يقومون دون وعي باتفاق كل ما يقبضونه من دفعات متتالية صغيرة.</a:t>
            </a:r>
            <a:endParaRPr lang="en-US" sz="1400" b="1" dirty="0">
              <a:latin typeface="Calibri"/>
              <a:ea typeface="Calibri"/>
            </a:endParaRPr>
          </a:p>
          <a:p>
            <a:pPr marL="342900" lvl="0" indent="-342900">
              <a:lnSpc>
                <a:spcPct val="107000"/>
              </a:lnSpc>
              <a:buFont typeface="+mj-lt"/>
              <a:buAutoNum type="arabicPeriod"/>
            </a:pPr>
            <a:r>
              <a:rPr lang="ar-SA" b="1" dirty="0">
                <a:solidFill>
                  <a:srgbClr val="0070C0"/>
                </a:solidFill>
                <a:latin typeface="Calibri"/>
                <a:ea typeface="Calibri"/>
              </a:rPr>
              <a:t>الاستهلاك بطريقة القرعة : </a:t>
            </a:r>
            <a:r>
              <a:rPr lang="ar-SA" b="1" dirty="0">
                <a:solidFill>
                  <a:srgbClr val="000000"/>
                </a:solidFill>
                <a:latin typeface="Calibri"/>
                <a:ea typeface="Calibri"/>
              </a:rPr>
              <a:t>وتتم عند حلول اجل الاستهلاك ، حيث يجري اخراج نسبة معينة من السندات في كل سنة في عملية قرعة وتسديد قيمتها </a:t>
            </a:r>
            <a:r>
              <a:rPr lang="ar-SA" b="1" dirty="0" err="1">
                <a:solidFill>
                  <a:srgbClr val="000000"/>
                </a:solidFill>
                <a:latin typeface="Calibri"/>
                <a:ea typeface="Calibri"/>
              </a:rPr>
              <a:t>لاصحابها</a:t>
            </a:r>
            <a:r>
              <a:rPr lang="ar-SA" b="1" dirty="0">
                <a:solidFill>
                  <a:srgbClr val="000000"/>
                </a:solidFill>
                <a:latin typeface="Calibri"/>
                <a:ea typeface="Calibri"/>
              </a:rPr>
              <a:t> كاملة، وتتكرر هذه العملية الى ان يتم استهلاك جميع السندات ويعاب على هذا الاسلوب تضمنه عنصر مفاجأة للدائنين الذين تخرج سنداتهم في القرعة ويستردون قيمتها.</a:t>
            </a:r>
            <a:endParaRPr lang="en-US" sz="1400" b="1" dirty="0">
              <a:latin typeface="Calibri"/>
              <a:ea typeface="Calibri"/>
            </a:endParaRPr>
          </a:p>
          <a:p>
            <a:pPr marL="342900" lvl="0" indent="-342900">
              <a:lnSpc>
                <a:spcPct val="107000"/>
              </a:lnSpc>
              <a:buFont typeface="+mj-lt"/>
              <a:buAutoNum type="arabicPeriod"/>
            </a:pPr>
            <a:r>
              <a:rPr lang="ar-SA" b="1" dirty="0">
                <a:solidFill>
                  <a:srgbClr val="0070C0"/>
                </a:solidFill>
                <a:latin typeface="Calibri"/>
                <a:ea typeface="Calibri"/>
              </a:rPr>
              <a:t>الاستهلاك من خلال تدخل الدولة لشراء السندات من سوق الاوراق المالية (أو البورصة):</a:t>
            </a:r>
            <a:endParaRPr lang="en-US" sz="1400" b="1" dirty="0">
              <a:solidFill>
                <a:srgbClr val="0070C0"/>
              </a:solidFill>
              <a:latin typeface="Calibri"/>
              <a:ea typeface="Calibri"/>
            </a:endParaRPr>
          </a:p>
          <a:p>
            <a:pPr marL="457200" lvl="0" indent="-457200">
              <a:lnSpc>
                <a:spcPct val="107000"/>
              </a:lnSpc>
            </a:pPr>
            <a:r>
              <a:rPr lang="ar-SA" b="1" dirty="0">
                <a:solidFill>
                  <a:srgbClr val="000000"/>
                </a:solidFill>
                <a:ea typeface="Calibri"/>
                <a:cs typeface="Calibri"/>
              </a:rPr>
              <a:t>ويتم ذلك عندما يكون سعر السندات في البورصة اقل من سعر التعادل ، أو ان قيمتها دون القيمة الاسمية الاصلية ، وتربح الدولة من عملية الشراء هذه الفرق بينهما ، الا انه </a:t>
            </a:r>
            <a:r>
              <a:rPr lang="ar-SA" b="1" dirty="0">
                <a:solidFill>
                  <a:srgbClr val="000000"/>
                </a:solidFill>
                <a:latin typeface="Calibri"/>
                <a:ea typeface="Calibri"/>
              </a:rPr>
              <a:t>ليس </a:t>
            </a:r>
            <a:r>
              <a:rPr lang="ar-SA" b="1" dirty="0" err="1">
                <a:solidFill>
                  <a:srgbClr val="000000"/>
                </a:solidFill>
                <a:latin typeface="Calibri"/>
                <a:ea typeface="Calibri"/>
              </a:rPr>
              <a:t>بامكان</a:t>
            </a:r>
            <a:r>
              <a:rPr lang="ar-SA" b="1" dirty="0">
                <a:solidFill>
                  <a:srgbClr val="000000"/>
                </a:solidFill>
                <a:latin typeface="Calibri"/>
                <a:ea typeface="Calibri"/>
              </a:rPr>
              <a:t> الدولة استهلاك عدد كبير من السندات بسبب ان اقبالها على شرائها من البورصة يؤدي الى ارتفاع ثمنها</a:t>
            </a:r>
            <a:r>
              <a:rPr lang="ar-SA" dirty="0">
                <a:solidFill>
                  <a:srgbClr val="000000"/>
                </a:solidFill>
                <a:latin typeface="Calibri"/>
                <a:ea typeface="Calibri"/>
              </a:rPr>
              <a:t>.</a:t>
            </a:r>
            <a:endParaRPr lang="en-US" sz="1400" dirty="0">
              <a:solidFill>
                <a:prstClr val="black"/>
              </a:solidFill>
              <a:latin typeface="Calibri"/>
              <a:ea typeface="Calibri"/>
            </a:endParaRPr>
          </a:p>
          <a:p>
            <a:endParaRPr lang="ar-IQ" b="1" dirty="0"/>
          </a:p>
        </p:txBody>
      </p:sp>
    </p:spTree>
    <p:extLst>
      <p:ext uri="{BB962C8B-B14F-4D97-AF65-F5344CB8AC3E}">
        <p14:creationId xmlns:p14="http://schemas.microsoft.com/office/powerpoint/2010/main" val="3918817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1438102"/>
            <a:ext cx="8352928" cy="1897058"/>
          </a:xfrm>
          <a:prstGeom prst="rect">
            <a:avLst/>
          </a:prstGeom>
        </p:spPr>
        <p:txBody>
          <a:bodyPr wrap="square">
            <a:spAutoFit/>
          </a:bodyPr>
          <a:lstStyle/>
          <a:p>
            <a:pPr lvl="0">
              <a:lnSpc>
                <a:spcPct val="107000"/>
              </a:lnSpc>
              <a:spcAft>
                <a:spcPts val="800"/>
              </a:spcAft>
            </a:pPr>
            <a:r>
              <a:rPr lang="ar-IQ" b="1" dirty="0" smtClean="0">
                <a:solidFill>
                  <a:srgbClr val="0070C0"/>
                </a:solidFill>
                <a:latin typeface="Calibri"/>
                <a:ea typeface="Calibri"/>
              </a:rPr>
              <a:t>4- </a:t>
            </a:r>
            <a:r>
              <a:rPr lang="ar-SA" b="1" dirty="0" smtClean="0">
                <a:solidFill>
                  <a:srgbClr val="0070C0"/>
                </a:solidFill>
                <a:latin typeface="Calibri"/>
                <a:ea typeface="Calibri"/>
              </a:rPr>
              <a:t>انكار </a:t>
            </a:r>
            <a:r>
              <a:rPr lang="ar-SA" b="1" dirty="0">
                <a:solidFill>
                  <a:srgbClr val="0070C0"/>
                </a:solidFill>
                <a:latin typeface="Calibri"/>
                <a:ea typeface="Calibri"/>
              </a:rPr>
              <a:t>العقد العام</a:t>
            </a:r>
            <a:r>
              <a:rPr lang="ar-SA" dirty="0">
                <a:solidFill>
                  <a:srgbClr val="000000"/>
                </a:solidFill>
                <a:latin typeface="Calibri"/>
                <a:ea typeface="Calibri"/>
              </a:rPr>
              <a:t>: ا</a:t>
            </a:r>
            <a:r>
              <a:rPr lang="ar-SA" b="1" dirty="0">
                <a:solidFill>
                  <a:srgbClr val="000000"/>
                </a:solidFill>
                <a:latin typeface="Calibri"/>
                <a:ea typeface="Calibri"/>
              </a:rPr>
              <a:t>متناع الدولة عن رد مبلغ القرض مع الفوائد للدائنين وهو اجراء منتقد ومنافي للعدالة، وذلك لا تلجا اليه الدولة الا في حالة الرغبة في التخلص من غبن خارجي وقع عليها عند قرض من القروض او في حالة حصول تغيرات سياسية كبرى ناتجة عن قيام ثورة اشتراكية مثال ما اقدمت علية الحكومة السوفيتية عن انكار القروض الاجنبية التي كانت قد عقدتها عليه الحكومة </a:t>
            </a:r>
            <a:r>
              <a:rPr lang="ar-SA" b="1" dirty="0" smtClean="0">
                <a:solidFill>
                  <a:srgbClr val="000000"/>
                </a:solidFill>
                <a:latin typeface="Calibri"/>
                <a:ea typeface="Calibri"/>
              </a:rPr>
              <a:t>القيصرية </a:t>
            </a:r>
            <a:r>
              <a:rPr lang="ar-SA" b="1" dirty="0">
                <a:solidFill>
                  <a:srgbClr val="000000"/>
                </a:solidFill>
                <a:latin typeface="Calibri"/>
                <a:ea typeface="Calibri"/>
              </a:rPr>
              <a:t>وذلك بعد نجاح الثورة الشيوعية عام 1917.</a:t>
            </a:r>
            <a:endParaRPr lang="en-US" sz="1400" b="1" dirty="0">
              <a:latin typeface="Calibri"/>
              <a:ea typeface="Calibri"/>
            </a:endParaRPr>
          </a:p>
          <a:p>
            <a:pPr>
              <a:lnSpc>
                <a:spcPct val="107000"/>
              </a:lnSpc>
              <a:spcAft>
                <a:spcPts val="800"/>
              </a:spcAft>
            </a:pPr>
            <a:r>
              <a:rPr lang="en-US" sz="1400" dirty="0">
                <a:latin typeface="Calibri"/>
                <a:ea typeface="Calibri"/>
              </a:rPr>
              <a:t> </a:t>
            </a:r>
            <a:endParaRPr lang="en-US" sz="1400" dirty="0">
              <a:effectLst/>
              <a:latin typeface="Calibri"/>
              <a:ea typeface="Calibri"/>
            </a:endParaRPr>
          </a:p>
        </p:txBody>
      </p:sp>
    </p:spTree>
    <p:extLst>
      <p:ext uri="{BB962C8B-B14F-4D97-AF65-F5344CB8AC3E}">
        <p14:creationId xmlns:p14="http://schemas.microsoft.com/office/powerpoint/2010/main" val="21400467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دير تنفيذي">
  <a:themeElements>
    <a:clrScheme name="مدير تنفيذي">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مدير تنفيذي">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دير تنفيذي">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TotalTime>
  <Words>466</Words>
  <Application>Microsoft Office PowerPoint</Application>
  <PresentationFormat>عرض على الشاشة (3:4)‏</PresentationFormat>
  <Paragraphs>12</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مدير تنفيذي</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pc-noora</dc:creator>
  <cp:lastModifiedBy>pc-noora</cp:lastModifiedBy>
  <cp:revision>2</cp:revision>
  <dcterms:created xsi:type="dcterms:W3CDTF">2019-11-25T07:20:28Z</dcterms:created>
  <dcterms:modified xsi:type="dcterms:W3CDTF">2019-11-25T07:27:27Z</dcterms:modified>
</cp:coreProperties>
</file>