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28/03/1441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28/03/1441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28/03/1441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28/03/1441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28/03/1441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28/03/1441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t>28/03/1441</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3873" y="2136338"/>
            <a:ext cx="5516255" cy="2585323"/>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IQ" sz="5400" b="1" i="0" u="none" strike="noStrike" kern="1200" cap="all" normalizeH="0" baseline="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Century Schoolbook"/>
                <a:ea typeface="+mn-ea"/>
                <a:cs typeface="Times New Roman"/>
              </a:rPr>
              <a:t>محاضرات المالية عامة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IQ" sz="5400" b="1" i="0" u="none" strike="noStrike" kern="1200" cap="all" normalizeH="0" baseline="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Century Schoolbook"/>
                <a:ea typeface="+mn-ea"/>
                <a:cs typeface="Times New Roman"/>
              </a:rPr>
              <a:t>أ.م.د سناء محمد سدخان</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5400" b="1" i="0" u="none" strike="noStrike" kern="1200" cap="all" normalizeH="0" baseline="0" noProof="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Century Schoolbook"/>
              <a:ea typeface="+mn-ea"/>
            </a:endParaRPr>
          </a:p>
        </p:txBody>
      </p:sp>
    </p:spTree>
    <p:extLst>
      <p:ext uri="{BB962C8B-B14F-4D97-AF65-F5344CB8AC3E}">
        <p14:creationId xmlns:p14="http://schemas.microsoft.com/office/powerpoint/2010/main" val="4007958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310903"/>
            <a:ext cx="9144000" cy="4458015"/>
          </a:xfrm>
          <a:prstGeom prst="rect">
            <a:avLst/>
          </a:prstGeom>
        </p:spPr>
        <p:txBody>
          <a:bodyPr wrap="square">
            <a:spAutoFit/>
          </a:bodyPr>
          <a:lstStyle/>
          <a:p>
            <a:pPr>
              <a:lnSpc>
                <a:spcPct val="107000"/>
              </a:lnSpc>
              <a:spcAft>
                <a:spcPts val="800"/>
              </a:spcAft>
            </a:pPr>
            <a:r>
              <a:rPr lang="ar-SA" b="1" u="sng" dirty="0">
                <a:solidFill>
                  <a:srgbClr val="C00000"/>
                </a:solidFill>
                <a:latin typeface="Calibri"/>
                <a:ea typeface="Calibri"/>
              </a:rPr>
              <a:t>س/ ما هي الطبيعة القانونية للقرض ؟</a:t>
            </a:r>
            <a:endParaRPr lang="en-US" sz="1400" b="1" u="sng" dirty="0">
              <a:solidFill>
                <a:srgbClr val="C00000"/>
              </a:solidFill>
              <a:latin typeface="Calibri"/>
              <a:ea typeface="Calibri"/>
            </a:endParaRPr>
          </a:p>
          <a:p>
            <a:pPr>
              <a:lnSpc>
                <a:spcPct val="107000"/>
              </a:lnSpc>
              <a:spcAft>
                <a:spcPts val="800"/>
              </a:spcAft>
            </a:pPr>
            <a:r>
              <a:rPr lang="ar-SA" dirty="0">
                <a:latin typeface="Calibri"/>
                <a:ea typeface="Calibri"/>
              </a:rPr>
              <a:t>ج</a:t>
            </a:r>
            <a:r>
              <a:rPr lang="ar-SA" b="1" dirty="0">
                <a:latin typeface="Calibri"/>
                <a:ea typeface="Calibri"/>
              </a:rPr>
              <a:t>/ يوجد آراء بخصوص الطبيعة القانونية للقرض هي:</a:t>
            </a:r>
            <a:endParaRPr lang="en-US" sz="1400" b="1" dirty="0">
              <a:latin typeface="Calibri"/>
              <a:ea typeface="Calibri"/>
            </a:endParaRPr>
          </a:p>
          <a:p>
            <a:pPr marL="342900" lvl="0" indent="-342900">
              <a:lnSpc>
                <a:spcPct val="107000"/>
              </a:lnSpc>
              <a:buFont typeface="+mj-lt"/>
              <a:buAutoNum type="arabicPeriod"/>
            </a:pPr>
            <a:r>
              <a:rPr lang="ar-SA" b="1" dirty="0">
                <a:solidFill>
                  <a:srgbClr val="000000"/>
                </a:solidFill>
                <a:latin typeface="Calibri"/>
                <a:ea typeface="Calibri"/>
              </a:rPr>
              <a:t>عمل من اعمال السيادة.</a:t>
            </a:r>
            <a:endParaRPr lang="en-US" sz="1400" b="1" dirty="0">
              <a:latin typeface="Calibri"/>
              <a:ea typeface="Calibri"/>
            </a:endParaRPr>
          </a:p>
          <a:p>
            <a:pPr marL="342900" lvl="0" indent="-342900">
              <a:lnSpc>
                <a:spcPct val="107000"/>
              </a:lnSpc>
              <a:buFont typeface="+mj-lt"/>
              <a:buAutoNum type="arabicPeriod"/>
            </a:pPr>
            <a:r>
              <a:rPr lang="ar-SA" b="1" dirty="0">
                <a:solidFill>
                  <a:srgbClr val="000000"/>
                </a:solidFill>
                <a:latin typeface="Calibri"/>
                <a:ea typeface="Calibri"/>
              </a:rPr>
              <a:t>هو عقد يرتب حقوق والتزامات لكلا الطرفين.</a:t>
            </a:r>
            <a:endParaRPr lang="en-US" sz="1400" b="1" dirty="0">
              <a:latin typeface="Calibri"/>
              <a:ea typeface="Calibri"/>
            </a:endParaRPr>
          </a:p>
          <a:p>
            <a:pPr marL="342900" lvl="0" indent="-342900">
              <a:lnSpc>
                <a:spcPct val="107000"/>
              </a:lnSpc>
              <a:spcAft>
                <a:spcPts val="800"/>
              </a:spcAft>
              <a:buFont typeface="+mj-lt"/>
              <a:buAutoNum type="arabicPeriod"/>
            </a:pPr>
            <a:r>
              <a:rPr lang="ar-SA" b="1" dirty="0">
                <a:solidFill>
                  <a:srgbClr val="000000"/>
                </a:solidFill>
                <a:latin typeface="Calibri"/>
                <a:ea typeface="Calibri"/>
              </a:rPr>
              <a:t>القرض هو قانون يصدر من السلطة التشريعية وهو الرأي الراجح</a:t>
            </a:r>
            <a:r>
              <a:rPr lang="ar-SA" dirty="0">
                <a:solidFill>
                  <a:srgbClr val="000000"/>
                </a:solidFill>
                <a:latin typeface="Calibri"/>
                <a:ea typeface="Calibri"/>
              </a:rPr>
              <a:t>.</a:t>
            </a:r>
            <a:endParaRPr lang="en-US" sz="1400" dirty="0">
              <a:latin typeface="Calibri"/>
              <a:ea typeface="Calibri"/>
            </a:endParaRPr>
          </a:p>
          <a:p>
            <a:pPr>
              <a:lnSpc>
                <a:spcPct val="107000"/>
              </a:lnSpc>
              <a:spcAft>
                <a:spcPts val="800"/>
              </a:spcAft>
            </a:pPr>
            <a:r>
              <a:rPr lang="ar-SA" b="1" u="sng" dirty="0">
                <a:solidFill>
                  <a:srgbClr val="C00000"/>
                </a:solidFill>
                <a:latin typeface="Calibri"/>
                <a:ea typeface="Calibri"/>
              </a:rPr>
              <a:t>س/ لماذا يتم عرض القرض على البرلمان ؟ أو لماذا يتم اصدار القرض العام بقانون ؟ أو لماذا يتم اصدار القرض العام بقانون ؟</a:t>
            </a:r>
            <a:endParaRPr lang="en-US" sz="1400" b="1" u="sng" dirty="0">
              <a:solidFill>
                <a:srgbClr val="C00000"/>
              </a:solidFill>
              <a:latin typeface="Calibri"/>
              <a:ea typeface="Calibri"/>
            </a:endParaRPr>
          </a:p>
          <a:p>
            <a:pPr>
              <a:lnSpc>
                <a:spcPct val="107000"/>
              </a:lnSpc>
              <a:spcAft>
                <a:spcPts val="800"/>
              </a:spcAft>
            </a:pPr>
            <a:r>
              <a:rPr lang="ar-SA" b="1" dirty="0">
                <a:latin typeface="Calibri"/>
                <a:ea typeface="Calibri"/>
              </a:rPr>
              <a:t>ج/</a:t>
            </a:r>
            <a:endParaRPr lang="en-US" sz="1400" b="1" dirty="0">
              <a:latin typeface="Calibri"/>
              <a:ea typeface="Calibri"/>
            </a:endParaRPr>
          </a:p>
          <a:p>
            <a:pPr marL="342900" lvl="0" indent="-342900">
              <a:lnSpc>
                <a:spcPct val="107000"/>
              </a:lnSpc>
              <a:buFont typeface="+mj-lt"/>
              <a:buAutoNum type="arabicPeriod"/>
            </a:pPr>
            <a:r>
              <a:rPr lang="ar-SA" b="1" dirty="0">
                <a:solidFill>
                  <a:srgbClr val="000000"/>
                </a:solidFill>
                <a:latin typeface="Calibri"/>
                <a:ea typeface="Calibri"/>
              </a:rPr>
              <a:t>ان القرض العام يلقي عبء على مالية الدولة لذلك لابد عرضه على السلطة التشريعية.</a:t>
            </a:r>
            <a:endParaRPr lang="en-US" sz="1400" b="1" dirty="0">
              <a:latin typeface="Calibri"/>
              <a:ea typeface="Calibri"/>
            </a:endParaRPr>
          </a:p>
          <a:p>
            <a:pPr marL="342900" lvl="0" indent="-342900">
              <a:lnSpc>
                <a:spcPct val="107000"/>
              </a:lnSpc>
              <a:buFont typeface="+mj-lt"/>
              <a:buAutoNum type="arabicPeriod"/>
            </a:pPr>
            <a:r>
              <a:rPr lang="ar-SA" b="1" dirty="0">
                <a:solidFill>
                  <a:srgbClr val="000000"/>
                </a:solidFill>
                <a:latin typeface="Calibri"/>
                <a:ea typeface="Calibri"/>
              </a:rPr>
              <a:t>المحافظة على صلاحية السلطة التشريعية المالية وإتاحة الفرصة لها لمنافسة السياسة المالية الحكومية.</a:t>
            </a:r>
            <a:endParaRPr lang="en-US" sz="1400" b="1" dirty="0">
              <a:latin typeface="Calibri"/>
              <a:ea typeface="Calibri"/>
            </a:endParaRPr>
          </a:p>
          <a:p>
            <a:pPr marL="342900" lvl="0" indent="-342900">
              <a:lnSpc>
                <a:spcPct val="107000"/>
              </a:lnSpc>
              <a:spcAft>
                <a:spcPts val="800"/>
              </a:spcAft>
              <a:buFont typeface="+mj-lt"/>
              <a:buAutoNum type="arabicPeriod"/>
            </a:pPr>
            <a:r>
              <a:rPr lang="ar-SA" b="1" dirty="0">
                <a:solidFill>
                  <a:srgbClr val="000000"/>
                </a:solidFill>
                <a:latin typeface="Calibri"/>
                <a:ea typeface="Calibri"/>
              </a:rPr>
              <a:t>ان اصدار القرض بقانون يزيد من ثقة اصحاب الاموال في الدولة</a:t>
            </a:r>
            <a:r>
              <a:rPr lang="ar-SA" dirty="0">
                <a:solidFill>
                  <a:srgbClr val="000000"/>
                </a:solidFill>
                <a:latin typeface="Calibri"/>
                <a:ea typeface="Calibri"/>
              </a:rPr>
              <a:t>.</a:t>
            </a:r>
            <a:endParaRPr lang="en-US" sz="1400" dirty="0">
              <a:effectLst/>
              <a:latin typeface="Calibri"/>
              <a:ea typeface="Calibri"/>
            </a:endParaRPr>
          </a:p>
        </p:txBody>
      </p:sp>
    </p:spTree>
    <p:extLst>
      <p:ext uri="{BB962C8B-B14F-4D97-AF65-F5344CB8AC3E}">
        <p14:creationId xmlns:p14="http://schemas.microsoft.com/office/powerpoint/2010/main" val="353078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27584" y="692696"/>
            <a:ext cx="7920880" cy="4845557"/>
          </a:xfrm>
          <a:prstGeom prst="rect">
            <a:avLst/>
          </a:prstGeom>
        </p:spPr>
        <p:txBody>
          <a:bodyPr wrap="square">
            <a:spAutoFit/>
          </a:bodyPr>
          <a:lstStyle/>
          <a:p>
            <a:pPr>
              <a:lnSpc>
                <a:spcPct val="107000"/>
              </a:lnSpc>
              <a:spcAft>
                <a:spcPts val="800"/>
              </a:spcAft>
            </a:pPr>
            <a:r>
              <a:rPr lang="ar-SA" b="1" u="sng" dirty="0">
                <a:solidFill>
                  <a:srgbClr val="C00000"/>
                </a:solidFill>
                <a:effectLst>
                  <a:outerShdw blurRad="38100" dist="38100" dir="2700000" algn="tl">
                    <a:srgbClr val="000000">
                      <a:alpha val="43137"/>
                    </a:srgbClr>
                  </a:outerShdw>
                </a:effectLst>
                <a:latin typeface="Calibri"/>
                <a:ea typeface="Calibri"/>
              </a:rPr>
              <a:t>س/ كيف يتم تحديد سعر الفائدة ؟</a:t>
            </a:r>
            <a:endParaRPr lang="en-US" sz="1400" b="1" u="sng" dirty="0">
              <a:solidFill>
                <a:srgbClr val="C00000"/>
              </a:solidFill>
              <a:effectLst>
                <a:outerShdw blurRad="38100" dist="38100" dir="2700000" algn="tl">
                  <a:srgbClr val="000000">
                    <a:alpha val="43137"/>
                  </a:srgbClr>
                </a:outerShdw>
              </a:effectLst>
              <a:latin typeface="Calibri"/>
              <a:ea typeface="Calibri"/>
            </a:endParaRPr>
          </a:p>
          <a:p>
            <a:pPr marL="342900" lvl="0" indent="-342900">
              <a:lnSpc>
                <a:spcPct val="107000"/>
              </a:lnSpc>
              <a:buFont typeface="+mj-lt"/>
              <a:buAutoNum type="arabicPeriod"/>
            </a:pPr>
            <a:r>
              <a:rPr lang="ar-SA" b="1" dirty="0">
                <a:solidFill>
                  <a:srgbClr val="000000"/>
                </a:solidFill>
                <a:latin typeface="Calibri"/>
                <a:ea typeface="Calibri"/>
              </a:rPr>
              <a:t>استناداً الى مدة القرض (كلما زادت المدة زادت الفائدة).</a:t>
            </a:r>
            <a:endParaRPr lang="en-US" sz="1400" b="1" dirty="0">
              <a:latin typeface="Calibri"/>
              <a:ea typeface="Calibri"/>
            </a:endParaRPr>
          </a:p>
          <a:p>
            <a:pPr marL="342900" lvl="0" indent="-342900">
              <a:lnSpc>
                <a:spcPct val="107000"/>
              </a:lnSpc>
              <a:buFont typeface="+mj-lt"/>
              <a:buAutoNum type="arabicPeriod"/>
            </a:pPr>
            <a:r>
              <a:rPr lang="ar-SA" b="1" dirty="0">
                <a:solidFill>
                  <a:srgbClr val="000000"/>
                </a:solidFill>
                <a:latin typeface="Calibri"/>
                <a:ea typeface="Calibri"/>
              </a:rPr>
              <a:t>استناداً الى مبلغ القرض (كلما زاد المبلغ زادت الفائدة).</a:t>
            </a:r>
            <a:endParaRPr lang="en-US" sz="1400" b="1" dirty="0">
              <a:latin typeface="Calibri"/>
              <a:ea typeface="Calibri"/>
            </a:endParaRPr>
          </a:p>
          <a:p>
            <a:pPr marL="342900" lvl="0" indent="-342900">
              <a:lnSpc>
                <a:spcPct val="107000"/>
              </a:lnSpc>
              <a:spcAft>
                <a:spcPts val="800"/>
              </a:spcAft>
              <a:buFont typeface="+mj-lt"/>
              <a:buAutoNum type="arabicPeriod"/>
            </a:pPr>
            <a:r>
              <a:rPr lang="ar-SA" b="1" dirty="0">
                <a:solidFill>
                  <a:srgbClr val="000000"/>
                </a:solidFill>
                <a:latin typeface="Calibri"/>
                <a:ea typeface="Calibri"/>
              </a:rPr>
              <a:t>حالة سوق رأس المال في القطر.</a:t>
            </a:r>
            <a:endParaRPr lang="en-US" sz="1400" b="1" dirty="0">
              <a:latin typeface="Calibri"/>
              <a:ea typeface="Calibri"/>
            </a:endParaRPr>
          </a:p>
          <a:p>
            <a:pPr>
              <a:lnSpc>
                <a:spcPct val="107000"/>
              </a:lnSpc>
              <a:spcAft>
                <a:spcPts val="800"/>
              </a:spcAft>
            </a:pPr>
            <a:r>
              <a:rPr lang="ar-SA" b="1" u="sng" dirty="0">
                <a:solidFill>
                  <a:srgbClr val="C00000"/>
                </a:solidFill>
                <a:effectLst>
                  <a:outerShdw blurRad="38100" dist="38100" dir="2700000" algn="tl">
                    <a:srgbClr val="000000">
                      <a:alpha val="43137"/>
                    </a:srgbClr>
                  </a:outerShdw>
                </a:effectLst>
                <a:latin typeface="Calibri"/>
                <a:ea typeface="Calibri"/>
              </a:rPr>
              <a:t>س/ ما هي المزايا والضمانات الممنوحة للمكتتبين ؟ </a:t>
            </a:r>
            <a:endParaRPr lang="en-US" sz="1400" b="1" u="sng" dirty="0">
              <a:solidFill>
                <a:srgbClr val="C00000"/>
              </a:solidFill>
              <a:effectLst>
                <a:outerShdw blurRad="38100" dist="38100" dir="2700000" algn="tl">
                  <a:srgbClr val="000000">
                    <a:alpha val="43137"/>
                  </a:srgbClr>
                </a:outerShdw>
              </a:effectLst>
              <a:latin typeface="Calibri"/>
              <a:ea typeface="Calibri"/>
            </a:endParaRPr>
          </a:p>
          <a:p>
            <a:pPr marL="342900" lvl="0" indent="-342900">
              <a:lnSpc>
                <a:spcPct val="107000"/>
              </a:lnSpc>
              <a:buFont typeface="+mj-lt"/>
              <a:buAutoNum type="arabicPeriod"/>
            </a:pPr>
            <a:r>
              <a:rPr lang="ar-SA" b="1" dirty="0">
                <a:solidFill>
                  <a:srgbClr val="000000"/>
                </a:solidFill>
                <a:latin typeface="Calibri"/>
                <a:ea typeface="Calibri"/>
              </a:rPr>
              <a:t>الفائدة : هي مبالغ تخصل عليها من مبلغ القرض ويحدد بالعقد مبلغ القرض ومدة التسديد (هي مزية من المزايا التي يحصل عليها الطرف المقرض مثال الفائدة تكون 7% الى 10%).</a:t>
            </a:r>
            <a:endParaRPr lang="en-US" sz="1400" b="1" dirty="0">
              <a:latin typeface="Calibri"/>
              <a:ea typeface="Calibri"/>
            </a:endParaRPr>
          </a:p>
          <a:p>
            <a:pPr marL="342900" lvl="0" indent="-342900">
              <a:lnSpc>
                <a:spcPct val="107000"/>
              </a:lnSpc>
              <a:buFont typeface="+mj-lt"/>
              <a:buAutoNum type="arabicPeriod"/>
            </a:pPr>
            <a:r>
              <a:rPr lang="ar-SA" b="1" dirty="0">
                <a:solidFill>
                  <a:srgbClr val="000000"/>
                </a:solidFill>
                <a:latin typeface="Calibri"/>
                <a:ea typeface="Calibri"/>
              </a:rPr>
              <a:t>مكافأة السداد : تتعهد الدولة بدفع مبلغ يزيد عن القيمة الاسمية للسند.</a:t>
            </a:r>
            <a:endParaRPr lang="en-US" sz="1400" b="1" dirty="0">
              <a:latin typeface="Calibri"/>
              <a:ea typeface="Calibri"/>
            </a:endParaRPr>
          </a:p>
          <a:p>
            <a:pPr marL="342900" lvl="0" indent="-342900">
              <a:lnSpc>
                <a:spcPct val="107000"/>
              </a:lnSpc>
              <a:buFont typeface="+mj-lt"/>
              <a:buAutoNum type="arabicPeriod"/>
            </a:pPr>
            <a:r>
              <a:rPr lang="ar-SA" b="1" dirty="0">
                <a:solidFill>
                  <a:srgbClr val="000000"/>
                </a:solidFill>
                <a:latin typeface="Calibri"/>
                <a:ea typeface="Calibri"/>
              </a:rPr>
              <a:t>جوائز اليانصيب.</a:t>
            </a:r>
            <a:endParaRPr lang="en-US" sz="1400" b="1" dirty="0">
              <a:latin typeface="Calibri"/>
              <a:ea typeface="Calibri"/>
            </a:endParaRPr>
          </a:p>
          <a:p>
            <a:pPr marL="342900" lvl="0" indent="-342900">
              <a:lnSpc>
                <a:spcPct val="107000"/>
              </a:lnSpc>
              <a:buFont typeface="+mj-lt"/>
              <a:buAutoNum type="arabicPeriod"/>
            </a:pPr>
            <a:r>
              <a:rPr lang="ar-SA" b="1" dirty="0">
                <a:solidFill>
                  <a:srgbClr val="000000"/>
                </a:solidFill>
                <a:latin typeface="Calibri"/>
                <a:ea typeface="Calibri"/>
              </a:rPr>
              <a:t>اعفاء السندات وفوائدها من الضرائب.</a:t>
            </a:r>
            <a:endParaRPr lang="en-US" sz="1400" b="1" dirty="0">
              <a:latin typeface="Calibri"/>
              <a:ea typeface="Calibri"/>
            </a:endParaRPr>
          </a:p>
          <a:p>
            <a:pPr marL="342900" lvl="0" indent="-342900">
              <a:lnSpc>
                <a:spcPct val="107000"/>
              </a:lnSpc>
              <a:buFont typeface="+mj-lt"/>
              <a:buAutoNum type="arabicPeriod"/>
            </a:pPr>
            <a:r>
              <a:rPr lang="ar-SA" b="1" dirty="0">
                <a:solidFill>
                  <a:srgbClr val="000000"/>
                </a:solidFill>
                <a:latin typeface="Calibri"/>
                <a:ea typeface="Calibri"/>
              </a:rPr>
              <a:t>ما يتعلق بتأمين هؤلاء المكتتبين ضد خطر انخفاض قيمة النقود.</a:t>
            </a:r>
            <a:endParaRPr lang="en-US" sz="1400" b="1" dirty="0">
              <a:latin typeface="Calibri"/>
              <a:ea typeface="Calibri"/>
            </a:endParaRPr>
          </a:p>
          <a:p>
            <a:pPr marL="342900" lvl="0" indent="-342900">
              <a:lnSpc>
                <a:spcPct val="107000"/>
              </a:lnSpc>
              <a:buFont typeface="+mj-lt"/>
              <a:buAutoNum type="arabicPeriod"/>
            </a:pPr>
            <a:r>
              <a:rPr lang="ar-SA" b="1" dirty="0">
                <a:solidFill>
                  <a:srgbClr val="000000"/>
                </a:solidFill>
                <a:latin typeface="Calibri"/>
                <a:ea typeface="Calibri"/>
              </a:rPr>
              <a:t>ربط قيمة القرض الحقيقية بمال عيني.</a:t>
            </a:r>
            <a:endParaRPr lang="en-US" sz="1400" b="1" dirty="0">
              <a:latin typeface="Calibri"/>
              <a:ea typeface="Calibri"/>
            </a:endParaRPr>
          </a:p>
          <a:p>
            <a:pPr marL="342900" lvl="0" indent="-342900">
              <a:lnSpc>
                <a:spcPct val="107000"/>
              </a:lnSpc>
              <a:buFont typeface="+mj-lt"/>
              <a:buAutoNum type="arabicPeriod"/>
            </a:pPr>
            <a:r>
              <a:rPr lang="ar-SA" b="1" dirty="0">
                <a:solidFill>
                  <a:srgbClr val="000000"/>
                </a:solidFill>
                <a:latin typeface="Calibri"/>
                <a:ea typeface="Calibri"/>
              </a:rPr>
              <a:t>ربط القرض بالذهب.</a:t>
            </a:r>
            <a:endParaRPr lang="en-US" sz="1400" b="1" dirty="0">
              <a:latin typeface="Calibri"/>
              <a:ea typeface="Calibri"/>
            </a:endParaRPr>
          </a:p>
          <a:p>
            <a:pPr marL="342900" lvl="0" indent="-342900">
              <a:lnSpc>
                <a:spcPct val="107000"/>
              </a:lnSpc>
              <a:spcAft>
                <a:spcPts val="800"/>
              </a:spcAft>
              <a:buFont typeface="+mj-lt"/>
              <a:buAutoNum type="arabicPeriod"/>
            </a:pPr>
            <a:r>
              <a:rPr lang="ar-SA" b="1" dirty="0">
                <a:solidFill>
                  <a:srgbClr val="000000"/>
                </a:solidFill>
                <a:latin typeface="Calibri"/>
                <a:ea typeface="Calibri"/>
              </a:rPr>
              <a:t>ربط القرض بالعملات الاجنبية.</a:t>
            </a:r>
            <a:endParaRPr lang="en-US" sz="1400" b="1" dirty="0">
              <a:effectLst/>
              <a:latin typeface="Calibri"/>
              <a:ea typeface="Calibri"/>
            </a:endParaRPr>
          </a:p>
        </p:txBody>
      </p:sp>
    </p:spTree>
    <p:extLst>
      <p:ext uri="{BB962C8B-B14F-4D97-AF65-F5344CB8AC3E}">
        <p14:creationId xmlns:p14="http://schemas.microsoft.com/office/powerpoint/2010/main" val="88489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83568" y="1124744"/>
            <a:ext cx="7992888" cy="4801314"/>
          </a:xfrm>
          <a:prstGeom prst="rect">
            <a:avLst/>
          </a:prstGeom>
        </p:spPr>
        <p:txBody>
          <a:bodyPr wrap="square">
            <a:spAutoFit/>
          </a:bodyPr>
          <a:lstStyle/>
          <a:p>
            <a:r>
              <a:rPr lang="ar-IQ" b="1" dirty="0">
                <a:solidFill>
                  <a:srgbClr val="C00000"/>
                </a:solidFill>
                <a:effectLst>
                  <a:outerShdw blurRad="38100" dist="38100" dir="2700000" algn="tl">
                    <a:srgbClr val="000000">
                      <a:alpha val="43137"/>
                    </a:srgbClr>
                  </a:outerShdw>
                </a:effectLst>
              </a:rPr>
              <a:t>س/ ماهي طرق اصدار القرض العام ؟ أو هناك اربعة طرق </a:t>
            </a:r>
            <a:r>
              <a:rPr lang="ar-IQ" b="1" dirty="0" err="1">
                <a:solidFill>
                  <a:srgbClr val="C00000"/>
                </a:solidFill>
                <a:effectLst>
                  <a:outerShdw blurRad="38100" dist="38100" dir="2700000" algn="tl">
                    <a:srgbClr val="000000">
                      <a:alpha val="43137"/>
                    </a:srgbClr>
                  </a:outerShdw>
                </a:effectLst>
              </a:rPr>
              <a:t>لاصدار</a:t>
            </a:r>
            <a:r>
              <a:rPr lang="ar-IQ" b="1" dirty="0">
                <a:solidFill>
                  <a:srgbClr val="C00000"/>
                </a:solidFill>
                <a:effectLst>
                  <a:outerShdw blurRad="38100" dist="38100" dir="2700000" algn="tl">
                    <a:srgbClr val="000000">
                      <a:alpha val="43137"/>
                    </a:srgbClr>
                  </a:outerShdw>
                </a:effectLst>
              </a:rPr>
              <a:t> القرض العام ؟ أو الاكتتاب العام هي </a:t>
            </a:r>
            <a:r>
              <a:rPr lang="ar-IQ" b="1" dirty="0" err="1">
                <a:solidFill>
                  <a:srgbClr val="C00000"/>
                </a:solidFill>
                <a:effectLst>
                  <a:outerShdw blurRad="38100" dist="38100" dir="2700000" algn="tl">
                    <a:srgbClr val="000000">
                      <a:alpha val="43137"/>
                    </a:srgbClr>
                  </a:outerShdw>
                </a:effectLst>
              </a:rPr>
              <a:t>احى</a:t>
            </a:r>
            <a:r>
              <a:rPr lang="ar-IQ" b="1" dirty="0">
                <a:solidFill>
                  <a:srgbClr val="C00000"/>
                </a:solidFill>
                <a:effectLst>
                  <a:outerShdw blurRad="38100" dist="38100" dir="2700000" algn="tl">
                    <a:srgbClr val="000000">
                      <a:alpha val="43137"/>
                    </a:srgbClr>
                  </a:outerShdw>
                </a:effectLst>
              </a:rPr>
              <a:t> طرق اصدار القرض العام تكلم عنها ؟</a:t>
            </a:r>
          </a:p>
          <a:p>
            <a:r>
              <a:rPr lang="ar-IQ" b="1" dirty="0">
                <a:effectLst>
                  <a:outerShdw blurRad="38100" dist="38100" dir="2700000" algn="tl">
                    <a:srgbClr val="000000">
                      <a:alpha val="43137"/>
                    </a:srgbClr>
                  </a:outerShdw>
                </a:effectLst>
              </a:rPr>
              <a:t>ج/</a:t>
            </a:r>
          </a:p>
          <a:p>
            <a:r>
              <a:rPr lang="ar-IQ" b="1" dirty="0" smtClean="0"/>
              <a:t>1.الاكتتاب </a:t>
            </a:r>
            <a:r>
              <a:rPr lang="ar-IQ" b="1" dirty="0"/>
              <a:t>العام المباشر : </a:t>
            </a:r>
            <a:r>
              <a:rPr lang="ar-IQ" dirty="0"/>
              <a:t>وبموجب هذه الطريقة تتولى الدولة بنفسها طرح سندات القرض العام للاكتتاب بها مباشرة وتقديمها الى من يطلبها محددة بداية موعد الاكتتاب ونهايته ، وشروط القرض والمزايا التي تمنح للمكتتبين به ، ويقوم من يرغب بالاكتتاب بشراء السندات من البنوك التجارية أو المركزية أو وزارة المالية ومكاتب البريد ، ومزايا هذه الطريقة توفر للدولة العمولة الكبيرة التي يتقاضاها الوسطاء (المصارف) ، وعيوب هذه الطريقة قد لا تتم تغطية القرض بالكامل مما يؤثر سلبيا على الثقة بمالية الدولة ولذلك لا تلجأ الدولة الى هذه الطريقة الا اذا كان مقدار القرض صغير أو كانت متأكدة من مقدرتها على تغطية قيمة القرض بالكامل.</a:t>
            </a:r>
          </a:p>
          <a:p>
            <a:r>
              <a:rPr lang="ar-IQ" b="1" dirty="0" smtClean="0"/>
              <a:t>2.الاكتتاب </a:t>
            </a:r>
            <a:r>
              <a:rPr lang="ar-IQ" b="1" dirty="0"/>
              <a:t>المصرفي : </a:t>
            </a:r>
            <a:r>
              <a:rPr lang="ar-IQ" dirty="0"/>
              <a:t>تبيع الدولة بموجب هذه الطريقة الى البنك جميع سندات القرض مقابل </a:t>
            </a:r>
            <a:r>
              <a:rPr lang="ar-IQ" dirty="0" err="1"/>
              <a:t>مبلغمعين</a:t>
            </a:r>
            <a:r>
              <a:rPr lang="ar-IQ" dirty="0"/>
              <a:t> ومن ثم يترك للبنك حرية بيع السندات للجمهور مباشرة ، او في سوق الاوراق المالية بالسعر الذي تحدده هذه البنوك ، وتتميز هذه الطريقة بانها تتيح للدولة الحصول بسرعة على المبلغ الذي تريد اقتراضه ، الا أن ما يعاب عليها ان الدولة تتنازل عن السندات بسعر منخفض من اجل ان تتيح للبنوك تحقيق الربح الذي يفوق كثيراً ما تحصل عليه فيما لو استعانت بها الدولة في طريقة الاكتتاب العام</a:t>
            </a:r>
            <a:r>
              <a:rPr lang="ar-IQ" dirty="0" smtClean="0"/>
              <a:t>.</a:t>
            </a:r>
            <a:endParaRPr lang="ar-IQ" dirty="0"/>
          </a:p>
        </p:txBody>
      </p:sp>
    </p:spTree>
    <p:extLst>
      <p:ext uri="{BB962C8B-B14F-4D97-AF65-F5344CB8AC3E}">
        <p14:creationId xmlns:p14="http://schemas.microsoft.com/office/powerpoint/2010/main" val="3829591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110328" y="1340768"/>
            <a:ext cx="7344816" cy="3632726"/>
          </a:xfrm>
          <a:prstGeom prst="rect">
            <a:avLst/>
          </a:prstGeom>
        </p:spPr>
        <p:txBody>
          <a:bodyPr wrap="square">
            <a:spAutoFit/>
          </a:bodyPr>
          <a:lstStyle/>
          <a:p>
            <a:pPr lvl="0">
              <a:lnSpc>
                <a:spcPct val="107000"/>
              </a:lnSpc>
            </a:pPr>
            <a:r>
              <a:rPr lang="ar-IQ" dirty="0" smtClean="0">
                <a:solidFill>
                  <a:srgbClr val="000000"/>
                </a:solidFill>
                <a:latin typeface="Calibri"/>
                <a:ea typeface="Calibri"/>
              </a:rPr>
              <a:t>3- ا</a:t>
            </a:r>
            <a:r>
              <a:rPr lang="ar-SA" b="1" dirty="0" smtClean="0">
                <a:solidFill>
                  <a:srgbClr val="000000"/>
                </a:solidFill>
                <a:latin typeface="Calibri"/>
                <a:ea typeface="Calibri"/>
              </a:rPr>
              <a:t>لاكتتاب </a:t>
            </a:r>
            <a:r>
              <a:rPr lang="ar-SA" b="1" dirty="0">
                <a:solidFill>
                  <a:srgbClr val="000000"/>
                </a:solidFill>
                <a:latin typeface="Calibri"/>
                <a:ea typeface="Calibri"/>
              </a:rPr>
              <a:t>بالمزايدة </a:t>
            </a:r>
            <a:r>
              <a:rPr lang="ar-SA" dirty="0">
                <a:solidFill>
                  <a:srgbClr val="000000"/>
                </a:solidFill>
                <a:latin typeface="Calibri"/>
                <a:ea typeface="Calibri"/>
              </a:rPr>
              <a:t>: تتلخص هذه الطريقة في قيام الدولة بعرض سندات القرض على من يرغب في شرائها ، بمزايدة دون ان تحدد سعرا ادنى للقرض وقد تقبل الدولة الاكتتاب في سنجات القرض بسعر دون سعر التعادل الذي يمثل المبلغ الاسمي الذي يصدر به السند وتتعهد الدولة برده كما تحسب الفائدة على اساسه وتعطي اولوية لمن يقبل شراء سندات القرض </a:t>
            </a:r>
            <a:r>
              <a:rPr lang="ar-SA" dirty="0" err="1">
                <a:solidFill>
                  <a:srgbClr val="000000"/>
                </a:solidFill>
                <a:latin typeface="Calibri"/>
                <a:ea typeface="Calibri"/>
              </a:rPr>
              <a:t>باقرب</a:t>
            </a:r>
            <a:r>
              <a:rPr lang="ar-SA" dirty="0">
                <a:solidFill>
                  <a:srgbClr val="000000"/>
                </a:solidFill>
                <a:latin typeface="Calibri"/>
                <a:ea typeface="Calibri"/>
              </a:rPr>
              <a:t> الاسعار من السعر الاسمي فلو حددت الدولة سعر التعادل بـ 100 دينار وأعلنت قبول الاكتتاب في القرض بسعر 90 دينار للسند كحد ادنى.</a:t>
            </a:r>
            <a:endParaRPr lang="en-US" sz="1400" dirty="0">
              <a:latin typeface="Calibri"/>
              <a:ea typeface="Calibri"/>
            </a:endParaRPr>
          </a:p>
          <a:p>
            <a:pPr lvl="0">
              <a:lnSpc>
                <a:spcPct val="107000"/>
              </a:lnSpc>
              <a:spcAft>
                <a:spcPts val="800"/>
              </a:spcAft>
            </a:pPr>
            <a:r>
              <a:rPr lang="ar-IQ" dirty="0" smtClean="0">
                <a:solidFill>
                  <a:srgbClr val="000000"/>
                </a:solidFill>
                <a:latin typeface="Calibri"/>
                <a:ea typeface="Calibri"/>
              </a:rPr>
              <a:t>4-</a:t>
            </a:r>
            <a:r>
              <a:rPr lang="ar-IQ" b="1" dirty="0" smtClean="0">
                <a:solidFill>
                  <a:srgbClr val="000000"/>
                </a:solidFill>
                <a:latin typeface="Calibri"/>
                <a:ea typeface="Calibri"/>
              </a:rPr>
              <a:t> ا</a:t>
            </a:r>
            <a:r>
              <a:rPr lang="ar-SA" b="1" dirty="0" err="1" smtClean="0">
                <a:solidFill>
                  <a:srgbClr val="000000"/>
                </a:solidFill>
                <a:latin typeface="Calibri"/>
                <a:ea typeface="Calibri"/>
              </a:rPr>
              <a:t>لاصدار</a:t>
            </a:r>
            <a:r>
              <a:rPr lang="ar-SA" b="1" dirty="0" smtClean="0">
                <a:solidFill>
                  <a:srgbClr val="000000"/>
                </a:solidFill>
                <a:latin typeface="Calibri"/>
                <a:ea typeface="Calibri"/>
              </a:rPr>
              <a:t> </a:t>
            </a:r>
            <a:r>
              <a:rPr lang="ar-SA" b="1" dirty="0">
                <a:solidFill>
                  <a:srgbClr val="000000"/>
                </a:solidFill>
                <a:latin typeface="Calibri"/>
                <a:ea typeface="Calibri"/>
              </a:rPr>
              <a:t>في البورصة </a:t>
            </a:r>
            <a:r>
              <a:rPr lang="ar-IQ" dirty="0" smtClean="0">
                <a:solidFill>
                  <a:srgbClr val="000000"/>
                </a:solidFill>
                <a:latin typeface="Calibri"/>
                <a:ea typeface="Calibri"/>
              </a:rPr>
              <a:t>ا</a:t>
            </a:r>
            <a:r>
              <a:rPr lang="ar-SA" dirty="0" smtClean="0">
                <a:solidFill>
                  <a:srgbClr val="000000"/>
                </a:solidFill>
                <a:latin typeface="Calibri"/>
                <a:ea typeface="Calibri"/>
              </a:rPr>
              <a:t>: </a:t>
            </a:r>
            <a:r>
              <a:rPr lang="ar-SA" dirty="0">
                <a:solidFill>
                  <a:srgbClr val="000000"/>
                </a:solidFill>
                <a:latin typeface="Calibri"/>
                <a:ea typeface="Calibri"/>
              </a:rPr>
              <a:t>حيث تعرض سندات القرض للبيع في سوق الاوراق المالية (البورصة) وتبيعها بالسعر الذي تحقق مصلحتها كل يوم </a:t>
            </a:r>
            <a:r>
              <a:rPr lang="ar-SA" dirty="0" err="1">
                <a:solidFill>
                  <a:srgbClr val="000000"/>
                </a:solidFill>
                <a:latin typeface="Calibri"/>
                <a:ea typeface="Calibri"/>
              </a:rPr>
              <a:t>وتمتازهذه</a:t>
            </a:r>
            <a:r>
              <a:rPr lang="ar-SA" dirty="0">
                <a:solidFill>
                  <a:srgbClr val="000000"/>
                </a:solidFill>
                <a:latin typeface="Calibri"/>
                <a:ea typeface="Calibri"/>
              </a:rPr>
              <a:t> الطريقة بانها تتيح للدولة متابعة التقلبات في اسعار البورصة الا ان ما يعيبها انها محدودة المدى بسبب عدم استطاعة الدولة ان تعرض كمية كبيرة من السندات للبيع في وقت واحد والا انخفض سعرها.</a:t>
            </a:r>
            <a:endParaRPr lang="en-US" sz="1400" dirty="0">
              <a:effectLst/>
              <a:latin typeface="Calibri"/>
              <a:ea typeface="Calibri"/>
            </a:endParaRPr>
          </a:p>
        </p:txBody>
      </p:sp>
    </p:spTree>
    <p:extLst>
      <p:ext uri="{BB962C8B-B14F-4D97-AF65-F5344CB8AC3E}">
        <p14:creationId xmlns:p14="http://schemas.microsoft.com/office/powerpoint/2010/main" val="487407849"/>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TotalTime>
  <Words>613</Words>
  <Application>Microsoft Office PowerPoint</Application>
  <PresentationFormat>عرض على الشاشة (3:4)‏</PresentationFormat>
  <Paragraphs>31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دفق الهواء</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pc-noora</dc:creator>
  <cp:lastModifiedBy>pc-noora</cp:lastModifiedBy>
  <cp:revision>2</cp:revision>
  <dcterms:created xsi:type="dcterms:W3CDTF">2019-11-25T07:01:01Z</dcterms:created>
  <dcterms:modified xsi:type="dcterms:W3CDTF">2019-11-25T07:20:17Z</dcterms:modified>
</cp:coreProperties>
</file>