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51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30/03/1441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30/03/1441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30/03/1441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30/03/1441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30/03/1441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30/03/1441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30/03/1441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30/03/1441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B8ABB09-4A1D-463E-8065-109CC2B7EFAA}" type="datetimeFigureOut">
              <a:rPr lang="ar-SA" smtClean="0"/>
              <a:t>30/03/1441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30/03/1441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30/03/1441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B8ABB09-4A1D-463E-8065-109CC2B7EFAA}" type="datetimeFigureOut">
              <a:rPr lang="ar-SA" smtClean="0"/>
              <a:t>30/03/1441</a:t>
            </a:fld>
            <a:endParaRPr lang="ar-SA"/>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SA"/>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B34F065-1154-456A-91E3-76DE8E75E17B}" type="slidenum">
              <a:rPr lang="ar-SA" smtClean="0"/>
              <a:t>‹#›</a:t>
            </a:fld>
            <a:endParaRPr lang="ar-SA"/>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692696"/>
            <a:ext cx="8136904" cy="5996513"/>
          </a:xfrm>
          <a:prstGeom prst="rect">
            <a:avLst/>
          </a:prstGeom>
        </p:spPr>
        <p:txBody>
          <a:bodyPr wrap="square">
            <a:spAutoFit/>
          </a:bodyPr>
          <a:lstStyle/>
          <a:p>
            <a:pPr algn="ctr">
              <a:lnSpc>
                <a:spcPct val="150000"/>
              </a:lnSpc>
              <a:spcAft>
                <a:spcPts val="800"/>
              </a:spcAft>
            </a:pPr>
            <a:r>
              <a:rPr lang="ar-IQ" sz="2800" b="1" dirty="0">
                <a:latin typeface="Calibri"/>
                <a:ea typeface="Calibri"/>
              </a:rPr>
              <a:t>القروض العامة</a:t>
            </a:r>
            <a:endParaRPr lang="en-US" dirty="0">
              <a:latin typeface="Calibri"/>
              <a:ea typeface="Calibri"/>
              <a:cs typeface="Arial"/>
            </a:endParaRPr>
          </a:p>
          <a:p>
            <a:pPr algn="justLow">
              <a:lnSpc>
                <a:spcPct val="150000"/>
              </a:lnSpc>
              <a:spcAft>
                <a:spcPts val="800"/>
              </a:spcAft>
            </a:pPr>
            <a:r>
              <a:rPr lang="ar-IQ" sz="2400" b="1" u="sng" dirty="0">
                <a:latin typeface="Calibri"/>
                <a:ea typeface="Calibri"/>
              </a:rPr>
              <a:t>س/ عرف القرض  العام وماهي خصائصه ؟</a:t>
            </a:r>
            <a:endParaRPr lang="en-US" b="1" u="sng" dirty="0">
              <a:latin typeface="Calibri"/>
              <a:ea typeface="Calibri"/>
              <a:cs typeface="Arial"/>
            </a:endParaRPr>
          </a:p>
          <a:p>
            <a:pPr algn="justLow">
              <a:lnSpc>
                <a:spcPct val="150000"/>
              </a:lnSpc>
              <a:spcAft>
                <a:spcPts val="800"/>
              </a:spcAft>
            </a:pPr>
            <a:r>
              <a:rPr lang="ar-IQ" sz="2000" dirty="0">
                <a:latin typeface="Calibri"/>
                <a:ea typeface="Calibri"/>
              </a:rPr>
              <a:t>ج/ </a:t>
            </a:r>
            <a:r>
              <a:rPr lang="ar-IQ" sz="2400" dirty="0">
                <a:latin typeface="Calibri"/>
                <a:ea typeface="Calibri"/>
              </a:rPr>
              <a:t>هو مبلغ من المال (نقدي او عيني) تحصل عليه </a:t>
            </a:r>
            <a:r>
              <a:rPr lang="ar-IQ" sz="2400" dirty="0" err="1">
                <a:latin typeface="Calibri"/>
                <a:ea typeface="Calibri"/>
              </a:rPr>
              <a:t>الدوله</a:t>
            </a:r>
            <a:r>
              <a:rPr lang="ar-IQ" sz="2400" dirty="0">
                <a:latin typeface="Calibri"/>
                <a:ea typeface="Calibri"/>
              </a:rPr>
              <a:t> من الغير (دوله او افراد او مؤسسات) بموجب عقد يستند الى  موافقة من السلطة التشريعية وتتعهد </a:t>
            </a:r>
            <a:r>
              <a:rPr lang="ar-IQ" sz="2400" dirty="0" err="1">
                <a:latin typeface="Calibri"/>
                <a:ea typeface="Calibri"/>
              </a:rPr>
              <a:t>الدوله</a:t>
            </a:r>
            <a:r>
              <a:rPr lang="ar-IQ" sz="2400" dirty="0">
                <a:latin typeface="Calibri"/>
                <a:ea typeface="Calibri"/>
              </a:rPr>
              <a:t> برد المبلغ مع الفوائد في الاجل المحدد في العقد .</a:t>
            </a:r>
            <a:endParaRPr lang="en-US" dirty="0">
              <a:latin typeface="Calibri"/>
              <a:ea typeface="Calibri"/>
              <a:cs typeface="Arial"/>
            </a:endParaRPr>
          </a:p>
          <a:p>
            <a:pPr algn="justLow">
              <a:lnSpc>
                <a:spcPct val="150000"/>
              </a:lnSpc>
              <a:spcAft>
                <a:spcPts val="800"/>
              </a:spcAft>
            </a:pPr>
            <a:r>
              <a:rPr lang="ar-IQ" b="1" dirty="0">
                <a:latin typeface="Calibri"/>
                <a:ea typeface="Calibri"/>
              </a:rPr>
              <a:t>الخصائص:-</a:t>
            </a:r>
            <a:endParaRPr lang="en-US" sz="1400" dirty="0">
              <a:latin typeface="Calibri"/>
              <a:ea typeface="Calibri"/>
              <a:cs typeface="Arial"/>
            </a:endParaRPr>
          </a:p>
          <a:p>
            <a:pPr marL="342900" lvl="0" indent="-342900" algn="justLow">
              <a:lnSpc>
                <a:spcPct val="150000"/>
              </a:lnSpc>
              <a:buFont typeface="+mj-lt"/>
              <a:buAutoNum type="arabicPeriod"/>
            </a:pPr>
            <a:r>
              <a:rPr lang="ar-IQ" sz="2400" dirty="0">
                <a:latin typeface="Calibri"/>
                <a:ea typeface="Calibri"/>
              </a:rPr>
              <a:t>مبلغ من المال (نقدي او عيني) .</a:t>
            </a:r>
            <a:endParaRPr lang="en-US" dirty="0">
              <a:latin typeface="Calibri"/>
              <a:ea typeface="Calibri"/>
              <a:cs typeface="Arial"/>
            </a:endParaRPr>
          </a:p>
          <a:p>
            <a:pPr marL="342900" lvl="0" indent="-342900" algn="justLow">
              <a:lnSpc>
                <a:spcPct val="150000"/>
              </a:lnSpc>
              <a:buFont typeface="+mj-lt"/>
              <a:buAutoNum type="arabicPeriod"/>
            </a:pPr>
            <a:r>
              <a:rPr lang="ar-IQ" sz="2400" dirty="0">
                <a:latin typeface="Calibri"/>
                <a:ea typeface="Calibri"/>
              </a:rPr>
              <a:t>تحصل عليه </a:t>
            </a:r>
            <a:r>
              <a:rPr lang="ar-IQ" sz="2400" dirty="0" err="1">
                <a:latin typeface="Calibri"/>
                <a:ea typeface="Calibri"/>
              </a:rPr>
              <a:t>الدوله</a:t>
            </a:r>
            <a:r>
              <a:rPr lang="ar-IQ" sz="2400" dirty="0">
                <a:latin typeface="Calibri"/>
                <a:ea typeface="Calibri"/>
              </a:rPr>
              <a:t> من الغير (دوله او افراد او مؤسسات) .</a:t>
            </a:r>
            <a:endParaRPr lang="en-US" dirty="0">
              <a:latin typeface="Calibri"/>
              <a:ea typeface="Calibri"/>
              <a:cs typeface="Arial"/>
            </a:endParaRPr>
          </a:p>
          <a:p>
            <a:pPr marL="342900" lvl="0" indent="-342900" algn="justLow">
              <a:lnSpc>
                <a:spcPct val="150000"/>
              </a:lnSpc>
              <a:buFont typeface="+mj-lt"/>
              <a:buAutoNum type="arabicPeriod"/>
            </a:pPr>
            <a:r>
              <a:rPr lang="ar-IQ" sz="2400" dirty="0">
                <a:latin typeface="Calibri"/>
                <a:ea typeface="Calibri"/>
              </a:rPr>
              <a:t>بموجب عقد يستند الى موافقة السلطة التشريعية .</a:t>
            </a:r>
            <a:endParaRPr lang="en-US" dirty="0">
              <a:latin typeface="Calibri"/>
              <a:ea typeface="Calibri"/>
              <a:cs typeface="Arial"/>
            </a:endParaRPr>
          </a:p>
          <a:p>
            <a:pPr marL="342900" lvl="0" indent="-342900" algn="justLow">
              <a:lnSpc>
                <a:spcPct val="150000"/>
              </a:lnSpc>
              <a:spcAft>
                <a:spcPts val="800"/>
              </a:spcAft>
              <a:buFont typeface="+mj-lt"/>
              <a:buAutoNum type="arabicPeriod"/>
            </a:pPr>
            <a:r>
              <a:rPr lang="ar-IQ" sz="2400" dirty="0">
                <a:latin typeface="Calibri"/>
                <a:ea typeface="Calibri"/>
              </a:rPr>
              <a:t>يرد المبلغ مع الفوائد في الاجل المحدد .</a:t>
            </a:r>
            <a:endParaRPr lang="en-US" dirty="0">
              <a:effectLst/>
              <a:latin typeface="Calibri"/>
              <a:ea typeface="Calibri"/>
              <a:cs typeface="Arial"/>
            </a:endParaRPr>
          </a:p>
        </p:txBody>
      </p:sp>
    </p:spTree>
    <p:extLst>
      <p:ext uri="{BB962C8B-B14F-4D97-AF65-F5344CB8AC3E}">
        <p14:creationId xmlns:p14="http://schemas.microsoft.com/office/powerpoint/2010/main" val="2395010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04664"/>
            <a:ext cx="8496944" cy="6186309"/>
          </a:xfrm>
          <a:prstGeom prst="rect">
            <a:avLst/>
          </a:prstGeom>
        </p:spPr>
        <p:txBody>
          <a:bodyPr wrap="square">
            <a:spAutoFit/>
          </a:bodyPr>
          <a:lstStyle/>
          <a:p>
            <a:pPr marL="89535" algn="justLow">
              <a:lnSpc>
                <a:spcPct val="150000"/>
              </a:lnSpc>
              <a:spcAft>
                <a:spcPts val="800"/>
              </a:spcAft>
            </a:pPr>
            <a:r>
              <a:rPr lang="ar-IQ" sz="2800" b="1" u="sng" dirty="0">
                <a:latin typeface="Calibri"/>
                <a:ea typeface="Calibri"/>
              </a:rPr>
              <a:t>س/ ماهي انواع القروض العامة.</a:t>
            </a:r>
            <a:endParaRPr lang="en-US" sz="2000" u="sng" dirty="0">
              <a:latin typeface="Calibri"/>
              <a:ea typeface="Calibri"/>
              <a:cs typeface="Arial"/>
            </a:endParaRPr>
          </a:p>
          <a:p>
            <a:pPr marL="89535" algn="justLow">
              <a:lnSpc>
                <a:spcPct val="150000"/>
              </a:lnSpc>
              <a:spcAft>
                <a:spcPts val="800"/>
              </a:spcAft>
            </a:pPr>
            <a:r>
              <a:rPr lang="ar-IQ" dirty="0" smtClean="0">
                <a:latin typeface="Calibri"/>
                <a:ea typeface="Calibri"/>
              </a:rPr>
              <a:t>ج/ </a:t>
            </a:r>
            <a:r>
              <a:rPr lang="ar-IQ" b="1" dirty="0" smtClean="0">
                <a:latin typeface="Calibri"/>
                <a:ea typeface="Calibri"/>
              </a:rPr>
              <a:t>القروض </a:t>
            </a:r>
            <a:r>
              <a:rPr lang="ar-IQ" b="1" dirty="0">
                <a:latin typeface="Calibri"/>
                <a:ea typeface="Calibri"/>
              </a:rPr>
              <a:t>الداخلية و الخارجية :</a:t>
            </a:r>
            <a:endParaRPr lang="en-US" sz="1400" dirty="0">
              <a:latin typeface="Calibri"/>
              <a:ea typeface="Calibri"/>
              <a:cs typeface="Arial"/>
            </a:endParaRPr>
          </a:p>
          <a:p>
            <a:pPr marL="546735" algn="justLow">
              <a:lnSpc>
                <a:spcPct val="150000"/>
              </a:lnSpc>
            </a:pPr>
            <a:r>
              <a:rPr lang="ar-IQ" sz="2000" b="1" dirty="0">
                <a:solidFill>
                  <a:srgbClr val="FF0000"/>
                </a:solidFill>
                <a:latin typeface="Calibri"/>
                <a:ea typeface="Calibri"/>
              </a:rPr>
              <a:t>القرض الداخلي : هو القرض الذي يعقد داخل حدود </a:t>
            </a:r>
            <a:r>
              <a:rPr lang="ar-IQ" sz="2000" b="1" dirty="0" err="1">
                <a:solidFill>
                  <a:srgbClr val="FF0000"/>
                </a:solidFill>
                <a:latin typeface="Calibri"/>
                <a:ea typeface="Calibri"/>
              </a:rPr>
              <a:t>الدوله</a:t>
            </a:r>
            <a:r>
              <a:rPr lang="ar-IQ" sz="2000" b="1" dirty="0">
                <a:solidFill>
                  <a:srgbClr val="FF0000"/>
                </a:solidFill>
                <a:latin typeface="Calibri"/>
                <a:ea typeface="Calibri"/>
              </a:rPr>
              <a:t> </a:t>
            </a:r>
            <a:r>
              <a:rPr lang="ar-IQ" sz="2000" b="1" dirty="0" err="1">
                <a:solidFill>
                  <a:srgbClr val="FF0000"/>
                </a:solidFill>
                <a:latin typeface="Calibri"/>
                <a:ea typeface="Calibri"/>
              </a:rPr>
              <a:t>وبالعمله</a:t>
            </a:r>
            <a:r>
              <a:rPr lang="ar-IQ" sz="2000" b="1" dirty="0">
                <a:solidFill>
                  <a:srgbClr val="FF0000"/>
                </a:solidFill>
                <a:latin typeface="Calibri"/>
                <a:ea typeface="Calibri"/>
              </a:rPr>
              <a:t> الوطنية للدولة </a:t>
            </a:r>
            <a:endParaRPr lang="en-US" sz="1600" b="1" dirty="0">
              <a:solidFill>
                <a:srgbClr val="FF0000"/>
              </a:solidFill>
              <a:latin typeface="Calibri"/>
              <a:ea typeface="Calibri"/>
              <a:cs typeface="Arial"/>
            </a:endParaRPr>
          </a:p>
          <a:p>
            <a:pPr marL="546735" algn="justLow">
              <a:lnSpc>
                <a:spcPct val="150000"/>
              </a:lnSpc>
            </a:pPr>
            <a:r>
              <a:rPr lang="ar-IQ" sz="2000" b="1" dirty="0">
                <a:solidFill>
                  <a:srgbClr val="FF0000"/>
                </a:solidFill>
                <a:latin typeface="Calibri"/>
                <a:ea typeface="Calibri"/>
              </a:rPr>
              <a:t>القرض الخارجي : هو القرض الذي يعقد خارج حدود </a:t>
            </a:r>
            <a:r>
              <a:rPr lang="ar-IQ" sz="2000" b="1" dirty="0" err="1">
                <a:solidFill>
                  <a:srgbClr val="FF0000"/>
                </a:solidFill>
                <a:latin typeface="Calibri"/>
                <a:ea typeface="Calibri"/>
              </a:rPr>
              <a:t>الدوله</a:t>
            </a:r>
            <a:r>
              <a:rPr lang="ar-IQ" sz="2000" b="1" dirty="0">
                <a:solidFill>
                  <a:srgbClr val="FF0000"/>
                </a:solidFill>
                <a:latin typeface="Calibri"/>
                <a:ea typeface="Calibri"/>
              </a:rPr>
              <a:t> و بالعملة الاجنبية </a:t>
            </a:r>
            <a:endParaRPr lang="en-US" sz="1600" b="1" dirty="0">
              <a:solidFill>
                <a:srgbClr val="FF0000"/>
              </a:solidFill>
              <a:latin typeface="Calibri"/>
              <a:ea typeface="Calibri"/>
              <a:cs typeface="Arial"/>
            </a:endParaRPr>
          </a:p>
          <a:p>
            <a:pPr marL="342900" lvl="0" indent="-342900" algn="justLow">
              <a:lnSpc>
                <a:spcPct val="150000"/>
              </a:lnSpc>
              <a:buFont typeface="+mj-lt"/>
              <a:buAutoNum type="arabicPeriod"/>
            </a:pPr>
            <a:r>
              <a:rPr lang="ar-IQ" b="1" dirty="0">
                <a:latin typeface="Calibri"/>
                <a:ea typeface="Calibri"/>
              </a:rPr>
              <a:t>القروض الاختيارية والقروض الاجبارية :</a:t>
            </a:r>
            <a:endParaRPr lang="en-US" sz="1400" dirty="0">
              <a:latin typeface="Calibri"/>
              <a:ea typeface="Calibri"/>
              <a:cs typeface="Arial"/>
            </a:endParaRPr>
          </a:p>
          <a:p>
            <a:pPr marL="546735" algn="justLow">
              <a:lnSpc>
                <a:spcPct val="150000"/>
              </a:lnSpc>
            </a:pPr>
            <a:r>
              <a:rPr lang="ar-IQ" sz="2000" b="1" dirty="0">
                <a:solidFill>
                  <a:srgbClr val="FF0000"/>
                </a:solidFill>
                <a:latin typeface="Calibri"/>
                <a:ea typeface="Calibri"/>
              </a:rPr>
              <a:t>القرض الاختياري : ويقصد به ان يكوون الافراد احرار في الاكتتاب في سندات القرض من عدمه </a:t>
            </a:r>
            <a:endParaRPr lang="en-US" sz="1600" b="1" dirty="0">
              <a:solidFill>
                <a:srgbClr val="FF0000"/>
              </a:solidFill>
              <a:latin typeface="Calibri"/>
              <a:ea typeface="Calibri"/>
              <a:cs typeface="Arial"/>
            </a:endParaRPr>
          </a:p>
          <a:p>
            <a:pPr marL="546735" algn="justLow">
              <a:lnSpc>
                <a:spcPct val="150000"/>
              </a:lnSpc>
              <a:spcAft>
                <a:spcPts val="800"/>
              </a:spcAft>
            </a:pPr>
            <a:r>
              <a:rPr lang="ar-IQ" sz="2000" b="1" dirty="0">
                <a:solidFill>
                  <a:srgbClr val="FF0000"/>
                </a:solidFill>
                <a:latin typeface="Calibri"/>
                <a:ea typeface="Calibri"/>
              </a:rPr>
              <a:t>القرض الاجباري: تستطيع </a:t>
            </a:r>
            <a:r>
              <a:rPr lang="ar-IQ" sz="2000" b="1" dirty="0" err="1">
                <a:solidFill>
                  <a:srgbClr val="FF0000"/>
                </a:solidFill>
                <a:latin typeface="Calibri"/>
                <a:ea typeface="Calibri"/>
              </a:rPr>
              <a:t>الدوله</a:t>
            </a:r>
            <a:r>
              <a:rPr lang="ar-IQ" sz="2000" b="1" dirty="0">
                <a:solidFill>
                  <a:srgbClr val="FF0000"/>
                </a:solidFill>
                <a:latin typeface="Calibri"/>
                <a:ea typeface="Calibri"/>
              </a:rPr>
              <a:t> فرض قرض اجباري لا تمنح فيه الافراد حرية الاكتتاب من عدمه حيث يجبرون عليه وفقا </a:t>
            </a:r>
            <a:r>
              <a:rPr lang="ar-IQ" sz="2000" b="1" dirty="0" err="1">
                <a:solidFill>
                  <a:srgbClr val="FF0000"/>
                </a:solidFill>
                <a:latin typeface="Calibri"/>
                <a:ea typeface="Calibri"/>
              </a:rPr>
              <a:t>للاوضاع</a:t>
            </a:r>
            <a:r>
              <a:rPr lang="ar-IQ" sz="2000" b="1" dirty="0">
                <a:solidFill>
                  <a:srgbClr val="FF0000"/>
                </a:solidFill>
                <a:latin typeface="Calibri"/>
                <a:ea typeface="Calibri"/>
              </a:rPr>
              <a:t> التي يقررها القانون </a:t>
            </a:r>
            <a:endParaRPr lang="en-US" sz="1600" b="1" dirty="0">
              <a:solidFill>
                <a:srgbClr val="FF0000"/>
              </a:solidFill>
              <a:latin typeface="Calibri"/>
              <a:ea typeface="Calibri"/>
              <a:cs typeface="Arial"/>
            </a:endParaRPr>
          </a:p>
          <a:p>
            <a:r>
              <a:rPr lang="ar-IQ" b="1" dirty="0">
                <a:latin typeface="Calibri"/>
                <a:ea typeface="Calibri"/>
              </a:rPr>
              <a:t>القروض المؤبدة والقروض المؤقتة</a:t>
            </a:r>
            <a:r>
              <a:rPr lang="ar-IQ" dirty="0">
                <a:latin typeface="Calibri"/>
                <a:ea typeface="Calibri"/>
              </a:rPr>
              <a:t>: </a:t>
            </a:r>
            <a:r>
              <a:rPr lang="ar-IQ" sz="2000" b="1" dirty="0">
                <a:solidFill>
                  <a:srgbClr val="FF0000"/>
                </a:solidFill>
                <a:latin typeface="Calibri"/>
                <a:ea typeface="Calibri"/>
              </a:rPr>
              <a:t>يعد القرض مؤبدا (دائما) اذا كانت </a:t>
            </a:r>
            <a:r>
              <a:rPr lang="ar-IQ" sz="2000" b="1" dirty="0" err="1">
                <a:solidFill>
                  <a:srgbClr val="FF0000"/>
                </a:solidFill>
                <a:latin typeface="Calibri"/>
                <a:ea typeface="Calibri"/>
              </a:rPr>
              <a:t>الدوله</a:t>
            </a:r>
            <a:r>
              <a:rPr lang="ar-IQ" sz="2000" b="1" dirty="0">
                <a:solidFill>
                  <a:srgbClr val="FF0000"/>
                </a:solidFill>
                <a:latin typeface="Calibri"/>
                <a:ea typeface="Calibri"/>
              </a:rPr>
              <a:t> لا تلتزم بالوفاء به مع فوائده خلال </a:t>
            </a:r>
            <a:r>
              <a:rPr lang="ar-IQ" sz="2000" b="1" dirty="0" smtClean="0">
                <a:solidFill>
                  <a:srgbClr val="FF0000"/>
                </a:solidFill>
                <a:latin typeface="Calibri"/>
                <a:ea typeface="Calibri"/>
              </a:rPr>
              <a:t>المدة  </a:t>
            </a:r>
            <a:r>
              <a:rPr lang="ar-IQ" sz="2000" b="1" dirty="0" err="1" smtClean="0">
                <a:solidFill>
                  <a:srgbClr val="FF0000"/>
                </a:solidFill>
                <a:latin typeface="Calibri"/>
                <a:ea typeface="Calibri"/>
              </a:rPr>
              <a:t>المقرره</a:t>
            </a:r>
            <a:r>
              <a:rPr lang="ar-IQ" sz="2000" b="1" dirty="0" smtClean="0">
                <a:solidFill>
                  <a:srgbClr val="FF0000"/>
                </a:solidFill>
                <a:latin typeface="Calibri"/>
                <a:ea typeface="Calibri"/>
              </a:rPr>
              <a:t> </a:t>
            </a:r>
            <a:r>
              <a:rPr lang="ar-IQ" sz="2000" b="1" dirty="0">
                <a:solidFill>
                  <a:srgbClr val="FF0000"/>
                </a:solidFill>
                <a:latin typeface="Calibri"/>
                <a:ea typeface="Calibri"/>
              </a:rPr>
              <a:t>، حيث يجوز لها الوفاء بالقرض المؤبد في اي وقت دون ان يحق للمقرضين الاعتراض على ذلك ، في حين ان </a:t>
            </a:r>
            <a:r>
              <a:rPr lang="ar-IQ" sz="2000" b="1" dirty="0" err="1">
                <a:solidFill>
                  <a:srgbClr val="FF0000"/>
                </a:solidFill>
                <a:latin typeface="Calibri"/>
                <a:ea typeface="Calibri"/>
              </a:rPr>
              <a:t>الدوله</a:t>
            </a:r>
            <a:r>
              <a:rPr lang="ar-IQ" sz="2000" b="1" dirty="0">
                <a:solidFill>
                  <a:srgbClr val="FF0000"/>
                </a:solidFill>
                <a:latin typeface="Calibri"/>
                <a:ea typeface="Calibri"/>
              </a:rPr>
              <a:t> تلتزم بالوفاء بالقرض </a:t>
            </a:r>
            <a:r>
              <a:rPr lang="ar-IQ" sz="2000" b="1" dirty="0" err="1">
                <a:solidFill>
                  <a:srgbClr val="FF0000"/>
                </a:solidFill>
                <a:latin typeface="Calibri"/>
                <a:ea typeface="Calibri"/>
              </a:rPr>
              <a:t>المؤقيت</a:t>
            </a:r>
            <a:r>
              <a:rPr lang="ar-IQ" sz="2000" b="1" dirty="0">
                <a:solidFill>
                  <a:srgbClr val="FF0000"/>
                </a:solidFill>
                <a:latin typeface="Calibri"/>
                <a:ea typeface="Calibri"/>
              </a:rPr>
              <a:t> (القابل للاستهلاك) في وقت محدد حيث تحدد رد القرض مع فوائده بعد مرور خمس او عشر سنوات من تاريخ اصداره او تسديده </a:t>
            </a:r>
            <a:r>
              <a:rPr lang="ar-IQ" sz="2000" b="1" dirty="0" err="1">
                <a:solidFill>
                  <a:srgbClr val="FF0000"/>
                </a:solidFill>
                <a:latin typeface="Calibri"/>
                <a:ea typeface="Calibri"/>
              </a:rPr>
              <a:t>بيين</a:t>
            </a:r>
            <a:r>
              <a:rPr lang="ar-IQ" sz="2000" b="1" dirty="0">
                <a:solidFill>
                  <a:srgbClr val="FF0000"/>
                </a:solidFill>
                <a:latin typeface="Calibri"/>
                <a:ea typeface="Calibri"/>
              </a:rPr>
              <a:t> تاريخين محددين .</a:t>
            </a:r>
            <a:endParaRPr lang="ar-IQ" sz="2000" b="1" dirty="0">
              <a:solidFill>
                <a:srgbClr val="FF0000"/>
              </a:solidFill>
            </a:endParaRPr>
          </a:p>
        </p:txBody>
      </p:sp>
    </p:spTree>
    <p:extLst>
      <p:ext uri="{BB962C8B-B14F-4D97-AF65-F5344CB8AC3E}">
        <p14:creationId xmlns:p14="http://schemas.microsoft.com/office/powerpoint/2010/main" val="850023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980728"/>
            <a:ext cx="8640960" cy="4380686"/>
          </a:xfrm>
          <a:prstGeom prst="rect">
            <a:avLst/>
          </a:prstGeom>
        </p:spPr>
        <p:txBody>
          <a:bodyPr wrap="square">
            <a:spAutoFit/>
          </a:bodyPr>
          <a:lstStyle/>
          <a:p>
            <a:pPr marL="89535" algn="justLow">
              <a:lnSpc>
                <a:spcPct val="150000"/>
              </a:lnSpc>
              <a:spcAft>
                <a:spcPts val="800"/>
              </a:spcAft>
            </a:pPr>
            <a:r>
              <a:rPr lang="ar-IQ" sz="2400" b="1" u="sng" dirty="0">
                <a:solidFill>
                  <a:srgbClr val="FF0000"/>
                </a:solidFill>
                <a:latin typeface="Calibri"/>
                <a:ea typeface="Calibri"/>
              </a:rPr>
              <a:t>س/ كيف يتحول القرض الداخلي الى الخارجي وبالعكس؟</a:t>
            </a:r>
            <a:endParaRPr lang="en-US" b="1" u="sng" dirty="0">
              <a:solidFill>
                <a:srgbClr val="FF0000"/>
              </a:solidFill>
              <a:latin typeface="Calibri"/>
              <a:ea typeface="Calibri"/>
              <a:cs typeface="Arial"/>
            </a:endParaRPr>
          </a:p>
          <a:p>
            <a:pPr marL="89535" algn="justLow">
              <a:lnSpc>
                <a:spcPct val="150000"/>
              </a:lnSpc>
              <a:spcAft>
                <a:spcPts val="800"/>
              </a:spcAft>
            </a:pPr>
            <a:r>
              <a:rPr lang="ar-IQ" sz="2000" b="1" dirty="0">
                <a:latin typeface="Calibri"/>
                <a:ea typeface="Calibri"/>
              </a:rPr>
              <a:t>ج/ قد يتحول القرض من قرض داخلي الى قرض خارجي عندما تقوم الدولة او مواطنوها بشراء سندات القرض من الدائنين المقيمين في الخارج وقد يتحول القرض الداخلي الى قرض خارجي اذا ما تحولت ملكية السندات من الاشخاص المقيمين داخل </a:t>
            </a:r>
            <a:r>
              <a:rPr lang="ar-IQ" sz="2000" b="1" dirty="0" err="1">
                <a:latin typeface="Calibri"/>
                <a:ea typeface="Calibri"/>
              </a:rPr>
              <a:t>الدوله</a:t>
            </a:r>
            <a:r>
              <a:rPr lang="ar-IQ" sz="2000" b="1" dirty="0">
                <a:latin typeface="Calibri"/>
                <a:ea typeface="Calibri"/>
              </a:rPr>
              <a:t> الى ملكية اشخاص ينتمون الى دولة اخرى </a:t>
            </a:r>
            <a:endParaRPr lang="en-US" sz="2000" b="1" dirty="0">
              <a:latin typeface="Calibri"/>
              <a:ea typeface="Calibri"/>
              <a:cs typeface="Arial"/>
            </a:endParaRPr>
          </a:p>
          <a:p>
            <a:pPr marL="89535" algn="justLow">
              <a:lnSpc>
                <a:spcPct val="150000"/>
              </a:lnSpc>
              <a:spcAft>
                <a:spcPts val="800"/>
              </a:spcAft>
            </a:pPr>
            <a:r>
              <a:rPr lang="ar-IQ" sz="2400" b="1" u="sng" dirty="0">
                <a:solidFill>
                  <a:srgbClr val="FF0000"/>
                </a:solidFill>
                <a:latin typeface="Calibri"/>
                <a:ea typeface="Calibri"/>
              </a:rPr>
              <a:t>س/ ماهي مبررات لجوء الدولة الى القرض الاجباري ؟</a:t>
            </a:r>
            <a:endParaRPr lang="en-US" b="1" u="sng" dirty="0">
              <a:solidFill>
                <a:srgbClr val="FF0000"/>
              </a:solidFill>
              <a:latin typeface="Calibri"/>
              <a:ea typeface="Calibri"/>
              <a:cs typeface="Arial"/>
            </a:endParaRPr>
          </a:p>
          <a:p>
            <a:pPr marL="89535" algn="justLow">
              <a:lnSpc>
                <a:spcPct val="150000"/>
              </a:lnSpc>
              <a:spcAft>
                <a:spcPts val="800"/>
              </a:spcAft>
            </a:pPr>
            <a:r>
              <a:rPr lang="ar-IQ" sz="2000" b="1" dirty="0">
                <a:latin typeface="Calibri"/>
                <a:ea typeface="Calibri"/>
              </a:rPr>
              <a:t>ج/ </a:t>
            </a:r>
            <a:r>
              <a:rPr lang="ar-IQ" sz="2000" b="1" dirty="0" smtClean="0">
                <a:latin typeface="Calibri"/>
                <a:ea typeface="Calibri"/>
              </a:rPr>
              <a:t>حالة </a:t>
            </a:r>
            <a:r>
              <a:rPr lang="ar-IQ" sz="2000" b="1" dirty="0">
                <a:latin typeface="Calibri"/>
                <a:ea typeface="Calibri"/>
              </a:rPr>
              <a:t>ضعف ثقة الافراد بالدولة </a:t>
            </a:r>
            <a:endParaRPr lang="en-US" sz="1600" b="1" dirty="0">
              <a:latin typeface="Calibri"/>
              <a:ea typeface="Calibri"/>
              <a:cs typeface="Arial"/>
            </a:endParaRPr>
          </a:p>
          <a:p>
            <a:pPr marL="342900" lvl="0" indent="-342900" algn="justLow">
              <a:lnSpc>
                <a:spcPct val="150000"/>
              </a:lnSpc>
              <a:spcAft>
                <a:spcPts val="800"/>
              </a:spcAft>
              <a:buFont typeface="+mj-lt"/>
              <a:buAutoNum type="arabicPeriod"/>
            </a:pPr>
            <a:r>
              <a:rPr lang="ar-IQ" sz="2000" b="1" dirty="0">
                <a:latin typeface="Calibri"/>
                <a:ea typeface="Calibri"/>
              </a:rPr>
              <a:t>الوضع الذي يسود فيه التضخم وما يرافقه من اثار تؤدي الى ارتفاع مستوى الاسعار وتدهور قيمة النقود حيث ترى الدولة ضرورة اجبار  الافراد على اقراضها للحد من اثار التضخم السائد .</a:t>
            </a:r>
            <a:endParaRPr lang="en-US" sz="1600" b="1" dirty="0">
              <a:effectLst/>
              <a:latin typeface="Calibri"/>
              <a:ea typeface="Calibri"/>
              <a:cs typeface="Arial"/>
            </a:endParaRPr>
          </a:p>
        </p:txBody>
      </p:sp>
    </p:spTree>
    <p:extLst>
      <p:ext uri="{BB962C8B-B14F-4D97-AF65-F5344CB8AC3E}">
        <p14:creationId xmlns:p14="http://schemas.microsoft.com/office/powerpoint/2010/main" val="2413955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3224" y="908720"/>
            <a:ext cx="8640960" cy="5073184"/>
          </a:xfrm>
          <a:prstGeom prst="rect">
            <a:avLst/>
          </a:prstGeom>
        </p:spPr>
        <p:txBody>
          <a:bodyPr wrap="square">
            <a:spAutoFit/>
          </a:bodyPr>
          <a:lstStyle/>
          <a:p>
            <a:pPr algn="justLow">
              <a:lnSpc>
                <a:spcPct val="150000"/>
              </a:lnSpc>
              <a:spcAft>
                <a:spcPts val="800"/>
              </a:spcAft>
            </a:pPr>
            <a:r>
              <a:rPr lang="ar-IQ" sz="2800" b="1" u="sng" dirty="0">
                <a:solidFill>
                  <a:srgbClr val="FF0000"/>
                </a:solidFill>
                <a:latin typeface="Calibri"/>
                <a:ea typeface="Calibri"/>
              </a:rPr>
              <a:t>س/ماهي انواع القروض المؤقتة؟ </a:t>
            </a:r>
            <a:endParaRPr lang="en-US" sz="2000" b="1" u="sng" dirty="0">
              <a:solidFill>
                <a:srgbClr val="FF0000"/>
              </a:solidFill>
              <a:latin typeface="Calibri"/>
              <a:ea typeface="Calibri"/>
              <a:cs typeface="Arial"/>
            </a:endParaRPr>
          </a:p>
          <a:p>
            <a:pPr algn="justLow">
              <a:lnSpc>
                <a:spcPct val="150000"/>
              </a:lnSpc>
              <a:spcAft>
                <a:spcPts val="800"/>
              </a:spcAft>
            </a:pPr>
            <a:r>
              <a:rPr lang="ar-IQ" dirty="0">
                <a:latin typeface="Calibri"/>
                <a:ea typeface="Calibri"/>
              </a:rPr>
              <a:t>ج/ </a:t>
            </a:r>
            <a:endParaRPr lang="en-US" sz="1400" dirty="0">
              <a:latin typeface="Calibri"/>
              <a:ea typeface="Calibri"/>
              <a:cs typeface="Arial"/>
            </a:endParaRPr>
          </a:p>
          <a:p>
            <a:pPr marL="342900" lvl="0" indent="-342900" algn="justLow">
              <a:lnSpc>
                <a:spcPct val="150000"/>
              </a:lnSpc>
              <a:buFont typeface="+mj-lt"/>
              <a:buAutoNum type="arabicPeriod"/>
            </a:pPr>
            <a:r>
              <a:rPr lang="ar-IQ" sz="2000" b="1" dirty="0">
                <a:latin typeface="Calibri"/>
                <a:ea typeface="Calibri"/>
              </a:rPr>
              <a:t>قروض قصيرة الاجل مدتها سنة واحده .</a:t>
            </a:r>
            <a:endParaRPr lang="en-US" sz="1600" b="1" dirty="0">
              <a:latin typeface="Calibri"/>
              <a:ea typeface="Calibri"/>
              <a:cs typeface="Arial"/>
            </a:endParaRPr>
          </a:p>
          <a:p>
            <a:pPr marL="342900" lvl="0" indent="-342900" algn="justLow">
              <a:lnSpc>
                <a:spcPct val="150000"/>
              </a:lnSpc>
              <a:buFont typeface="+mj-lt"/>
              <a:buAutoNum type="arabicPeriod"/>
            </a:pPr>
            <a:r>
              <a:rPr lang="ar-IQ" sz="2000" b="1" dirty="0">
                <a:latin typeface="Calibri"/>
                <a:ea typeface="Calibri"/>
              </a:rPr>
              <a:t>قروض </a:t>
            </a:r>
            <a:r>
              <a:rPr lang="ar-IQ" sz="2000" b="1" dirty="0" err="1">
                <a:latin typeface="Calibri"/>
                <a:ea typeface="Calibri"/>
              </a:rPr>
              <a:t>متوسطه</a:t>
            </a:r>
            <a:r>
              <a:rPr lang="ar-IQ" sz="2000" b="1" dirty="0">
                <a:latin typeface="Calibri"/>
                <a:ea typeface="Calibri"/>
              </a:rPr>
              <a:t>: وهي القروض </a:t>
            </a:r>
            <a:r>
              <a:rPr lang="ar-IQ" sz="2000" b="1" dirty="0" err="1">
                <a:latin typeface="Calibri"/>
                <a:ea typeface="Calibri"/>
              </a:rPr>
              <a:t>المحدده</a:t>
            </a:r>
            <a:r>
              <a:rPr lang="ar-IQ" sz="2000" b="1" dirty="0">
                <a:latin typeface="Calibri"/>
                <a:ea typeface="Calibri"/>
              </a:rPr>
              <a:t> التي تكون مدتها من سنه الى خمس سنوات .</a:t>
            </a:r>
            <a:endParaRPr lang="en-US" sz="1600" b="1" dirty="0">
              <a:latin typeface="Calibri"/>
              <a:ea typeface="Calibri"/>
              <a:cs typeface="Arial"/>
            </a:endParaRPr>
          </a:p>
          <a:p>
            <a:pPr marL="342900" lvl="0" indent="-342900" algn="justLow">
              <a:lnSpc>
                <a:spcPct val="150000"/>
              </a:lnSpc>
              <a:spcAft>
                <a:spcPts val="800"/>
              </a:spcAft>
              <a:buFont typeface="+mj-lt"/>
              <a:buAutoNum type="arabicPeriod"/>
            </a:pPr>
            <a:r>
              <a:rPr lang="ar-IQ" sz="2000" b="1" dirty="0">
                <a:latin typeface="Calibri"/>
                <a:ea typeface="Calibri"/>
              </a:rPr>
              <a:t>القروض طويله الاجل : هي القروض التي تكون مدتها من خمسة سنوات الى عشرين الى خمسة وعشرين سنة وتلجا له </a:t>
            </a:r>
            <a:r>
              <a:rPr lang="ar-IQ" sz="2000" b="1" dirty="0" err="1">
                <a:latin typeface="Calibri"/>
                <a:ea typeface="Calibri"/>
              </a:rPr>
              <a:t>الدوله</a:t>
            </a:r>
            <a:r>
              <a:rPr lang="ar-IQ" sz="2000" b="1" dirty="0">
                <a:latin typeface="Calibri"/>
                <a:ea typeface="Calibri"/>
              </a:rPr>
              <a:t> في حالة وجود عجز دائم في الموازنة .</a:t>
            </a:r>
            <a:endParaRPr lang="en-US" sz="1600" b="1" dirty="0">
              <a:latin typeface="Calibri"/>
              <a:ea typeface="Calibri"/>
              <a:cs typeface="Arial"/>
            </a:endParaRPr>
          </a:p>
          <a:p>
            <a:pPr algn="justLow">
              <a:lnSpc>
                <a:spcPct val="150000"/>
              </a:lnSpc>
              <a:spcAft>
                <a:spcPts val="800"/>
              </a:spcAft>
            </a:pPr>
            <a:r>
              <a:rPr lang="ar-IQ" sz="2400" b="1" u="sng" dirty="0">
                <a:solidFill>
                  <a:srgbClr val="FF0000"/>
                </a:solidFill>
                <a:latin typeface="Calibri"/>
                <a:ea typeface="Calibri"/>
              </a:rPr>
              <a:t>س/ ماهي اسباب لجوء </a:t>
            </a:r>
            <a:r>
              <a:rPr lang="ar-IQ" sz="2400" b="1" u="sng" dirty="0" err="1">
                <a:solidFill>
                  <a:srgbClr val="FF0000"/>
                </a:solidFill>
                <a:latin typeface="Calibri"/>
                <a:ea typeface="Calibri"/>
              </a:rPr>
              <a:t>الدوله</a:t>
            </a:r>
            <a:r>
              <a:rPr lang="ar-IQ" sz="2400" b="1" u="sng" dirty="0">
                <a:solidFill>
                  <a:srgbClr val="FF0000"/>
                </a:solidFill>
                <a:latin typeface="Calibri"/>
                <a:ea typeface="Calibri"/>
              </a:rPr>
              <a:t> الى القروض المؤقتة ؟</a:t>
            </a:r>
            <a:endParaRPr lang="en-US" b="1" u="sng" dirty="0">
              <a:solidFill>
                <a:srgbClr val="FF0000"/>
              </a:solidFill>
              <a:latin typeface="Calibri"/>
              <a:ea typeface="Calibri"/>
              <a:cs typeface="Arial"/>
            </a:endParaRPr>
          </a:p>
          <a:p>
            <a:pPr algn="justLow">
              <a:lnSpc>
                <a:spcPct val="150000"/>
              </a:lnSpc>
              <a:spcAft>
                <a:spcPts val="800"/>
              </a:spcAft>
            </a:pPr>
            <a:r>
              <a:rPr lang="ar-IQ" dirty="0">
                <a:latin typeface="Calibri"/>
                <a:ea typeface="Calibri"/>
              </a:rPr>
              <a:t>ج</a:t>
            </a:r>
            <a:r>
              <a:rPr lang="ar-IQ" sz="2400" dirty="0">
                <a:latin typeface="Calibri"/>
                <a:ea typeface="Calibri"/>
              </a:rPr>
              <a:t>/  لسد عجز نقدي مؤقت خلال السنة المالية، اذ ينتج هذا العجز عن سبق تنفيذ النفقات على تحصيل الايرادات من ناحية الزمن .</a:t>
            </a:r>
            <a:endParaRPr lang="en-US" dirty="0">
              <a:effectLst/>
              <a:latin typeface="Calibri"/>
              <a:ea typeface="Calibri"/>
              <a:cs typeface="Arial"/>
            </a:endParaRPr>
          </a:p>
        </p:txBody>
      </p:sp>
    </p:spTree>
    <p:extLst>
      <p:ext uri="{BB962C8B-B14F-4D97-AF65-F5344CB8AC3E}">
        <p14:creationId xmlns:p14="http://schemas.microsoft.com/office/powerpoint/2010/main" val="7884063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TotalTime>
  <Words>454</Words>
  <Application>Microsoft Office PowerPoint</Application>
  <PresentationFormat>عرض على الشاشة (3:4)‏</PresentationFormat>
  <Paragraphs>28</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شكل موجة</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pc-noora</dc:creator>
  <cp:lastModifiedBy>pc-noora</cp:lastModifiedBy>
  <cp:revision>4</cp:revision>
  <dcterms:created xsi:type="dcterms:W3CDTF">2019-11-27T08:55:27Z</dcterms:created>
  <dcterms:modified xsi:type="dcterms:W3CDTF">2019-11-27T09:08:15Z</dcterms:modified>
</cp:coreProperties>
</file>