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29/03/1441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29/03/1441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29/03/1441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29/03/1441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29/03/1441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29/03/1441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29/03/1441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29/03/1441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29/03/1441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29/03/1441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29/03/1441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29/03/1441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67544" y="685942"/>
            <a:ext cx="8352928" cy="4849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ar-IQ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النفقات العامة</a:t>
            </a:r>
            <a:endParaRPr lang="en-US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Aft>
                <a:spcPts val="800"/>
              </a:spcAft>
            </a:pPr>
            <a:r>
              <a:rPr lang="ar-IQ" sz="24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س </a:t>
            </a:r>
            <a:r>
              <a:rPr lang="ar-IQ" sz="24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</a:rPr>
              <a:t>/ </a:t>
            </a:r>
            <a:r>
              <a:rPr lang="ar-IQ" sz="24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عرف النفقة العامة وماهي خصائصها او عناصرها ؟</a:t>
            </a:r>
            <a:endParaRPr lang="en-US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Aft>
                <a:spcPts val="800"/>
              </a:spcAft>
            </a:pPr>
            <a:r>
              <a:rPr lang="ar-IQ" b="1" dirty="0">
                <a:latin typeface="Calibri"/>
                <a:ea typeface="Calibri"/>
                <a:cs typeface="Times New Roman"/>
              </a:rPr>
              <a:t>ج </a:t>
            </a:r>
            <a:r>
              <a:rPr lang="ar-IQ" b="1" dirty="0">
                <a:latin typeface="Calibri"/>
                <a:ea typeface="Calibri"/>
                <a:cs typeface="Calibri"/>
              </a:rPr>
              <a:t>/ </a:t>
            </a:r>
            <a:r>
              <a:rPr lang="ar-IQ" b="1" dirty="0">
                <a:latin typeface="Calibri"/>
                <a:ea typeface="Calibri"/>
                <a:cs typeface="Times New Roman"/>
              </a:rPr>
              <a:t>النفقات العامة </a:t>
            </a:r>
            <a:r>
              <a:rPr lang="ar-IQ" b="1" dirty="0">
                <a:latin typeface="Calibri"/>
                <a:ea typeface="Calibri"/>
                <a:cs typeface="Calibri"/>
              </a:rPr>
              <a:t>: </a:t>
            </a:r>
            <a:r>
              <a:rPr lang="ar-IQ" b="1" dirty="0">
                <a:latin typeface="Calibri"/>
                <a:ea typeface="Calibri"/>
                <a:cs typeface="Times New Roman"/>
              </a:rPr>
              <a:t>هو مبلغ نقدي تدفعه الدولة او حدى هيئاتها العامة بهدف تحقيق المنفعة العامة </a:t>
            </a:r>
            <a:r>
              <a:rPr lang="ar-IQ" b="1" dirty="0">
                <a:latin typeface="Calibri"/>
                <a:ea typeface="Calibri"/>
                <a:cs typeface="Calibri"/>
              </a:rPr>
              <a:t>.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Aft>
                <a:spcPts val="800"/>
              </a:spcAft>
            </a:pPr>
            <a:r>
              <a:rPr lang="ar-IQ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خصائص او عناصر النفقة العامة </a:t>
            </a:r>
            <a:r>
              <a:rPr lang="ar-IQ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</a:rPr>
              <a:t>:</a:t>
            </a:r>
            <a:endParaRPr lang="en-US" sz="2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buFont typeface="+mj-lt"/>
              <a:buAutoNum type="arabicPeriod"/>
            </a:pPr>
            <a:r>
              <a:rPr lang="ar-IQ" b="1" dirty="0">
                <a:latin typeface="Calibri"/>
                <a:ea typeface="Calibri"/>
                <a:cs typeface="Times New Roman"/>
              </a:rPr>
              <a:t>مبلغ نقدي </a:t>
            </a:r>
            <a:r>
              <a:rPr lang="ar-IQ" b="1" dirty="0">
                <a:latin typeface="Calibri"/>
                <a:ea typeface="Calibri"/>
                <a:cs typeface="Calibri"/>
              </a:rPr>
              <a:t>.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buFont typeface="+mj-lt"/>
              <a:buAutoNum type="arabicPeriod"/>
            </a:pPr>
            <a:r>
              <a:rPr lang="ar-IQ" b="1" dirty="0">
                <a:latin typeface="Calibri"/>
                <a:ea typeface="Calibri"/>
                <a:cs typeface="Times New Roman"/>
              </a:rPr>
              <a:t>تصرفه الدولة او احدى هيئاتها العامة </a:t>
            </a:r>
            <a:r>
              <a:rPr lang="ar-IQ" b="1" dirty="0">
                <a:latin typeface="Calibri"/>
                <a:ea typeface="Calibri"/>
                <a:cs typeface="Calibri"/>
              </a:rPr>
              <a:t>: </a:t>
            </a:r>
            <a:r>
              <a:rPr lang="ar-IQ" b="1" dirty="0">
                <a:latin typeface="Calibri"/>
                <a:ea typeface="Calibri"/>
                <a:cs typeface="Times New Roman"/>
              </a:rPr>
              <a:t>تصدر النفقة العامة عن الدولة او هيئة من هيئاتها بما في ذلك هيئات الاقتصاد العام ومؤسساته التي تتمتع بشخصية معنوية </a:t>
            </a:r>
            <a:r>
              <a:rPr lang="ar-IQ" b="1" dirty="0">
                <a:latin typeface="Calibri"/>
                <a:ea typeface="Calibri"/>
                <a:cs typeface="Calibri"/>
              </a:rPr>
              <a:t>.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IQ" b="1" dirty="0">
                <a:latin typeface="Calibri"/>
                <a:ea typeface="Calibri"/>
                <a:cs typeface="Times New Roman"/>
              </a:rPr>
              <a:t>تحقيق المنفعة العامة </a:t>
            </a:r>
            <a:r>
              <a:rPr lang="ar-IQ" b="1" dirty="0">
                <a:latin typeface="Calibri"/>
                <a:ea typeface="Calibri"/>
                <a:cs typeface="Calibri"/>
              </a:rPr>
              <a:t>: </a:t>
            </a:r>
            <a:r>
              <a:rPr lang="ar-IQ" b="1" dirty="0">
                <a:latin typeface="Calibri"/>
                <a:ea typeface="Calibri"/>
                <a:cs typeface="Times New Roman"/>
              </a:rPr>
              <a:t>من المعروف ان النفقات العامة تهدف اساسا الى اشباع الحاجات العامة وتحقيق النفع العام </a:t>
            </a:r>
            <a:r>
              <a:rPr lang="ar-IQ" b="1" dirty="0">
                <a:latin typeface="Calibri"/>
                <a:ea typeface="Calibri"/>
                <a:cs typeface="Calibri"/>
              </a:rPr>
              <a:t>.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Aft>
                <a:spcPts val="800"/>
              </a:spcAft>
            </a:pPr>
            <a:r>
              <a:rPr lang="ar-IQ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س </a:t>
            </a:r>
            <a:r>
              <a:rPr lang="ar-IQ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</a:rPr>
              <a:t>/ </a:t>
            </a:r>
            <a:r>
              <a:rPr lang="ar-IQ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عرف النفقة العامة وماهي صورها ؟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Aft>
                <a:spcPts val="800"/>
              </a:spcAft>
            </a:pPr>
            <a:r>
              <a:rPr lang="ar-IQ" b="1" dirty="0">
                <a:latin typeface="Calibri"/>
                <a:ea typeface="Calibri"/>
                <a:cs typeface="Times New Roman"/>
              </a:rPr>
              <a:t>ج </a:t>
            </a:r>
            <a:r>
              <a:rPr lang="ar-IQ" b="1" dirty="0">
                <a:latin typeface="Calibri"/>
                <a:ea typeface="Calibri"/>
                <a:cs typeface="Calibri"/>
              </a:rPr>
              <a:t>/ </a:t>
            </a:r>
            <a:r>
              <a:rPr lang="ar-IQ" b="1" dirty="0">
                <a:latin typeface="Calibri"/>
                <a:ea typeface="Calibri"/>
                <a:cs typeface="Times New Roman"/>
              </a:rPr>
              <a:t>النفقات العامة </a:t>
            </a:r>
            <a:r>
              <a:rPr lang="ar-IQ" b="1" dirty="0">
                <a:latin typeface="Calibri"/>
                <a:ea typeface="Calibri"/>
                <a:cs typeface="Calibri"/>
              </a:rPr>
              <a:t>: </a:t>
            </a:r>
            <a:r>
              <a:rPr lang="ar-IQ" b="1" dirty="0">
                <a:latin typeface="Calibri"/>
                <a:ea typeface="Calibri"/>
                <a:cs typeface="Times New Roman"/>
              </a:rPr>
              <a:t>هو مبلغ نقدي تدفعه الدولة او احدى هيئاتها العامة بهدف تحقيق المنفعة العامة </a:t>
            </a:r>
            <a:r>
              <a:rPr lang="ar-IQ" b="1" dirty="0">
                <a:latin typeface="Calibri"/>
                <a:ea typeface="Calibri"/>
                <a:cs typeface="Calibri"/>
              </a:rPr>
              <a:t>.</a:t>
            </a:r>
            <a:endParaRPr lang="en-US" sz="14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844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11560" y="310711"/>
            <a:ext cx="8136904" cy="5776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  <a:spcAft>
                <a:spcPts val="800"/>
              </a:spcAft>
            </a:pPr>
            <a:r>
              <a:rPr lang="ar-IQ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صور النفقة العامة </a:t>
            </a:r>
            <a:r>
              <a:rPr lang="ar-IQ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</a:rPr>
              <a:t>:</a:t>
            </a:r>
            <a:endParaRPr lang="en-US" sz="2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lvl="0" algn="justLow">
              <a:lnSpc>
                <a:spcPct val="115000"/>
              </a:lnSpc>
            </a:pPr>
            <a:r>
              <a:rPr lang="ar-IQ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1.الرواتب </a:t>
            </a:r>
            <a:r>
              <a:rPr lang="ar-IQ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والاجور </a:t>
            </a:r>
            <a:r>
              <a:rPr lang="ar-IQ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</a:rPr>
              <a:t>: </a:t>
            </a:r>
            <a:r>
              <a:rPr lang="ar-IQ" b="1" dirty="0">
                <a:latin typeface="Calibri"/>
                <a:ea typeface="Calibri"/>
                <a:cs typeface="Times New Roman"/>
              </a:rPr>
              <a:t>وهي المبالغ النقدية التي  تقدمها الدولة </a:t>
            </a:r>
            <a:r>
              <a:rPr lang="ar-IQ" b="1" dirty="0" err="1">
                <a:latin typeface="Calibri"/>
                <a:ea typeface="Calibri"/>
                <a:cs typeface="Times New Roman"/>
              </a:rPr>
              <a:t>للافراد</a:t>
            </a:r>
            <a:r>
              <a:rPr lang="ar-IQ" b="1" dirty="0">
                <a:latin typeface="Calibri"/>
                <a:ea typeface="Calibri"/>
                <a:cs typeface="Times New Roman"/>
              </a:rPr>
              <a:t> العاملين في اجهزتها المختلفة فعلا ، ثمنا للخدمات التي يقدمها هؤلاء لها وتقسم الى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marL="742950" lvl="1" indent="-285750" algn="justLow">
              <a:lnSpc>
                <a:spcPct val="115000"/>
              </a:lnSpc>
              <a:buFont typeface="+mj-cs"/>
              <a:buAutoNum type="arabic1Minus"/>
            </a:pPr>
            <a:r>
              <a:rPr lang="ar-IQ" b="1" dirty="0">
                <a:latin typeface="Calibri"/>
                <a:ea typeface="Calibri"/>
                <a:cs typeface="Times New Roman"/>
              </a:rPr>
              <a:t>رواتب الموظفين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marL="742950" lvl="1" indent="-285750" algn="justLow">
              <a:lnSpc>
                <a:spcPct val="115000"/>
              </a:lnSpc>
              <a:buFont typeface="+mj-cs"/>
              <a:buAutoNum type="arabic1Minus"/>
            </a:pPr>
            <a:r>
              <a:rPr lang="ar-IQ" b="1" dirty="0">
                <a:latin typeface="Calibri"/>
                <a:ea typeface="Calibri"/>
                <a:cs typeface="Times New Roman"/>
              </a:rPr>
              <a:t>رواتب رئيس الدولة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marL="742950" lvl="1" indent="-285750" algn="justLow">
              <a:lnSpc>
                <a:spcPct val="115000"/>
              </a:lnSpc>
              <a:buFont typeface="+mj-cs"/>
              <a:buAutoNum type="arabic1Minus"/>
            </a:pPr>
            <a:r>
              <a:rPr lang="ar-IQ" b="1" dirty="0">
                <a:latin typeface="Calibri"/>
                <a:ea typeface="Calibri"/>
                <a:cs typeface="Times New Roman"/>
              </a:rPr>
              <a:t>راتب عضو البرلمان 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marL="742950" lvl="1" indent="-285750" algn="justLow">
              <a:lnSpc>
                <a:spcPct val="115000"/>
              </a:lnSpc>
              <a:buFont typeface="+mj-cs"/>
              <a:buAutoNum type="arabic1Minus"/>
            </a:pPr>
            <a:r>
              <a:rPr lang="ar-IQ" b="1" dirty="0">
                <a:latin typeface="Calibri"/>
                <a:ea typeface="Calibri"/>
                <a:cs typeface="Times New Roman"/>
              </a:rPr>
              <a:t>الراتب التقاعدي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lvl="0" algn="justLow">
              <a:lnSpc>
                <a:spcPct val="115000"/>
              </a:lnSpc>
            </a:pPr>
            <a:r>
              <a:rPr lang="ar-IQ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2. اثمان </a:t>
            </a:r>
            <a:r>
              <a:rPr lang="ar-IQ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مشتريات الدولة</a:t>
            </a:r>
            <a:endParaRPr lang="en-US" sz="1400" b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lvl="0" algn="justLow">
              <a:lnSpc>
                <a:spcPct val="115000"/>
              </a:lnSpc>
            </a:pPr>
            <a:r>
              <a:rPr lang="ar-IQ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3. الاعانات </a:t>
            </a:r>
            <a:r>
              <a:rPr lang="ar-IQ" b="1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بانواعها</a:t>
            </a:r>
            <a:r>
              <a:rPr lang="ar-IQ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 </a:t>
            </a:r>
            <a:endParaRPr lang="en-US" sz="1400" b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lvl="0" algn="justLow">
              <a:lnSpc>
                <a:spcPct val="115000"/>
              </a:lnSpc>
              <a:spcAft>
                <a:spcPts val="800"/>
              </a:spcAft>
            </a:pPr>
            <a:r>
              <a:rPr lang="ar-IQ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4.اقساط </a:t>
            </a:r>
            <a:r>
              <a:rPr lang="ar-IQ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ديون الدولة </a:t>
            </a:r>
            <a:endParaRPr lang="en-US" sz="1400" b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Aft>
                <a:spcPts val="800"/>
              </a:spcAft>
            </a:pPr>
            <a:r>
              <a:rPr lang="ar-IQ" sz="20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س </a:t>
            </a:r>
            <a:r>
              <a:rPr lang="ar-IQ" sz="20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</a:rPr>
              <a:t>/ </a:t>
            </a:r>
            <a:r>
              <a:rPr lang="ar-IQ" sz="20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ماهي المعايير التي تتبعها الدولة في تحديد رواتب الموظفين ؟</a:t>
            </a:r>
            <a:endParaRPr lang="en-US" sz="1600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Aft>
                <a:spcPts val="800"/>
              </a:spcAft>
            </a:pPr>
            <a:r>
              <a:rPr lang="ar-IQ" b="1" dirty="0">
                <a:latin typeface="Calibri"/>
                <a:ea typeface="Calibri"/>
                <a:cs typeface="Times New Roman"/>
              </a:rPr>
              <a:t>ج </a:t>
            </a:r>
            <a:r>
              <a:rPr lang="ar-IQ" b="1" dirty="0" smtClean="0">
                <a:latin typeface="Calibri"/>
                <a:ea typeface="Calibri"/>
                <a:cs typeface="Calibri"/>
              </a:rPr>
              <a:t>/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buFont typeface="+mj-lt"/>
              <a:buAutoNum type="arabicPeriod"/>
            </a:pPr>
            <a:r>
              <a:rPr lang="ar-IQ" b="1" dirty="0" smtClean="0">
                <a:latin typeface="Calibri"/>
                <a:ea typeface="Calibri"/>
                <a:cs typeface="Times New Roman"/>
              </a:rPr>
              <a:t>تكاليف المعيشة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buFont typeface="+mj-lt"/>
              <a:buAutoNum type="arabicPeriod"/>
            </a:pPr>
            <a:r>
              <a:rPr lang="ar-IQ" b="1" dirty="0" smtClean="0">
                <a:latin typeface="Calibri"/>
                <a:ea typeface="Calibri"/>
                <a:cs typeface="Times New Roman"/>
              </a:rPr>
              <a:t>منافسة </a:t>
            </a:r>
            <a:r>
              <a:rPr lang="ar-IQ" b="1" dirty="0">
                <a:latin typeface="Calibri"/>
                <a:ea typeface="Calibri"/>
                <a:cs typeface="Times New Roman"/>
              </a:rPr>
              <a:t>المشاريع الخاصة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buFont typeface="+mj-lt"/>
              <a:buAutoNum type="arabicPeriod"/>
            </a:pPr>
            <a:r>
              <a:rPr lang="ar-IQ" b="1" dirty="0">
                <a:latin typeface="Calibri"/>
                <a:ea typeface="Calibri"/>
                <a:cs typeface="Times New Roman"/>
              </a:rPr>
              <a:t>الحالة الاجتماعية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IQ" b="1" dirty="0">
                <a:latin typeface="Calibri"/>
                <a:ea typeface="Calibri"/>
                <a:cs typeface="Times New Roman"/>
              </a:rPr>
              <a:t>منافسة الدولة الاخرى</a:t>
            </a:r>
            <a:endParaRPr lang="en-US" sz="14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09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79512" y="94754"/>
            <a:ext cx="8712968" cy="6243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  <a:spcAft>
                <a:spcPts val="800"/>
              </a:spcAft>
            </a:pPr>
            <a:r>
              <a:rPr lang="ar-IQ" sz="2400" u="sng" dirty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س </a:t>
            </a:r>
            <a:r>
              <a:rPr lang="ar-IQ" sz="2400" u="sng" dirty="0">
                <a:solidFill>
                  <a:srgbClr val="FFC000"/>
                </a:solidFill>
                <a:latin typeface="Calibri"/>
                <a:ea typeface="Calibri"/>
                <a:cs typeface="Calibri"/>
              </a:rPr>
              <a:t>/ </a:t>
            </a:r>
            <a:r>
              <a:rPr lang="ar-IQ" sz="2400" u="sng" dirty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ماهي المعايير </a:t>
            </a:r>
            <a:r>
              <a:rPr lang="ar-IQ" sz="2400" u="sng" dirty="0">
                <a:solidFill>
                  <a:srgbClr val="FFC000"/>
                </a:solidFill>
                <a:latin typeface="Calibri"/>
                <a:ea typeface="Calibri"/>
                <a:cs typeface="Calibri"/>
              </a:rPr>
              <a:t>(</a:t>
            </a:r>
            <a:r>
              <a:rPr lang="ar-IQ" sz="2400" u="sng" dirty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الالية</a:t>
            </a:r>
            <a:r>
              <a:rPr lang="ar-IQ" sz="2400" u="sng" dirty="0">
                <a:solidFill>
                  <a:srgbClr val="FFC000"/>
                </a:solidFill>
                <a:latin typeface="Calibri"/>
                <a:ea typeface="Calibri"/>
                <a:cs typeface="Calibri"/>
              </a:rPr>
              <a:t>) </a:t>
            </a:r>
            <a:r>
              <a:rPr lang="ar-IQ" sz="2400" u="sng" dirty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التي تتبعها الدولة في تحديد راتب رئيس الدولة ؟</a:t>
            </a:r>
            <a:endParaRPr lang="en-US" u="sng" dirty="0">
              <a:solidFill>
                <a:srgbClr val="FFC000"/>
              </a:solidFill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ar-IQ" b="1" dirty="0">
                <a:latin typeface="Calibri"/>
                <a:ea typeface="Calibri"/>
                <a:cs typeface="Times New Roman"/>
              </a:rPr>
              <a:t>ج </a:t>
            </a:r>
            <a:r>
              <a:rPr lang="ar-IQ" sz="2400" b="1" dirty="0">
                <a:latin typeface="Calibri"/>
                <a:ea typeface="Calibri"/>
                <a:cs typeface="Calibri"/>
              </a:rPr>
              <a:t>/ </a:t>
            </a:r>
            <a:r>
              <a:rPr lang="ar-IQ" sz="2400" b="1" dirty="0">
                <a:latin typeface="Calibri"/>
                <a:ea typeface="Calibri"/>
                <a:cs typeface="Times New Roman"/>
              </a:rPr>
              <a:t>هنالك ثلاث اتجاهات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ar-IQ" sz="2400" b="1" dirty="0">
                <a:latin typeface="Calibri"/>
                <a:ea typeface="Calibri"/>
                <a:cs typeface="Times New Roman"/>
              </a:rPr>
              <a:t>قانون يصدر الى جانب قانون الموازنة العامة يحدد فيه راتب رئيس الدولة </a:t>
            </a:r>
            <a:r>
              <a:rPr lang="ar-IQ" sz="2400" b="1" dirty="0">
                <a:latin typeface="Calibri"/>
                <a:ea typeface="Calibri"/>
                <a:cs typeface="Calibri"/>
              </a:rPr>
              <a:t>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</a:pPr>
            <a:r>
              <a:rPr lang="ar-IQ" sz="2400" b="1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مزايا هذه الطريقة </a:t>
            </a:r>
            <a:r>
              <a:rPr lang="ar-IQ" sz="2400" b="1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: </a:t>
            </a:r>
            <a:r>
              <a:rPr lang="ar-IQ" sz="2400" b="1" dirty="0">
                <a:latin typeface="Calibri"/>
                <a:ea typeface="Calibri"/>
                <a:cs typeface="Times New Roman"/>
              </a:rPr>
              <a:t>تواكب تطورات المعيشة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</a:pPr>
            <a:r>
              <a:rPr lang="ar-IQ" sz="2400" b="1" dirty="0">
                <a:latin typeface="Calibri"/>
                <a:ea typeface="Calibri"/>
                <a:cs typeface="Times New Roman"/>
              </a:rPr>
              <a:t>عيوب هذه الطريقة</a:t>
            </a:r>
            <a:r>
              <a:rPr lang="ar-IQ" sz="2400" b="1" dirty="0">
                <a:latin typeface="Calibri"/>
                <a:ea typeface="Calibri"/>
                <a:cs typeface="Calibri"/>
              </a:rPr>
              <a:t> : </a:t>
            </a:r>
            <a:r>
              <a:rPr lang="ar-IQ" sz="2400" b="1" dirty="0">
                <a:latin typeface="Calibri"/>
                <a:ea typeface="Calibri"/>
                <a:cs typeface="Times New Roman"/>
              </a:rPr>
              <a:t>ان اي قانون يدخل حيز التشريع يدخل ضمن صلاحيات البرلمان مما يجعل رئيس الدولة تحت ضغط البرلمان</a:t>
            </a:r>
            <a:r>
              <a:rPr lang="ar-IQ" sz="2400" b="1" dirty="0">
                <a:latin typeface="Calibri"/>
                <a:ea typeface="Calibri"/>
                <a:cs typeface="Calibri"/>
              </a:rPr>
              <a:t>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ar-IQ" sz="2400" b="1" dirty="0">
                <a:latin typeface="Calibri"/>
                <a:ea typeface="Calibri"/>
                <a:cs typeface="Times New Roman"/>
              </a:rPr>
              <a:t>يتحدد راتب رئيس الدولة عند توليه المنصب </a:t>
            </a:r>
            <a:r>
              <a:rPr lang="ar-IQ" sz="2400" b="1" dirty="0">
                <a:latin typeface="Calibri"/>
                <a:ea typeface="Calibri"/>
                <a:cs typeface="Calibri"/>
              </a:rPr>
              <a:t>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</a:pPr>
            <a:r>
              <a:rPr lang="ar-IQ" sz="2400" b="1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عيوب هذه الطريقة </a:t>
            </a:r>
            <a:r>
              <a:rPr lang="ar-IQ" sz="2400" b="1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: </a:t>
            </a:r>
            <a:r>
              <a:rPr lang="ar-IQ" sz="2400" b="1" dirty="0">
                <a:latin typeface="Calibri"/>
                <a:ea typeface="Calibri"/>
                <a:cs typeface="Times New Roman"/>
              </a:rPr>
              <a:t>لا تواكب تطورات المعيشة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</a:pPr>
            <a:r>
              <a:rPr lang="ar-IQ" sz="2400" b="1" dirty="0">
                <a:latin typeface="Calibri"/>
                <a:ea typeface="Calibri"/>
                <a:cs typeface="Times New Roman"/>
              </a:rPr>
              <a:t>مزايا هذه الطريقة </a:t>
            </a:r>
            <a:r>
              <a:rPr lang="ar-IQ" sz="2400" b="1" dirty="0">
                <a:latin typeface="Calibri"/>
                <a:ea typeface="Calibri"/>
                <a:cs typeface="Calibri"/>
              </a:rPr>
              <a:t>: </a:t>
            </a:r>
            <a:r>
              <a:rPr lang="ar-IQ" sz="2400" b="1" dirty="0">
                <a:latin typeface="Calibri"/>
                <a:ea typeface="Calibri"/>
                <a:cs typeface="Times New Roman"/>
              </a:rPr>
              <a:t>لا يكون رئيس الدولة تحت ضغط البرلمان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ar-IQ" sz="2400" b="1" dirty="0">
                <a:latin typeface="Calibri"/>
                <a:ea typeface="Calibri"/>
                <a:cs typeface="Times New Roman"/>
              </a:rPr>
              <a:t>يحدد الراتب عند تواليه المنصب مع امكانية التعديل 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</a:pPr>
            <a:r>
              <a:rPr lang="ar-IQ" sz="2400" b="1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مزايا هذه الطريقة </a:t>
            </a:r>
            <a:r>
              <a:rPr lang="ar-IQ" sz="2400" b="1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: </a:t>
            </a:r>
            <a:r>
              <a:rPr lang="ar-IQ" sz="2400" b="1" dirty="0">
                <a:latin typeface="Calibri"/>
                <a:ea typeface="Calibri"/>
                <a:cs typeface="Times New Roman"/>
              </a:rPr>
              <a:t>تواكب تطورات المعيشة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</a:pPr>
            <a:r>
              <a:rPr lang="ar-IQ" sz="2400" b="1" dirty="0">
                <a:latin typeface="Calibri"/>
                <a:ea typeface="Calibri"/>
                <a:cs typeface="Times New Roman"/>
              </a:rPr>
              <a:t>عيوب هذه الطريقة </a:t>
            </a:r>
            <a:r>
              <a:rPr lang="ar-IQ" sz="2400" b="1" dirty="0">
                <a:latin typeface="Calibri"/>
                <a:ea typeface="Calibri"/>
                <a:cs typeface="Calibri"/>
              </a:rPr>
              <a:t>:</a:t>
            </a:r>
            <a:r>
              <a:rPr lang="ar-IQ" sz="2400" b="1" dirty="0">
                <a:latin typeface="Calibri"/>
                <a:ea typeface="Calibri"/>
                <a:cs typeface="Times New Roman"/>
              </a:rPr>
              <a:t>ان القانون يدخل حيز التشريع يدخل ضمن صلاحيات البرلمان مما يجعل رئيس الدولة تحت ضغط البرلمان</a:t>
            </a:r>
            <a:r>
              <a:rPr lang="ar-IQ" sz="2400" b="1" dirty="0">
                <a:latin typeface="Calibri"/>
                <a:ea typeface="Calibri"/>
                <a:cs typeface="Calibri"/>
              </a:rPr>
              <a:t>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  <a:spcAft>
                <a:spcPts val="800"/>
              </a:spcAft>
            </a:pPr>
            <a:r>
              <a:rPr lang="ar-IQ" sz="2400" b="1" dirty="0">
                <a:latin typeface="Calibri"/>
                <a:ea typeface="Calibri"/>
                <a:cs typeface="Times New Roman"/>
              </a:rPr>
              <a:t>وفي العراق تحدد بقانون رواتب ومخصصات رئيس الدولة </a:t>
            </a:r>
            <a:r>
              <a:rPr lang="ar-IQ" sz="2400" b="1" dirty="0">
                <a:latin typeface="Calibri"/>
                <a:ea typeface="Calibri"/>
                <a:cs typeface="Calibri"/>
              </a:rPr>
              <a:t>.</a:t>
            </a:r>
            <a:endParaRPr lang="en-US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89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95536" y="316097"/>
            <a:ext cx="8496944" cy="5694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  <a:spcAft>
                <a:spcPts val="800"/>
              </a:spcAft>
            </a:pPr>
            <a:r>
              <a:rPr lang="ar-IQ" sz="24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س </a:t>
            </a:r>
            <a:r>
              <a:rPr lang="ar-IQ" sz="24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</a:rPr>
              <a:t>/ </a:t>
            </a:r>
            <a:r>
              <a:rPr lang="ar-IQ" sz="2400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ماهو</a:t>
            </a:r>
            <a:r>
              <a:rPr lang="ar-IQ" sz="24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 المعايير </a:t>
            </a:r>
            <a:r>
              <a:rPr lang="ar-IQ" sz="24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</a:rPr>
              <a:t>( </a:t>
            </a:r>
            <a:r>
              <a:rPr lang="ar-IQ" sz="24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الالية</a:t>
            </a:r>
            <a:r>
              <a:rPr lang="ar-IQ" sz="24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</a:rPr>
              <a:t>) </a:t>
            </a:r>
            <a:r>
              <a:rPr lang="ar-IQ" sz="24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التي تتبعها الدولة في تحديد راتب عضو البرلمان ؟</a:t>
            </a:r>
            <a:endParaRPr lang="en-US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Aft>
                <a:spcPts val="800"/>
              </a:spcAft>
            </a:pPr>
            <a:r>
              <a:rPr lang="ar-IQ" sz="2000" b="1" dirty="0">
                <a:latin typeface="Calibri"/>
                <a:ea typeface="Calibri"/>
                <a:cs typeface="Times New Roman"/>
              </a:rPr>
              <a:t>ج </a:t>
            </a:r>
            <a:r>
              <a:rPr lang="ar-IQ" sz="2000" b="1" dirty="0">
                <a:latin typeface="Calibri"/>
                <a:ea typeface="Calibri"/>
                <a:cs typeface="Calibri"/>
              </a:rPr>
              <a:t>/ </a:t>
            </a:r>
            <a:r>
              <a:rPr lang="ar-IQ" sz="2000" b="1" dirty="0">
                <a:latin typeface="Calibri"/>
                <a:ea typeface="Calibri"/>
                <a:cs typeface="Times New Roman"/>
              </a:rPr>
              <a:t>تحدد بقانون رواتب ومخصصات عضو البرلمان </a:t>
            </a:r>
            <a:r>
              <a:rPr lang="ar-IQ" sz="2000" b="1" dirty="0">
                <a:latin typeface="Calibri"/>
                <a:ea typeface="Calibri"/>
                <a:cs typeface="Calibri"/>
              </a:rPr>
              <a:t>.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Aft>
                <a:spcPts val="800"/>
              </a:spcAft>
            </a:pPr>
            <a:r>
              <a:rPr lang="ar-IQ" sz="2000" b="1" dirty="0">
                <a:latin typeface="Calibri"/>
                <a:ea typeface="Calibri"/>
                <a:cs typeface="Times New Roman"/>
              </a:rPr>
              <a:t>الرواتب التقاعدية  </a:t>
            </a:r>
            <a:r>
              <a:rPr lang="ar-IQ" sz="2000" b="1" dirty="0">
                <a:latin typeface="Calibri"/>
                <a:ea typeface="Calibri"/>
                <a:cs typeface="Calibri"/>
              </a:rPr>
              <a:t>: </a:t>
            </a:r>
            <a:r>
              <a:rPr lang="ar-IQ" sz="2000" b="1" dirty="0">
                <a:latin typeface="Calibri"/>
                <a:ea typeface="Calibri"/>
                <a:cs typeface="Times New Roman"/>
              </a:rPr>
              <a:t>وهو المبلغ النقدي الذي تقدمه الدولة بصورة دورية </a:t>
            </a:r>
            <a:r>
              <a:rPr lang="ar-IQ" sz="2000" b="1" dirty="0">
                <a:latin typeface="Calibri"/>
                <a:ea typeface="Calibri"/>
                <a:cs typeface="Calibri"/>
              </a:rPr>
              <a:t>(</a:t>
            </a:r>
            <a:r>
              <a:rPr lang="ar-IQ" sz="2000" b="1" dirty="0">
                <a:latin typeface="Calibri"/>
                <a:ea typeface="Calibri"/>
                <a:cs typeface="Times New Roman"/>
              </a:rPr>
              <a:t>شهريا</a:t>
            </a:r>
            <a:r>
              <a:rPr lang="ar-IQ" sz="2000" b="1" dirty="0">
                <a:latin typeface="Calibri"/>
                <a:ea typeface="Calibri"/>
                <a:cs typeface="Calibri"/>
              </a:rPr>
              <a:t>) </a:t>
            </a:r>
            <a:r>
              <a:rPr lang="ar-IQ" sz="2000" b="1" dirty="0">
                <a:latin typeface="Calibri"/>
                <a:ea typeface="Calibri"/>
                <a:cs typeface="Times New Roman"/>
              </a:rPr>
              <a:t>الى الافراد الذين سبق ان عملوا في اجهزتهم المختلفة ثم بلغوا من السن ما يجعل استمرارهم ففي الخدمة العامة امرا معتذرا </a:t>
            </a:r>
            <a:r>
              <a:rPr lang="ar-IQ" sz="2000" b="1" dirty="0" err="1">
                <a:latin typeface="Calibri"/>
                <a:ea typeface="Calibri"/>
                <a:cs typeface="Times New Roman"/>
              </a:rPr>
              <a:t>فاحالتهم</a:t>
            </a:r>
            <a:r>
              <a:rPr lang="ar-IQ" sz="2000" b="1" dirty="0">
                <a:latin typeface="Calibri"/>
                <a:ea typeface="Calibri"/>
                <a:cs typeface="Times New Roman"/>
              </a:rPr>
              <a:t> الدولة الى المعاش </a:t>
            </a:r>
            <a:r>
              <a:rPr lang="ar-IQ" sz="2000" b="1" dirty="0">
                <a:latin typeface="Calibri"/>
                <a:ea typeface="Calibri"/>
                <a:cs typeface="Calibri"/>
              </a:rPr>
              <a:t>.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Aft>
                <a:spcPts val="800"/>
              </a:spcAft>
            </a:pPr>
            <a:r>
              <a:rPr lang="ar-IQ" sz="28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س </a:t>
            </a:r>
            <a:r>
              <a:rPr lang="ar-IQ" sz="28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</a:rPr>
              <a:t>/ </a:t>
            </a:r>
            <a:r>
              <a:rPr lang="ar-IQ" sz="2800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ماهو</a:t>
            </a:r>
            <a:r>
              <a:rPr lang="ar-IQ" sz="28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 الفرق بين التامين والراتب التقاعدي ؟</a:t>
            </a:r>
            <a:endParaRPr lang="en-US" sz="2000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Aft>
                <a:spcPts val="800"/>
              </a:spcAft>
            </a:pPr>
            <a:r>
              <a:rPr lang="ar-IQ" sz="2000" b="1" dirty="0">
                <a:latin typeface="Calibri"/>
                <a:ea typeface="Calibri"/>
                <a:cs typeface="Times New Roman"/>
              </a:rPr>
              <a:t>ج </a:t>
            </a:r>
            <a:r>
              <a:rPr lang="ar-IQ" sz="2000" b="1" dirty="0">
                <a:latin typeface="Calibri"/>
                <a:ea typeface="Calibri"/>
                <a:cs typeface="Calibri"/>
              </a:rPr>
              <a:t>/ 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buFont typeface="+mj-lt"/>
              <a:buAutoNum type="arabicPeriod"/>
            </a:pPr>
            <a:r>
              <a:rPr lang="ar-IQ" sz="2000" b="1" dirty="0">
                <a:latin typeface="Calibri"/>
                <a:ea typeface="Calibri"/>
                <a:cs typeface="Times New Roman"/>
              </a:rPr>
              <a:t>التامين يتم دفعه وفقا </a:t>
            </a:r>
            <a:r>
              <a:rPr lang="ar-IQ" sz="2000" b="1" dirty="0" err="1">
                <a:latin typeface="Calibri"/>
                <a:ea typeface="Calibri"/>
                <a:cs typeface="Times New Roman"/>
              </a:rPr>
              <a:t>للاقساط</a:t>
            </a:r>
            <a:r>
              <a:rPr lang="ar-IQ" sz="2000" b="1" dirty="0">
                <a:latin typeface="Calibri"/>
                <a:ea typeface="Calibri"/>
                <a:cs typeface="Times New Roman"/>
              </a:rPr>
              <a:t> المتفق عليها في العقد المبرم بين المؤمن والمؤمن لصالحه في حين ان الراتب التقاعدي تدفعه الدولة بصرف النظر عن ذلك </a:t>
            </a:r>
            <a:r>
              <a:rPr lang="ar-IQ" sz="2000" b="1" dirty="0">
                <a:latin typeface="Calibri"/>
                <a:ea typeface="Calibri"/>
                <a:cs typeface="Calibri"/>
              </a:rPr>
              <a:t>.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IQ" sz="2000" b="1" dirty="0">
                <a:latin typeface="Calibri"/>
                <a:ea typeface="Calibri"/>
                <a:cs typeface="Times New Roman"/>
              </a:rPr>
              <a:t>ان علاقة الموظف بالدولة هي علاقة تنظيمية مكتوبة </a:t>
            </a:r>
            <a:r>
              <a:rPr lang="ar-IQ" sz="2000" b="1" dirty="0">
                <a:latin typeface="Calibri"/>
                <a:ea typeface="Calibri"/>
                <a:cs typeface="Calibri"/>
              </a:rPr>
              <a:t>.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Aft>
                <a:spcPts val="800"/>
              </a:spcAft>
            </a:pPr>
            <a:r>
              <a:rPr lang="ar-IQ" sz="24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س </a:t>
            </a:r>
            <a:r>
              <a:rPr lang="ar-IQ" sz="24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</a:rPr>
              <a:t>/ </a:t>
            </a:r>
            <a:r>
              <a:rPr lang="ar-IQ" sz="2400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ماهو</a:t>
            </a:r>
            <a:r>
              <a:rPr lang="ar-IQ" sz="24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 الفرق بين المرتب التقاعدي والمكافأة ؟</a:t>
            </a:r>
            <a:endParaRPr lang="en-US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Aft>
                <a:spcPts val="800"/>
              </a:spcAft>
            </a:pPr>
            <a:r>
              <a:rPr lang="ar-IQ" sz="2000" b="1" dirty="0">
                <a:latin typeface="Calibri"/>
                <a:ea typeface="Calibri"/>
                <a:cs typeface="Times New Roman"/>
              </a:rPr>
              <a:t>ج </a:t>
            </a:r>
            <a:r>
              <a:rPr lang="ar-IQ" sz="2000" b="1" dirty="0">
                <a:latin typeface="Calibri"/>
                <a:ea typeface="Calibri"/>
                <a:cs typeface="Calibri"/>
              </a:rPr>
              <a:t>/  </a:t>
            </a:r>
            <a:r>
              <a:rPr lang="ar-IQ" sz="2000" b="1" dirty="0">
                <a:latin typeface="Calibri"/>
                <a:ea typeface="Calibri"/>
                <a:cs typeface="Times New Roman"/>
              </a:rPr>
              <a:t>ان من ابرز خصائص المكافاة انها تدفع لمرة واحدة او عدة مرات في حين ان الراتب التقاعدي يتصف بالدورية والانتظام </a:t>
            </a:r>
            <a:r>
              <a:rPr lang="ar-IQ" sz="2000" b="1" dirty="0">
                <a:latin typeface="Calibri"/>
                <a:ea typeface="Calibri"/>
                <a:cs typeface="Calibri"/>
              </a:rPr>
              <a:t>.</a:t>
            </a:r>
            <a:endParaRPr lang="en-US" sz="16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132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95536" y="1055786"/>
            <a:ext cx="8568952" cy="5772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  <a:spcAft>
                <a:spcPts val="800"/>
              </a:spcAft>
            </a:pPr>
            <a:r>
              <a:rPr lang="ar-IQ" sz="28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س </a:t>
            </a:r>
            <a:r>
              <a:rPr lang="ar-IQ" sz="28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</a:rPr>
              <a:t>/ </a:t>
            </a:r>
            <a:r>
              <a:rPr lang="ar-IQ" sz="28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ماهي الالية </a:t>
            </a:r>
            <a:r>
              <a:rPr lang="ar-IQ" sz="2800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لاحالة</a:t>
            </a:r>
            <a:r>
              <a:rPr lang="ar-IQ" sz="28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 الموظف على التقاعد ؟</a:t>
            </a:r>
            <a:endParaRPr lang="en-US" sz="2000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Aft>
                <a:spcPts val="800"/>
              </a:spcAft>
            </a:pPr>
            <a:r>
              <a:rPr lang="ar-IQ" sz="2800" b="1" dirty="0">
                <a:latin typeface="Calibri"/>
                <a:ea typeface="Calibri"/>
                <a:cs typeface="Times New Roman"/>
              </a:rPr>
              <a:t>ج </a:t>
            </a:r>
            <a:r>
              <a:rPr lang="ar-IQ" sz="2800" b="1" dirty="0">
                <a:latin typeface="Calibri"/>
                <a:ea typeface="Calibri"/>
                <a:cs typeface="Calibri"/>
              </a:rPr>
              <a:t>/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buFont typeface="+mj-lt"/>
              <a:buAutoNum type="arabicPeriod"/>
            </a:pPr>
            <a:r>
              <a:rPr lang="ar-IQ" sz="2800" b="1" dirty="0">
                <a:latin typeface="Calibri"/>
                <a:ea typeface="Calibri"/>
                <a:cs typeface="Times New Roman"/>
              </a:rPr>
              <a:t>احالة وجوبية </a:t>
            </a:r>
            <a:r>
              <a:rPr lang="ar-IQ" sz="2800" b="1" dirty="0">
                <a:latin typeface="Calibri"/>
                <a:ea typeface="Calibri"/>
                <a:cs typeface="Calibri"/>
              </a:rPr>
              <a:t>: </a:t>
            </a:r>
            <a:r>
              <a:rPr lang="ar-IQ" sz="2800" b="1" dirty="0">
                <a:latin typeface="Calibri"/>
                <a:ea typeface="Calibri"/>
                <a:cs typeface="Times New Roman"/>
              </a:rPr>
              <a:t>وتقسم الى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742950" lvl="1" indent="-285750" algn="justLow">
              <a:lnSpc>
                <a:spcPct val="115000"/>
              </a:lnSpc>
              <a:buFont typeface="+mj-cs"/>
              <a:buAutoNum type="arabic1Minus"/>
            </a:pPr>
            <a:r>
              <a:rPr lang="ar-IQ" sz="2800" b="1" dirty="0">
                <a:latin typeface="Calibri"/>
                <a:ea typeface="Calibri"/>
                <a:cs typeface="Times New Roman"/>
              </a:rPr>
              <a:t>سن معين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742950" lvl="1" indent="-285750" algn="justLow">
              <a:lnSpc>
                <a:spcPct val="115000"/>
              </a:lnSpc>
              <a:buFont typeface="+mj-cs"/>
              <a:buAutoNum type="arabic1Minus"/>
            </a:pPr>
            <a:r>
              <a:rPr lang="ar-IQ" sz="2800" b="1" dirty="0">
                <a:latin typeface="Calibri"/>
                <a:ea typeface="Calibri"/>
                <a:cs typeface="Times New Roman"/>
              </a:rPr>
              <a:t>اصيب بمرض مستعصي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IQ" sz="2800" b="1" dirty="0">
                <a:latin typeface="Calibri"/>
                <a:ea typeface="Calibri"/>
                <a:cs typeface="Times New Roman"/>
              </a:rPr>
              <a:t>احالة </a:t>
            </a:r>
            <a:r>
              <a:rPr lang="ar-IQ" sz="2800" b="1" dirty="0" err="1">
                <a:latin typeface="Calibri"/>
                <a:ea typeface="Calibri"/>
                <a:cs typeface="Times New Roman"/>
              </a:rPr>
              <a:t>جوازية</a:t>
            </a:r>
            <a:r>
              <a:rPr lang="ar-IQ" sz="2800" b="1" dirty="0">
                <a:latin typeface="Calibri"/>
                <a:ea typeface="Calibri"/>
                <a:cs typeface="Times New Roman"/>
              </a:rPr>
              <a:t> </a:t>
            </a:r>
            <a:r>
              <a:rPr lang="ar-IQ" sz="2800" b="1" dirty="0">
                <a:latin typeface="Calibri"/>
                <a:ea typeface="Calibri"/>
                <a:cs typeface="Calibri"/>
              </a:rPr>
              <a:t>: </a:t>
            </a:r>
            <a:r>
              <a:rPr lang="ar-IQ" sz="2800" b="1" dirty="0">
                <a:latin typeface="Calibri"/>
                <a:ea typeface="Calibri"/>
                <a:cs typeface="Times New Roman"/>
              </a:rPr>
              <a:t>عن طريق طلب الموظف بعد استيفاء شروط معينة </a:t>
            </a:r>
            <a:r>
              <a:rPr lang="ar-IQ" sz="2800" b="1" dirty="0">
                <a:latin typeface="Calibri"/>
                <a:ea typeface="Calibri"/>
                <a:cs typeface="Calibri"/>
              </a:rPr>
              <a:t>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Aft>
                <a:spcPts val="800"/>
              </a:spcAft>
            </a:pPr>
            <a:r>
              <a:rPr lang="ar-IQ" sz="28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س </a:t>
            </a:r>
            <a:r>
              <a:rPr lang="ar-IQ" sz="28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</a:rPr>
              <a:t>/ </a:t>
            </a:r>
            <a:r>
              <a:rPr lang="ar-IQ" sz="28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ماهي الية صرف الراتب التقاعدي ؟</a:t>
            </a:r>
            <a:endParaRPr lang="en-US" sz="2000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Aft>
                <a:spcPts val="800"/>
              </a:spcAft>
            </a:pPr>
            <a:r>
              <a:rPr lang="ar-IQ" sz="2400" b="1" dirty="0">
                <a:latin typeface="Calibri"/>
                <a:ea typeface="Calibri"/>
                <a:cs typeface="Times New Roman"/>
              </a:rPr>
              <a:t>ج </a:t>
            </a:r>
            <a:r>
              <a:rPr lang="ar-IQ" sz="2400" b="1" dirty="0">
                <a:latin typeface="Calibri"/>
                <a:ea typeface="Calibri"/>
                <a:cs typeface="Calibri"/>
              </a:rPr>
              <a:t>/ </a:t>
            </a:r>
            <a:r>
              <a:rPr lang="ar-IQ" sz="2400" b="1" dirty="0">
                <a:latin typeface="Calibri"/>
                <a:ea typeface="Calibri"/>
                <a:cs typeface="Times New Roman"/>
              </a:rPr>
              <a:t>عن طريق التوقيفات التقاعدية حيث تستقطع الدولة جزء من راتب الموظفين اثناء وجوده في الوظيفة العامة وتذهب هذه التوقيفات الى 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buFont typeface="+mj-lt"/>
              <a:buAutoNum type="arabicPeriod"/>
            </a:pPr>
            <a:r>
              <a:rPr lang="ar-IQ" sz="2400" b="1" dirty="0">
                <a:latin typeface="Calibri"/>
                <a:ea typeface="Calibri"/>
                <a:cs typeface="Times New Roman"/>
              </a:rPr>
              <a:t>خزينة الدولة 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IQ" sz="2400" b="1" dirty="0">
                <a:latin typeface="Calibri"/>
                <a:ea typeface="Calibri"/>
                <a:cs typeface="Times New Roman"/>
              </a:rPr>
              <a:t>صندوق خاص</a:t>
            </a:r>
            <a:endParaRPr lang="en-US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1730503"/>
      </p:ext>
    </p:extLst>
  </p:cSld>
  <p:clrMapOvr>
    <a:masterClrMapping/>
  </p:clrMapOvr>
</p:sld>
</file>

<file path=ppt/theme/theme1.xml><?xml version="1.0" encoding="utf-8"?>
<a:theme xmlns:a="http://schemas.openxmlformats.org/drawingml/2006/main" name="دفق الهواء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533</Words>
  <Application>Microsoft Office PowerPoint</Application>
  <PresentationFormat>عرض على الشاشة (3:4)‏</PresentationFormat>
  <Paragraphs>55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دفق الهواء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pc-noora</dc:creator>
  <cp:lastModifiedBy>pc-noora</cp:lastModifiedBy>
  <cp:revision>2</cp:revision>
  <dcterms:created xsi:type="dcterms:W3CDTF">2019-11-26T07:58:16Z</dcterms:created>
  <dcterms:modified xsi:type="dcterms:W3CDTF">2019-11-26T08:10:52Z</dcterms:modified>
</cp:coreProperties>
</file>