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28/03/1441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1196752"/>
            <a:ext cx="8712968" cy="4388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solidFill>
                  <a:schemeClr val="accent5"/>
                </a:solidFill>
                <a:latin typeface="Calibri"/>
                <a:ea typeface="Calibri"/>
              </a:rPr>
              <a:t>الرقابة السياسية على الموازنة العامة</a:t>
            </a:r>
            <a:endParaRPr lang="en-US" sz="2000" b="1" dirty="0">
              <a:solidFill>
                <a:schemeClr val="accent5"/>
              </a:solidFill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ما المقصور بالرقابة السياسية على الموازنة العامة؟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000" dirty="0">
                <a:latin typeface="Calibri"/>
                <a:ea typeface="Calibri"/>
              </a:rPr>
              <a:t>ج/ تعرف الرقابة التي تمارسها المجالس النيابية بالرقابة السياسية، وهي اكثر عمومية من الرقابة الادارية والقضائية ، بالنظر </a:t>
            </a:r>
            <a:r>
              <a:rPr lang="ar-SA" sz="2000" dirty="0" err="1">
                <a:latin typeface="Calibri"/>
                <a:ea typeface="Calibri"/>
              </a:rPr>
              <a:t>لانها</a:t>
            </a:r>
            <a:r>
              <a:rPr lang="ar-SA" sz="2000" dirty="0">
                <a:latin typeface="Calibri"/>
                <a:ea typeface="Calibri"/>
              </a:rPr>
              <a:t> تتمتع بسلطة مطلقة في الرقابة المالية وان هذه الرقابة هي الاصل ومن صلب اختصاص السلطة التشريعية ويؤيد ذلك امران اولهما : ان السلطة التشريعية تمثل الرقيب الحقيقي على </a:t>
            </a:r>
            <a:r>
              <a:rPr lang="ar-SA" sz="2000" dirty="0" smtClean="0">
                <a:latin typeface="Calibri"/>
                <a:ea typeface="Calibri"/>
              </a:rPr>
              <a:t>ما</a:t>
            </a:r>
            <a:r>
              <a:rPr lang="ar-IQ" sz="2000" dirty="0" smtClean="0">
                <a:latin typeface="Calibri"/>
                <a:ea typeface="Calibri"/>
              </a:rPr>
              <a:t> </a:t>
            </a:r>
            <a:r>
              <a:rPr lang="ar-SA" sz="2000" dirty="0" smtClean="0">
                <a:latin typeface="Calibri"/>
                <a:ea typeface="Calibri"/>
              </a:rPr>
              <a:t>تقوم </a:t>
            </a:r>
            <a:r>
              <a:rPr lang="ar-SA" sz="2000" dirty="0">
                <a:latin typeface="Calibri"/>
                <a:ea typeface="Calibri"/>
              </a:rPr>
              <a:t>به السلطة التنفيذية من اعمال ، وثانيهما : هو ان ما يهم السلطة التشريعية هنا التعرف على مدى احترام السلطة التنفيذية </a:t>
            </a:r>
            <a:r>
              <a:rPr lang="ar-SA" sz="2000" dirty="0" err="1">
                <a:latin typeface="Calibri"/>
                <a:ea typeface="Calibri"/>
              </a:rPr>
              <a:t>لاجازة</a:t>
            </a:r>
            <a:r>
              <a:rPr lang="ar-SA" sz="2000" dirty="0">
                <a:latin typeface="Calibri"/>
                <a:ea typeface="Calibri"/>
              </a:rPr>
              <a:t> الانفاق والايراد الممنوحة للحكومة ويضاف الى ذلك ان قانون الموازنة يقتصر على تقدير النفقات والايرادات العامة.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ناقش انواع الرقابة التي يمارسها مجلس النواب على الموازنة؟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000" dirty="0">
                <a:latin typeface="Calibri"/>
                <a:ea typeface="Calibri"/>
              </a:rPr>
              <a:t>الحسابات الختامي : هو الايرادات او النفقات الفعلية المنفقة خلال السنة المالية المنتهية وتمارس الرقابة عليها من خلال التقارير التي ترفعها السلطة التنفيذية</a:t>
            </a:r>
            <a:r>
              <a:rPr lang="ar-SA" dirty="0">
                <a:latin typeface="Calibri"/>
                <a:ea typeface="Calibri"/>
              </a:rPr>
              <a:t>.</a:t>
            </a:r>
            <a:endParaRPr lang="en-US" sz="1400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795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1103107"/>
            <a:ext cx="7992888" cy="4981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كيف يتم اعداد الحساب الختامي؟</a:t>
            </a:r>
            <a:endParaRPr lang="en-US" sz="2000" b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/>
                <a:ea typeface="Calibri"/>
              </a:rPr>
              <a:t>ج/ تختص وزارة المالية بأعداد حساب ختامي عن الايرادات المحصلة فعلا والنفقات المصروفة فعلا خلال السنة المالية المنتهية ، وبعد ذلك ترفع الحساب الى ديوان الرقابة المالية ليتولى الديوان اعداد تقرير تمهيداً لرفعه الى مجلس الوزراء ويتولى المجلس المذكور رفع هذا الحساب مع مشروع الموازنة العامة للسلطة التشريعية.</a:t>
            </a:r>
            <a:endParaRPr lang="en-US" dirty="0">
              <a:latin typeface="Calibri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/>
                <a:ea typeface="Calibri"/>
              </a:rPr>
              <a:t>المحاضرة -15- الضرائب</a:t>
            </a:r>
            <a:endParaRPr lang="en-US" dirty="0">
              <a:latin typeface="Calibri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</a:t>
            </a:r>
            <a:r>
              <a:rPr lang="ar-SA" sz="28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ماهو</a:t>
            </a:r>
            <a:r>
              <a:rPr lang="ar-SA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 تعريف الضريبة ؟</a:t>
            </a:r>
            <a:endParaRPr lang="en-US" sz="2000" b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/>
                <a:ea typeface="Calibri"/>
              </a:rPr>
              <a:t>ج/ تعرف الضريبة بأنها اقتطاع نقدي جبري تجريه </a:t>
            </a:r>
            <a:r>
              <a:rPr lang="ar-SA" sz="2400" dirty="0" err="1">
                <a:latin typeface="Calibri"/>
                <a:ea typeface="Calibri"/>
              </a:rPr>
              <a:t>الدوله</a:t>
            </a:r>
            <a:r>
              <a:rPr lang="ar-SA" sz="2400" dirty="0">
                <a:latin typeface="Calibri"/>
                <a:ea typeface="Calibri"/>
              </a:rPr>
              <a:t> او احدى هيئاتها العامة على موارد الوحدات الاقتصادية المختلفة بقصد تغطية الاعباء العامة دون مقابل او منفعة عامة، وتوزيع الاعباء بين الوحدات الاقتصادية وفقاً لمقدرتها التكليفية .</a:t>
            </a:r>
            <a:endParaRPr lang="en-US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785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9512" y="806744"/>
            <a:ext cx="8640960" cy="5343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اوجه التشابه والاختلاف بين الضريبة والرسم؟</a:t>
            </a:r>
            <a:endParaRPr lang="en-US" sz="2000" b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dirty="0">
                <a:latin typeface="Calibri"/>
                <a:ea typeface="Calibri"/>
              </a:rPr>
              <a:t>ج/ </a:t>
            </a:r>
            <a:endParaRPr lang="en-US" sz="1400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الرسم يصدر بقانون بناء على قانون اما الضريبة فتصدر عن طريق قانون يصدر من السلطة التشريعية 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الضريبة يدفعها الفرد بدون مقابل اما الرسم فان الفرد عند الدفع يأخذ مقابل.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الضريبة اجباري اما الرسم اختياري.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الضريبة هدفها زيادة الايرادات بمعنى مالي واجتماعي واقتصادي اما الرسم هدفه مالي بحت حيث ان الغاية منه مردود مالي للدولة او للمرفق.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الضريبة اهميتها بدأت بالتزايد في هذا الوقت اما الرسم بدأ بالتنازل.</a:t>
            </a:r>
            <a:endParaRPr lang="en-US" dirty="0">
              <a:latin typeface="Calibri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</a:t>
            </a:r>
            <a:r>
              <a:rPr lang="ar-SA" sz="32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ماهو</a:t>
            </a:r>
            <a:r>
              <a:rPr lang="ar-SA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 الاساس الذي تتبعه الدولة في فرض الضريبة؟</a:t>
            </a: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SA" sz="2400" dirty="0">
                <a:latin typeface="Calibri"/>
                <a:ea typeface="Calibri"/>
              </a:rPr>
              <a:t>ج/ نصت المادة 28 من الدستور العراقي 2005 على (</a:t>
            </a:r>
            <a:r>
              <a:rPr lang="ar-SA" sz="2400" dirty="0" smtClean="0">
                <a:latin typeface="Calibri"/>
                <a:ea typeface="Calibri"/>
              </a:rPr>
              <a:t>لا</a:t>
            </a:r>
            <a:r>
              <a:rPr lang="ar-IQ" sz="2400" dirty="0" smtClean="0">
                <a:latin typeface="Calibri"/>
                <a:ea typeface="Calibri"/>
              </a:rPr>
              <a:t> </a:t>
            </a:r>
            <a:r>
              <a:rPr lang="ar-SA" sz="2400" dirty="0" smtClean="0">
                <a:latin typeface="Calibri"/>
                <a:ea typeface="Calibri"/>
              </a:rPr>
              <a:t>ضريبة </a:t>
            </a:r>
            <a:r>
              <a:rPr lang="ar-SA" sz="2400" dirty="0">
                <a:latin typeface="Calibri"/>
                <a:ea typeface="Calibri"/>
              </a:rPr>
              <a:t>ولا رسم الا بقانون)، وأساس فرض الضريبة عن طريق قانون يصدر من السلطة التشريعية.</a:t>
            </a:r>
            <a:endParaRPr lang="en-US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42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83568" y="1039147"/>
            <a:ext cx="8208912" cy="487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س/ ماهي القواعد التي تحكم فرض الضرائب؟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</a:rPr>
              <a:t>ج/</a:t>
            </a:r>
            <a:r>
              <a:rPr lang="ar-SA" dirty="0">
                <a:latin typeface="Calibri"/>
                <a:ea typeface="Calibri"/>
              </a:rPr>
              <a:t> </a:t>
            </a:r>
            <a:endParaRPr lang="en-US" sz="1400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</a:rPr>
              <a:t>القاعدة الاولى : </a:t>
            </a: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العدالة : وتعني مساهمة افراد المجتمع جميعاً في اداء الضريبة وحسب المقدرة التأهيلية.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</a:rPr>
              <a:t>القاعدة الثانية : </a:t>
            </a: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اليقين : ويعني بها ان تكون الضريبة معلومة وواضحة معلومة وواضحة بالنسبة للمكلف، حيث يجبان يكون المكلف على علم بالضريبة التي يلتزم بدفعها.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</a:rPr>
              <a:t>القاعدة الثالثة : </a:t>
            </a: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الملائمة في الدفع : اي ان يكون موعد تحصيل الضريبة في الضريبة في الوقت الذي يحصل فيه المكلف على الدخل الخاضع للضريبة.</a:t>
            </a:r>
            <a:endParaRPr lang="en-US" dirty="0">
              <a:latin typeface="Calibri"/>
              <a:ea typeface="Calibri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القاعدة الرابعة : الاقتصاد في التحصيل : وتعني الاقتصاد في نفقات الجباية </a:t>
            </a:r>
            <a:r>
              <a:rPr lang="ar-IQ" sz="2400" dirty="0" smtClean="0">
                <a:solidFill>
                  <a:srgbClr val="000000"/>
                </a:solidFill>
                <a:latin typeface="Calibri"/>
                <a:ea typeface="Calibri"/>
              </a:rPr>
              <a:t>   </a:t>
            </a:r>
            <a:r>
              <a:rPr lang="ar-SA" sz="2400" dirty="0" smtClean="0">
                <a:solidFill>
                  <a:srgbClr val="000000"/>
                </a:solidFill>
                <a:latin typeface="Calibri"/>
                <a:ea typeface="Calibri"/>
              </a:rPr>
              <a:t>(</a:t>
            </a: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</a:rPr>
              <a:t>اي ان تكون نفقات جباية الضرائب اقل من الضريبة المقررة على المكلف).</a:t>
            </a:r>
            <a:endParaRPr lang="en-US" dirty="0">
              <a:latin typeface="Calibri"/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/>
                <a:ea typeface="Calibri"/>
              </a:rPr>
              <a:t> </a:t>
            </a:r>
            <a:endParaRPr lang="en-US" sz="1400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9360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478</Words>
  <Application>Microsoft Office PowerPoint</Application>
  <PresentationFormat>عرض على الشاشة (3:4)‏</PresentationFormat>
  <Paragraphs>26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pc-noora</dc:creator>
  <cp:lastModifiedBy>pc-noora</cp:lastModifiedBy>
  <cp:revision>2</cp:revision>
  <dcterms:created xsi:type="dcterms:W3CDTF">2019-11-25T09:42:34Z</dcterms:created>
  <dcterms:modified xsi:type="dcterms:W3CDTF">2019-11-25T10:08:46Z</dcterms:modified>
</cp:coreProperties>
</file>