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5"/>
  </p:notes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C22CCA2-1029-4A43-A4D4-A4D7858C5A55}" type="datetimeFigureOut">
              <a:rPr lang="ar-IQ" smtClean="0"/>
              <a:t>28/03/1441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3349722-E88E-49F2-B182-9D1E11D5BBE6}" type="slidenum">
              <a:rPr lang="ar-IQ" smtClean="0"/>
              <a:t>‹#›</a:t>
            </a:fld>
            <a:endParaRPr lang="ar-IQ"/>
          </a:p>
        </p:txBody>
      </p:sp>
    </p:spTree>
    <p:extLst>
      <p:ext uri="{BB962C8B-B14F-4D97-AF65-F5344CB8AC3E}">
        <p14:creationId xmlns:p14="http://schemas.microsoft.com/office/powerpoint/2010/main" val="74718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E3349722-E88E-49F2-B182-9D1E11D5BBE6}" type="slidenum">
              <a:rPr lang="ar-IQ" smtClean="0"/>
              <a:t>1</a:t>
            </a:fld>
            <a:endParaRPr lang="ar-IQ"/>
          </a:p>
        </p:txBody>
      </p:sp>
    </p:spTree>
    <p:extLst>
      <p:ext uri="{BB962C8B-B14F-4D97-AF65-F5344CB8AC3E}">
        <p14:creationId xmlns:p14="http://schemas.microsoft.com/office/powerpoint/2010/main" val="98608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28/03/1441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115616" y="260648"/>
            <a:ext cx="7848872" cy="6145465"/>
          </a:xfrm>
          <a:prstGeom prst="rect">
            <a:avLst/>
          </a:prstGeom>
        </p:spPr>
        <p:txBody>
          <a:bodyPr wrap="square">
            <a:spAutoFit/>
          </a:bodyPr>
          <a:lstStyle/>
          <a:p>
            <a:pPr algn="ctr">
              <a:lnSpc>
                <a:spcPct val="107000"/>
              </a:lnSpc>
              <a:spcAft>
                <a:spcPts val="800"/>
              </a:spcAft>
            </a:pPr>
            <a:r>
              <a:rPr lang="ar-SA" sz="2400" b="1" dirty="0">
                <a:solidFill>
                  <a:schemeClr val="tx2">
                    <a:lumMod val="60000"/>
                    <a:lumOff val="40000"/>
                  </a:schemeClr>
                </a:solidFill>
                <a:effectLst>
                  <a:outerShdw blurRad="38100" dist="38100" dir="2700000" algn="tl">
                    <a:srgbClr val="000000">
                      <a:alpha val="43137"/>
                    </a:srgbClr>
                  </a:outerShdw>
                </a:effectLst>
                <a:latin typeface="Calibri"/>
                <a:ea typeface="Calibri"/>
              </a:rPr>
              <a:t>مرحلة اعتماد الموازنة العامة</a:t>
            </a:r>
            <a:endParaRPr lang="en-US" b="1" dirty="0">
              <a:solidFill>
                <a:schemeClr val="tx2">
                  <a:lumMod val="60000"/>
                  <a:lumOff val="40000"/>
                </a:schemeClr>
              </a:solidFill>
              <a:effectLst>
                <a:outerShdw blurRad="38100" dist="38100" dir="2700000" algn="tl">
                  <a:srgbClr val="000000">
                    <a:alpha val="43137"/>
                  </a:srgbClr>
                </a:outerShdw>
              </a:effectLst>
              <a:latin typeface="Calibri"/>
              <a:ea typeface="Calibri"/>
            </a:endParaRPr>
          </a:p>
          <a:p>
            <a:pPr>
              <a:lnSpc>
                <a:spcPct val="107000"/>
              </a:lnSpc>
              <a:spcAft>
                <a:spcPts val="800"/>
              </a:spcAft>
            </a:pPr>
            <a:r>
              <a:rPr lang="ar-SA" sz="2000" b="1" dirty="0">
                <a:solidFill>
                  <a:schemeClr val="tx2">
                    <a:lumMod val="60000"/>
                    <a:lumOff val="40000"/>
                  </a:schemeClr>
                </a:solidFill>
                <a:effectLst>
                  <a:outerShdw blurRad="38100" dist="38100" dir="2700000" algn="tl">
                    <a:srgbClr val="000000">
                      <a:alpha val="43137"/>
                    </a:srgbClr>
                  </a:outerShdw>
                </a:effectLst>
                <a:latin typeface="Calibri"/>
                <a:ea typeface="Calibri"/>
              </a:rPr>
              <a:t>ثانياً : مرحلة اعتماد الموازنة </a:t>
            </a:r>
            <a:r>
              <a:rPr lang="ar-SA" dirty="0">
                <a:latin typeface="Calibri"/>
                <a:ea typeface="Calibri"/>
              </a:rPr>
              <a:t>:</a:t>
            </a:r>
            <a:endParaRPr lang="en-US" sz="1400" dirty="0">
              <a:latin typeface="Calibri"/>
              <a:ea typeface="Calibri"/>
            </a:endParaRPr>
          </a:p>
          <a:p>
            <a:pPr>
              <a:lnSpc>
                <a:spcPct val="107000"/>
              </a:lnSpc>
              <a:spcAft>
                <a:spcPts val="800"/>
              </a:spcAft>
            </a:pPr>
            <a:r>
              <a:rPr lang="ar-SA" sz="2000" b="1" u="sng" dirty="0">
                <a:solidFill>
                  <a:schemeClr val="tx2">
                    <a:lumMod val="60000"/>
                    <a:lumOff val="40000"/>
                  </a:schemeClr>
                </a:solidFill>
                <a:effectLst>
                  <a:outerShdw blurRad="38100" dist="38100" dir="2700000" algn="tl">
                    <a:srgbClr val="000000">
                      <a:alpha val="43137"/>
                    </a:srgbClr>
                  </a:outerShdw>
                </a:effectLst>
                <a:latin typeface="Calibri"/>
                <a:ea typeface="Calibri"/>
              </a:rPr>
              <a:t>س/ من هي السلطة المختصة بالتصديق على الموازنة العامة ؟</a:t>
            </a:r>
            <a:endParaRPr lang="en-US" sz="1600" b="1" u="sng" dirty="0">
              <a:solidFill>
                <a:schemeClr val="tx2">
                  <a:lumMod val="60000"/>
                  <a:lumOff val="40000"/>
                </a:schemeClr>
              </a:solidFill>
              <a:effectLst>
                <a:outerShdw blurRad="38100" dist="38100" dir="2700000" algn="tl">
                  <a:srgbClr val="000000">
                    <a:alpha val="43137"/>
                  </a:srgbClr>
                </a:outerShdw>
              </a:effectLst>
              <a:latin typeface="Calibri"/>
              <a:ea typeface="Calibri"/>
            </a:endParaRPr>
          </a:p>
          <a:p>
            <a:pPr algn="just">
              <a:lnSpc>
                <a:spcPct val="107000"/>
              </a:lnSpc>
              <a:spcAft>
                <a:spcPts val="800"/>
              </a:spcAft>
            </a:pPr>
            <a:r>
              <a:rPr lang="ar-SA" dirty="0">
                <a:latin typeface="Calibri"/>
                <a:ea typeface="Calibri"/>
              </a:rPr>
              <a:t>ج/ </a:t>
            </a:r>
            <a:r>
              <a:rPr lang="ar-SA" sz="2000" dirty="0">
                <a:latin typeface="Calibri"/>
                <a:ea typeface="Calibri"/>
              </a:rPr>
              <a:t>اذا كان اعداد الموازنة من اختصاص السلطة التنفيذية في جميع الدول فأن اعتمادها يدخل في دائرة اختصاص السلطة التنفيذية ويعتبر حقها بموجب الدستور ويجب ان يتم اعتماد الموازنة أو مشروع الموازنة قبل البدء بتنفيذها اي ان السلطة التنفيذية لا تستطيع ان تبدأ بتنفيذ الموازنة دون ان تحصل </a:t>
            </a:r>
            <a:r>
              <a:rPr lang="ar-SA" sz="2000" dirty="0" smtClean="0">
                <a:latin typeface="Calibri"/>
                <a:ea typeface="Calibri"/>
              </a:rPr>
              <a:t>على</a:t>
            </a:r>
            <a:r>
              <a:rPr lang="ar-IQ" sz="2000" dirty="0" smtClean="0">
                <a:latin typeface="Calibri"/>
                <a:ea typeface="Calibri"/>
              </a:rPr>
              <a:t> </a:t>
            </a:r>
            <a:r>
              <a:rPr lang="ar-SA" sz="2000" dirty="0" smtClean="0">
                <a:latin typeface="Calibri"/>
                <a:ea typeface="Calibri"/>
              </a:rPr>
              <a:t>موافقة </a:t>
            </a:r>
            <a:r>
              <a:rPr lang="ar-SA" sz="2000" dirty="0">
                <a:latin typeface="Calibri"/>
                <a:ea typeface="Calibri"/>
              </a:rPr>
              <a:t>السلطة التشريعية فقد نصت المادة 62 من دستور العراق لسنة 2005 على ان يقدم مجلس الوزراء مشروع الموازنة العامة والحساب الختامي الى مجلس النواب لإقراره</a:t>
            </a:r>
            <a:r>
              <a:rPr lang="ar-SA" dirty="0">
                <a:latin typeface="Calibri"/>
                <a:ea typeface="Calibri"/>
              </a:rPr>
              <a:t>.</a:t>
            </a:r>
            <a:endParaRPr lang="en-US" sz="1400" dirty="0">
              <a:latin typeface="Calibri"/>
              <a:ea typeface="Calibri"/>
            </a:endParaRPr>
          </a:p>
          <a:p>
            <a:pPr>
              <a:lnSpc>
                <a:spcPct val="107000"/>
              </a:lnSpc>
              <a:spcAft>
                <a:spcPts val="800"/>
              </a:spcAft>
            </a:pPr>
            <a:r>
              <a:rPr lang="ar-SA" sz="2000" b="1" dirty="0">
                <a:solidFill>
                  <a:schemeClr val="tx2">
                    <a:lumMod val="60000"/>
                    <a:lumOff val="40000"/>
                  </a:schemeClr>
                </a:solidFill>
                <a:effectLst>
                  <a:outerShdw blurRad="38100" dist="38100" dir="2700000" algn="tl">
                    <a:srgbClr val="000000">
                      <a:alpha val="43137"/>
                    </a:srgbClr>
                  </a:outerShdw>
                </a:effectLst>
                <a:latin typeface="Calibri"/>
                <a:ea typeface="Calibri"/>
              </a:rPr>
              <a:t>ثالثاً : تنفيذ النفقات والإيرادات في الموازنة : </a:t>
            </a:r>
            <a:r>
              <a:rPr lang="ar-SA" sz="2000" dirty="0">
                <a:latin typeface="Calibri"/>
                <a:ea typeface="Calibri"/>
              </a:rPr>
              <a:t>يقصد بفترة تنفيذ الموازنة ، الفترة التي تبدأ من تبليغ جهات التنفيذ بموازنتها التي تم التصديق عليها وتنتهي بقفل هذه الجهات لحسابات اليوم الاخير من السنة المالية وإعداد الحساب الختامي لعملية التنفيذ للسنة المنتهية ، ويتطلب تنفيذ الموازنة ثلاث عمليات هي :</a:t>
            </a:r>
            <a:endParaRPr lang="en-US" sz="1600" dirty="0">
              <a:latin typeface="Calibri"/>
              <a:ea typeface="Calibri"/>
            </a:endParaRPr>
          </a:p>
          <a:p>
            <a:pPr marL="228600">
              <a:lnSpc>
                <a:spcPct val="107000"/>
              </a:lnSpc>
              <a:spcAft>
                <a:spcPts val="800"/>
              </a:spcAft>
            </a:pPr>
            <a:r>
              <a:rPr lang="ar-SA" sz="2000" dirty="0">
                <a:latin typeface="Calibri"/>
                <a:ea typeface="Calibri"/>
              </a:rPr>
              <a:t>1.  عملية خاصة بالنفقات العامة.</a:t>
            </a:r>
            <a:endParaRPr lang="en-US" sz="1600" dirty="0">
              <a:latin typeface="Calibri"/>
              <a:ea typeface="Calibri"/>
            </a:endParaRPr>
          </a:p>
          <a:p>
            <a:pPr marL="228600">
              <a:lnSpc>
                <a:spcPct val="107000"/>
              </a:lnSpc>
              <a:spcAft>
                <a:spcPts val="800"/>
              </a:spcAft>
            </a:pPr>
            <a:r>
              <a:rPr lang="ar-SA" sz="2000" dirty="0">
                <a:latin typeface="Calibri"/>
                <a:ea typeface="Calibri"/>
              </a:rPr>
              <a:t>2.  عملية خاصة بالإيرادات.</a:t>
            </a:r>
            <a:endParaRPr lang="en-US" sz="1600" dirty="0">
              <a:latin typeface="Calibri"/>
              <a:ea typeface="Calibri"/>
            </a:endParaRPr>
          </a:p>
          <a:p>
            <a:pPr marL="228600">
              <a:lnSpc>
                <a:spcPct val="107000"/>
              </a:lnSpc>
              <a:spcAft>
                <a:spcPts val="800"/>
              </a:spcAft>
            </a:pPr>
            <a:r>
              <a:rPr lang="ar-SA" sz="2000" dirty="0">
                <a:latin typeface="Calibri"/>
                <a:ea typeface="Calibri"/>
              </a:rPr>
              <a:t>3.  تتعلق بعمليات الخزانة لأنها تمثل حلقة الاتصال بين التحصيل والإنفاق.</a:t>
            </a:r>
            <a:endParaRPr lang="en-US" sz="1600" dirty="0">
              <a:effectLst/>
              <a:latin typeface="Calibri"/>
              <a:ea typeface="Calibri"/>
            </a:endParaRPr>
          </a:p>
        </p:txBody>
      </p:sp>
    </p:spTree>
    <p:extLst>
      <p:ext uri="{BB962C8B-B14F-4D97-AF65-F5344CB8AC3E}">
        <p14:creationId xmlns:p14="http://schemas.microsoft.com/office/powerpoint/2010/main" val="133522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55968" y="188640"/>
            <a:ext cx="8172400" cy="5793381"/>
          </a:xfrm>
          <a:prstGeom prst="rect">
            <a:avLst/>
          </a:prstGeom>
        </p:spPr>
        <p:txBody>
          <a:bodyPr wrap="square">
            <a:spAutoFit/>
          </a:bodyPr>
          <a:lstStyle/>
          <a:p>
            <a:pPr algn="just">
              <a:lnSpc>
                <a:spcPct val="107000"/>
              </a:lnSpc>
              <a:spcAft>
                <a:spcPts val="800"/>
              </a:spcAft>
            </a:pPr>
            <a:r>
              <a:rPr lang="ar-SA" sz="2000" b="1" dirty="0">
                <a:solidFill>
                  <a:schemeClr val="tx2">
                    <a:lumMod val="60000"/>
                    <a:lumOff val="40000"/>
                  </a:schemeClr>
                </a:solidFill>
                <a:effectLst>
                  <a:outerShdw blurRad="38100" dist="38100" dir="2700000" algn="tl">
                    <a:srgbClr val="000000">
                      <a:alpha val="43137"/>
                    </a:srgbClr>
                  </a:outerShdw>
                </a:effectLst>
                <a:latin typeface="Calibri"/>
                <a:ea typeface="Calibri"/>
              </a:rPr>
              <a:t>تنفيذ  النفقات العامة : </a:t>
            </a:r>
            <a:r>
              <a:rPr lang="ar-SA" sz="2000" dirty="0">
                <a:latin typeface="Calibri"/>
                <a:ea typeface="Calibri"/>
              </a:rPr>
              <a:t>ان مصادقة السلطة التشريعية على النفقات الواردة في الموازنة لا يعني التزام الحكومة بإنفاق جميع هذه الاعتمادات وانما الترخيص لها بأذن تقوم بالإنفاق العام في حدود هذه المبالغ على البنود المقررة فيها وعدم تجاوزها قبل موافقة السلطات التشريعية على ذلك، وهذا يعني ان الحكومة تستطيع دائماً عدم انفاق هذه المبالغ كلها أو بعضها اذا لم يكن ما يستوجب ذلك ، ولهذا نجد مجموعة من الاجراءات تتمثل في مجموعة من الخطوات تمر بها عملية الصرف وتبدأ هذه الخطوات بالارتباط بالنفقة وتحديدها والأمر بدفع مبلغها واخيرا صرفها:</a:t>
            </a:r>
            <a:endParaRPr lang="en-US" sz="1600" dirty="0">
              <a:latin typeface="Calibri"/>
              <a:ea typeface="Calibri"/>
            </a:endParaRPr>
          </a:p>
          <a:p>
            <a:pPr marL="342900" lvl="0" indent="-342900" algn="just">
              <a:lnSpc>
                <a:spcPct val="107000"/>
              </a:lnSpc>
              <a:buFont typeface="+mj-lt"/>
              <a:buAutoNum type="arabicPeriod"/>
            </a:pPr>
            <a:r>
              <a:rPr lang="ar-SA" sz="2000" b="1" dirty="0">
                <a:solidFill>
                  <a:schemeClr val="tx2">
                    <a:lumMod val="60000"/>
                    <a:lumOff val="40000"/>
                  </a:schemeClr>
                </a:solidFill>
                <a:latin typeface="Calibri"/>
                <a:ea typeface="Calibri"/>
              </a:rPr>
              <a:t>الارتباط بالنفقة: </a:t>
            </a:r>
            <a:r>
              <a:rPr lang="ar-SA" sz="2000" dirty="0">
                <a:solidFill>
                  <a:srgbClr val="000000"/>
                </a:solidFill>
                <a:latin typeface="Calibri"/>
                <a:ea typeface="Calibri"/>
              </a:rPr>
              <a:t>ينشأ هذا الارتباط اذا اتخذت السلطة التنفيذية قراراً يتضمن اتفقاً من جانب الدولة أو نتيجة واقعة معينة يترتب عليها التزام الدولة بإنفاق مبلغ معين ومثال الاول القرار الصادر بتنفيذ بعض الاعمال المتعلقة بالمنفعة العامة. ام الثاني فمثاله التزام الدولة بدفع تعويض عن خطأ معين مسؤول عنه.</a:t>
            </a:r>
            <a:endParaRPr lang="en-US" sz="1600" dirty="0">
              <a:latin typeface="Calibri"/>
              <a:ea typeface="Calibri"/>
            </a:endParaRPr>
          </a:p>
          <a:p>
            <a:pPr marL="342900" lvl="0" indent="-342900" algn="just">
              <a:lnSpc>
                <a:spcPct val="107000"/>
              </a:lnSpc>
              <a:buFont typeface="+mj-lt"/>
              <a:buAutoNum type="arabicPeriod"/>
            </a:pPr>
            <a:r>
              <a:rPr lang="ar-SA" sz="2000" b="1" dirty="0">
                <a:solidFill>
                  <a:schemeClr val="tx2">
                    <a:lumMod val="60000"/>
                    <a:lumOff val="40000"/>
                  </a:schemeClr>
                </a:solidFill>
                <a:latin typeface="Calibri"/>
                <a:ea typeface="Calibri"/>
              </a:rPr>
              <a:t>الخطوة الثانية (التحديد): </a:t>
            </a:r>
            <a:r>
              <a:rPr lang="ar-SA" sz="2000" dirty="0">
                <a:solidFill>
                  <a:srgbClr val="000000"/>
                </a:solidFill>
                <a:latin typeface="Calibri"/>
                <a:ea typeface="Calibri"/>
              </a:rPr>
              <a:t>فتاتي من خلال تحقيق أو تسوية النفقة في عملية تحديدها وذلك بإصدار قرار بتحديد المبلغ الذي تلتزم الدولة بدفعه نتيجة النفقة التي سبق الارتباط بها ويتطلب مثل هذا القرار التأكد ان الدائن غير مدين للدولة بشيء بحيث يمكن </a:t>
            </a:r>
            <a:r>
              <a:rPr lang="ar-SA" sz="2000" dirty="0" err="1">
                <a:solidFill>
                  <a:srgbClr val="000000"/>
                </a:solidFill>
                <a:latin typeface="Calibri"/>
                <a:ea typeface="Calibri"/>
              </a:rPr>
              <a:t>اجراءء</a:t>
            </a:r>
            <a:r>
              <a:rPr lang="ar-SA" sz="2000" dirty="0">
                <a:solidFill>
                  <a:srgbClr val="000000"/>
                </a:solidFill>
                <a:latin typeface="Calibri"/>
                <a:ea typeface="Calibri"/>
              </a:rPr>
              <a:t> مقاصة بين الدينين.</a:t>
            </a:r>
            <a:endParaRPr lang="en-US" sz="1600" dirty="0">
              <a:latin typeface="Calibri"/>
              <a:ea typeface="Calibri"/>
            </a:endParaRPr>
          </a:p>
          <a:p>
            <a:pPr marL="342900" lvl="0" indent="-342900" algn="just">
              <a:lnSpc>
                <a:spcPct val="107000"/>
              </a:lnSpc>
              <a:buFont typeface="+mj-lt"/>
              <a:buAutoNum type="arabicPeriod"/>
            </a:pPr>
            <a:r>
              <a:rPr lang="ar-SA" sz="2000" b="1" dirty="0">
                <a:solidFill>
                  <a:schemeClr val="tx2">
                    <a:lumMod val="60000"/>
                    <a:lumOff val="40000"/>
                  </a:schemeClr>
                </a:solidFill>
                <a:latin typeface="Calibri"/>
                <a:ea typeface="Calibri"/>
              </a:rPr>
              <a:t>الامر بدفع النفقة: </a:t>
            </a:r>
            <a:r>
              <a:rPr lang="ar-SA" sz="2000" dirty="0">
                <a:solidFill>
                  <a:srgbClr val="000000"/>
                </a:solidFill>
                <a:latin typeface="Calibri"/>
                <a:ea typeface="Calibri"/>
              </a:rPr>
              <a:t>يتمثل الامر بالدفع في صورة قرار يصدر عن الادارة المختصة ويتضمن امرا بدفع النفقة التي تم الارتباط بها من قبل الادارة وتم تحديدها.</a:t>
            </a:r>
            <a:endParaRPr lang="en-US" sz="1600" dirty="0">
              <a:latin typeface="Calibri"/>
              <a:ea typeface="Calibri"/>
            </a:endParaRPr>
          </a:p>
          <a:p>
            <a:pPr marL="342900" lvl="0" indent="-342900" algn="just">
              <a:lnSpc>
                <a:spcPct val="107000"/>
              </a:lnSpc>
              <a:spcAft>
                <a:spcPts val="800"/>
              </a:spcAft>
              <a:buFont typeface="+mj-lt"/>
              <a:buAutoNum type="arabicPeriod"/>
            </a:pPr>
            <a:r>
              <a:rPr lang="ar-SA" sz="2000" b="1" dirty="0">
                <a:solidFill>
                  <a:schemeClr val="tx2">
                    <a:lumMod val="60000"/>
                    <a:lumOff val="40000"/>
                  </a:schemeClr>
                </a:solidFill>
                <a:latin typeface="Calibri"/>
                <a:ea typeface="Calibri"/>
              </a:rPr>
              <a:t>عملية الصرف: </a:t>
            </a:r>
            <a:r>
              <a:rPr lang="ar-SA" sz="2000" dirty="0">
                <a:solidFill>
                  <a:srgbClr val="000000"/>
                </a:solidFill>
                <a:latin typeface="Calibri"/>
                <a:ea typeface="Calibri"/>
              </a:rPr>
              <a:t>ويقصد بها الدفع الفعلي الى ذوي العلاقة اي الدائن وغالبا ما يأخذ صورة اذن على البنك المركزي الذي تحفظ حسابات الدولة فيه.</a:t>
            </a:r>
            <a:endParaRPr lang="en-US" sz="1600" dirty="0">
              <a:effectLst/>
              <a:latin typeface="Calibri"/>
              <a:ea typeface="Calibri"/>
            </a:endParaRPr>
          </a:p>
        </p:txBody>
      </p:sp>
    </p:spTree>
    <p:extLst>
      <p:ext uri="{BB962C8B-B14F-4D97-AF65-F5344CB8AC3E}">
        <p14:creationId xmlns:p14="http://schemas.microsoft.com/office/powerpoint/2010/main" val="1339231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60904" y="14568"/>
            <a:ext cx="8964488" cy="6883744"/>
          </a:xfrm>
          <a:prstGeom prst="rect">
            <a:avLst/>
          </a:prstGeom>
        </p:spPr>
        <p:txBody>
          <a:bodyPr wrap="square">
            <a:spAutoFit/>
          </a:bodyPr>
          <a:lstStyle/>
          <a:p>
            <a:pPr>
              <a:lnSpc>
                <a:spcPct val="107000"/>
              </a:lnSpc>
              <a:spcAft>
                <a:spcPts val="800"/>
              </a:spcAft>
            </a:pPr>
            <a:r>
              <a:rPr lang="ar-SA" sz="2000" b="1" dirty="0">
                <a:solidFill>
                  <a:schemeClr val="tx2">
                    <a:lumMod val="60000"/>
                    <a:lumOff val="40000"/>
                  </a:schemeClr>
                </a:solidFill>
                <a:effectLst>
                  <a:outerShdw blurRad="38100" dist="38100" dir="2700000" algn="tl">
                    <a:srgbClr val="000000">
                      <a:alpha val="43137"/>
                    </a:srgbClr>
                  </a:outerShdw>
                </a:effectLst>
                <a:latin typeface="Calibri"/>
                <a:ea typeface="Calibri"/>
              </a:rPr>
              <a:t>تنفيذ الايرادات العامة:</a:t>
            </a:r>
            <a:endParaRPr lang="en-US" sz="1600" b="1" dirty="0">
              <a:solidFill>
                <a:schemeClr val="tx2">
                  <a:lumMod val="60000"/>
                  <a:lumOff val="40000"/>
                </a:schemeClr>
              </a:solidFill>
              <a:effectLst>
                <a:outerShdw blurRad="38100" dist="38100" dir="2700000" algn="tl">
                  <a:srgbClr val="000000">
                    <a:alpha val="43137"/>
                  </a:srgbClr>
                </a:outerShdw>
              </a:effectLst>
              <a:latin typeface="Calibri"/>
              <a:ea typeface="Calibri"/>
            </a:endParaRPr>
          </a:p>
          <a:p>
            <a:pPr marL="342900" lvl="0" indent="-342900">
              <a:lnSpc>
                <a:spcPct val="107000"/>
              </a:lnSpc>
              <a:buFont typeface="+mj-lt"/>
              <a:buAutoNum type="arabicPeriod"/>
            </a:pPr>
            <a:r>
              <a:rPr lang="ar-SA" sz="2000" b="1" dirty="0">
                <a:solidFill>
                  <a:schemeClr val="tx2">
                    <a:lumMod val="60000"/>
                    <a:lumOff val="40000"/>
                  </a:schemeClr>
                </a:solidFill>
                <a:latin typeface="Calibri"/>
                <a:ea typeface="Calibri"/>
              </a:rPr>
              <a:t>التزام السلطة التنفيذية بتحصيل جميع الايرادات: </a:t>
            </a:r>
            <a:r>
              <a:rPr lang="ar-SA" sz="2000" dirty="0">
                <a:solidFill>
                  <a:srgbClr val="000000"/>
                </a:solidFill>
                <a:latin typeface="Calibri"/>
                <a:ea typeface="Calibri"/>
              </a:rPr>
              <a:t>اذا كانت السلطة التشريعية للنفقات العامة تعني الترخيص للحكومة بالإنفاق في حدود حجم الاعتمادات ، فأن اجازتها للإيرادات العامة تنشئ </a:t>
            </a:r>
            <a:r>
              <a:rPr lang="ar-SA" sz="2000" dirty="0" err="1">
                <a:solidFill>
                  <a:srgbClr val="000000"/>
                </a:solidFill>
                <a:latin typeface="Calibri"/>
                <a:ea typeface="Calibri"/>
              </a:rPr>
              <a:t>التواما</a:t>
            </a:r>
            <a:r>
              <a:rPr lang="ar-SA" sz="2000" dirty="0">
                <a:solidFill>
                  <a:srgbClr val="000000"/>
                </a:solidFill>
                <a:latin typeface="Calibri"/>
                <a:ea typeface="Calibri"/>
              </a:rPr>
              <a:t> على عاتق الحكومة بتحصيل جميع الايرادات ، ان الاساس القانوني لتحصيل الحكومة للإيرادات كالضرائب والرسوم منشؤه القوانين الوضعية السارية في الدولة، ومن ثم توريدها الى الخزانة العامة، واخيرا تتولى المشروعات الصناعية والتجارية المملوكة للدولة توريد اثمان وخدمات منتجاتها الى خزانة الدولة اذا كانت ممولة مركزياً ولحسابها الخاص اذا كان تمويلها ذاتياً وعند نهاية السنة المالية تستقطع جزء من الارباح </a:t>
            </a:r>
            <a:r>
              <a:rPr lang="ar-SA" sz="2000" dirty="0" err="1">
                <a:solidFill>
                  <a:srgbClr val="000000"/>
                </a:solidFill>
                <a:latin typeface="Calibri"/>
                <a:ea typeface="Calibri"/>
              </a:rPr>
              <a:t>وتودعهخزينة</a:t>
            </a:r>
            <a:r>
              <a:rPr lang="ar-SA" sz="2000" dirty="0">
                <a:solidFill>
                  <a:srgbClr val="000000"/>
                </a:solidFill>
                <a:latin typeface="Calibri"/>
                <a:ea typeface="Calibri"/>
              </a:rPr>
              <a:t> الدولة.</a:t>
            </a:r>
            <a:endParaRPr lang="en-US" sz="1600" dirty="0">
              <a:latin typeface="Calibri"/>
              <a:ea typeface="Calibri"/>
            </a:endParaRPr>
          </a:p>
          <a:p>
            <a:pPr marL="342900" lvl="0" indent="-342900" algn="just">
              <a:lnSpc>
                <a:spcPct val="107000"/>
              </a:lnSpc>
              <a:buFont typeface="+mj-lt"/>
              <a:buAutoNum type="arabicPeriod"/>
            </a:pPr>
            <a:r>
              <a:rPr lang="ar-SA" b="1" dirty="0">
                <a:solidFill>
                  <a:schemeClr val="tx2">
                    <a:lumMod val="60000"/>
                    <a:lumOff val="40000"/>
                  </a:schemeClr>
                </a:solidFill>
                <a:latin typeface="Calibri"/>
                <a:ea typeface="Calibri"/>
              </a:rPr>
              <a:t>معالجة الفرق بين الايرادات والنفقات : </a:t>
            </a:r>
            <a:r>
              <a:rPr lang="ar-SA" dirty="0">
                <a:solidFill>
                  <a:srgbClr val="000000"/>
                </a:solidFill>
                <a:latin typeface="Calibri"/>
                <a:ea typeface="Calibri"/>
              </a:rPr>
              <a:t>ان على مرحلة التنفيذ ان تواجه جميع النتائج المترتبة على مقارنة هذه التقديرات مع الواقع الفعلي.</a:t>
            </a:r>
            <a:endParaRPr lang="en-US" sz="1400" dirty="0">
              <a:latin typeface="Calibri"/>
              <a:ea typeface="Calibri"/>
            </a:endParaRPr>
          </a:p>
          <a:p>
            <a:pPr marL="342900" lvl="0" indent="-342900" algn="just">
              <a:lnSpc>
                <a:spcPct val="107000"/>
              </a:lnSpc>
              <a:buFont typeface="Arial"/>
              <a:buChar char="●"/>
            </a:pPr>
            <a:r>
              <a:rPr lang="ar-SA" dirty="0">
                <a:solidFill>
                  <a:srgbClr val="000000"/>
                </a:solidFill>
                <a:latin typeface="Noto Sans Symbols"/>
                <a:ea typeface="Noto Sans Symbols"/>
                <a:cs typeface="Noto Sans Symbols"/>
              </a:rPr>
              <a:t>يتوقف اسلوب مواجهة الفرق في النفقات العامة على مدى التخصص في اعتمادات النفقات، فاذا اعتمدت السلطة التشريعية النفقات على اساس انها مبلغ اجمالي واعطت لرئيس السلطة التنفيذية صلاحية توزيع هذه الاعتمادات بين </a:t>
            </a:r>
            <a:r>
              <a:rPr lang="ar-SA" dirty="0" err="1">
                <a:solidFill>
                  <a:srgbClr val="000000"/>
                </a:solidFill>
                <a:latin typeface="Noto Sans Symbols"/>
                <a:ea typeface="Noto Sans Symbols"/>
                <a:cs typeface="Noto Sans Symbols"/>
              </a:rPr>
              <a:t>الوزارت</a:t>
            </a:r>
            <a:r>
              <a:rPr lang="ar-SA" dirty="0">
                <a:solidFill>
                  <a:srgbClr val="000000"/>
                </a:solidFill>
                <a:latin typeface="Noto Sans Symbols"/>
                <a:ea typeface="Noto Sans Symbols"/>
                <a:cs typeface="Noto Sans Symbols"/>
              </a:rPr>
              <a:t> والوحدات الادارية والإنتاجية فعندئذ قد تعوض اخطاء التقدير سواء كانت بالزيادة أو النقص دون ان يتأثر البرنامج الكلي للحكومة اما اذا اعطت النفقات لكل وزارة على حده أو نوع من انواع الانفاق فعندئذ تكون قد خصصت كل نفقة لنوع معين من الانفاق وبالتالي يصبح التعديل في هذا التوزيع مستحيلاً الا بموافقة السلطة التشريعية.</a:t>
            </a:r>
            <a:endParaRPr lang="en-US" sz="1400" dirty="0">
              <a:latin typeface="Noto Sans Symbols"/>
              <a:ea typeface="Noto Sans Symbols"/>
              <a:cs typeface="Noto Sans Symbols"/>
            </a:endParaRPr>
          </a:p>
          <a:p>
            <a:pPr marL="342900" lvl="0" indent="-342900" algn="just">
              <a:lnSpc>
                <a:spcPct val="107000"/>
              </a:lnSpc>
              <a:spcAft>
                <a:spcPts val="800"/>
              </a:spcAft>
              <a:buFont typeface="Arial"/>
              <a:buChar char="●"/>
            </a:pPr>
            <a:r>
              <a:rPr lang="ar-SA" dirty="0">
                <a:solidFill>
                  <a:srgbClr val="000000"/>
                </a:solidFill>
                <a:latin typeface="Noto Sans Symbols"/>
                <a:ea typeface="Noto Sans Symbols"/>
                <a:cs typeface="Noto Sans Symbols"/>
              </a:rPr>
              <a:t>اما الايرادات فقد يحدث الفرق بين انواعها وعندئذ تعوض اخطاء التقدير بعضها بعضا اي ان الزيادة تلغي النقص ولا يترتب على ذلك اعاقة عمليات التمويل المطلوب للإنفاق العام ، اما اذا زاد المجموع الكلي للإيرادات الفعلية عن المقدرة فعندئذ يتم الصرف في هذه الزيادة تبعا للقوانين السارية في الدولة المعنية وبعكسه اي اذا انخفضت الايرادات المقدرة عن الفعلي فعندئذ على السلطة التنفيذية ان تفرض ضرائب جديدة أو تزيد من سعر الضرائب القائمة أو تسحب من الاحتياطي أو الائتمان.</a:t>
            </a:r>
            <a:endParaRPr lang="en-US" sz="1400" dirty="0">
              <a:latin typeface="Noto Sans Symbols"/>
              <a:ea typeface="Noto Sans Symbols"/>
              <a:cs typeface="Noto Sans Symbols"/>
            </a:endParaRPr>
          </a:p>
          <a:p>
            <a:pPr algn="just">
              <a:lnSpc>
                <a:spcPct val="107000"/>
              </a:lnSpc>
              <a:spcAft>
                <a:spcPts val="800"/>
              </a:spcAft>
            </a:pPr>
            <a:r>
              <a:rPr lang="en-US" sz="1400" dirty="0">
                <a:latin typeface="Calibri"/>
                <a:ea typeface="Calibri"/>
              </a:rPr>
              <a:t> </a:t>
            </a:r>
            <a:endParaRPr lang="en-US" sz="1400" dirty="0">
              <a:effectLst/>
              <a:latin typeface="Calibri"/>
              <a:ea typeface="Calibri"/>
            </a:endParaRPr>
          </a:p>
        </p:txBody>
      </p:sp>
    </p:spTree>
    <p:extLst>
      <p:ext uri="{BB962C8B-B14F-4D97-AF65-F5344CB8AC3E}">
        <p14:creationId xmlns:p14="http://schemas.microsoft.com/office/powerpoint/2010/main" val="41021417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TotalTime>
  <Words>705</Words>
  <Application>Microsoft Office PowerPoint</Application>
  <PresentationFormat>عرض على الشاشة (3:4)‏</PresentationFormat>
  <Paragraphs>20</Paragraphs>
  <Slides>3</Slides>
  <Notes>1</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انقلاب</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pc-noora</dc:creator>
  <cp:lastModifiedBy>pc-noora</cp:lastModifiedBy>
  <cp:revision>3</cp:revision>
  <dcterms:created xsi:type="dcterms:W3CDTF">2019-11-25T09:20:16Z</dcterms:created>
  <dcterms:modified xsi:type="dcterms:W3CDTF">2019-11-25T09:28:31Z</dcterms:modified>
</cp:coreProperties>
</file>