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72E41389-F6C8-4031-B39B-175C75BE86C4}">
          <p14:sldIdLst>
            <p14:sldId id="256"/>
            <p14:sldId id="257"/>
            <p14:sldId id="258"/>
          </p14:sldIdLst>
        </p14:section>
        <p14:section name="مقطع بدون عنوان" id="{FAE890F4-DCE3-4BDF-8D36-E4BAA7DEC1A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t>28/03/1441</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28/03/1441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t>28/03/1441</a:t>
            </a:fld>
            <a:endParaRPr lang="ar-SA"/>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t>28/03/1441</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28/03/1441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28/03/1441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t>28/03/1441</a:t>
            </a:fld>
            <a:endParaRPr lang="ar-SA"/>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28/03/1441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t>28/03/1441</a:t>
            </a:fld>
            <a:endParaRPr lang="ar-SA"/>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t>28/03/1441</a:t>
            </a:fld>
            <a:endParaRPr lang="ar-SA"/>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t>28/03/1441</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286000" y="117132"/>
            <a:ext cx="6534472" cy="6064417"/>
          </a:xfrm>
          <a:prstGeom prst="rect">
            <a:avLst/>
          </a:prstGeom>
        </p:spPr>
        <p:txBody>
          <a:bodyPr wrap="square">
            <a:spAutoFit/>
          </a:bodyPr>
          <a:lstStyle/>
          <a:p>
            <a:pPr algn="ctr">
              <a:lnSpc>
                <a:spcPct val="107000"/>
              </a:lnSpc>
              <a:spcAft>
                <a:spcPts val="800"/>
              </a:spcAft>
            </a:pPr>
            <a:r>
              <a:rPr lang="ar-SA" sz="2400" b="1" u="sng" dirty="0">
                <a:solidFill>
                  <a:schemeClr val="accent1"/>
                </a:solidFill>
                <a:effectLst>
                  <a:outerShdw blurRad="38100" dist="38100" dir="2700000" algn="tl">
                    <a:srgbClr val="000000">
                      <a:alpha val="43137"/>
                    </a:srgbClr>
                  </a:outerShdw>
                </a:effectLst>
                <a:latin typeface="Calibri"/>
                <a:ea typeface="Calibri"/>
              </a:rPr>
              <a:t>((دور الموازنة العامة))</a:t>
            </a:r>
            <a:endParaRPr lang="en-US" b="1" u="sng" dirty="0">
              <a:solidFill>
                <a:schemeClr val="accent1"/>
              </a:solidFill>
              <a:effectLst>
                <a:outerShdw blurRad="38100" dist="38100" dir="2700000" algn="tl">
                  <a:srgbClr val="000000">
                    <a:alpha val="43137"/>
                  </a:srgbClr>
                </a:outerShdw>
              </a:effectLst>
              <a:latin typeface="Calibri"/>
              <a:ea typeface="Calibri"/>
            </a:endParaRPr>
          </a:p>
          <a:p>
            <a:pPr algn="just">
              <a:lnSpc>
                <a:spcPct val="107000"/>
              </a:lnSpc>
              <a:spcAft>
                <a:spcPts val="800"/>
              </a:spcAft>
            </a:pPr>
            <a:r>
              <a:rPr lang="ar-SA" sz="2000" b="1" dirty="0" smtClean="0">
                <a:latin typeface="Calibri"/>
                <a:ea typeface="Calibri"/>
              </a:rPr>
              <a:t>ان </a:t>
            </a:r>
            <a:r>
              <a:rPr lang="ar-SA" sz="2000" b="1" dirty="0">
                <a:latin typeface="Calibri"/>
                <a:ea typeface="Calibri"/>
              </a:rPr>
              <a:t>المقصود بمصطلح </a:t>
            </a:r>
            <a:r>
              <a:rPr lang="ar-SA" sz="2000" b="1" dirty="0">
                <a:solidFill>
                  <a:schemeClr val="accent1"/>
                </a:solidFill>
                <a:latin typeface="Calibri"/>
                <a:ea typeface="Calibri"/>
              </a:rPr>
              <a:t>(الدورة) </a:t>
            </a:r>
            <a:r>
              <a:rPr lang="ar-SA" sz="2000" b="1" dirty="0">
                <a:latin typeface="Calibri"/>
                <a:ea typeface="Calibri"/>
              </a:rPr>
              <a:t>هو الانشطة والعمليات المكونة للموازنة العامة للدولة بالنظر لما تتصف به من الدورية والاستمرار.</a:t>
            </a:r>
            <a:endParaRPr lang="en-US" sz="1600" b="1" dirty="0">
              <a:latin typeface="Calibri"/>
              <a:ea typeface="Calibri"/>
            </a:endParaRPr>
          </a:p>
          <a:p>
            <a:pPr algn="just">
              <a:lnSpc>
                <a:spcPct val="107000"/>
              </a:lnSpc>
              <a:spcAft>
                <a:spcPts val="800"/>
              </a:spcAft>
            </a:pPr>
            <a:r>
              <a:rPr lang="ar-SA" sz="2000" b="1" u="sng" dirty="0">
                <a:solidFill>
                  <a:schemeClr val="accent1"/>
                </a:solidFill>
                <a:effectLst>
                  <a:outerShdw blurRad="38100" dist="38100" dir="2700000" algn="tl">
                    <a:srgbClr val="000000">
                      <a:alpha val="43137"/>
                    </a:srgbClr>
                  </a:outerShdw>
                </a:effectLst>
                <a:latin typeface="Calibri"/>
                <a:ea typeface="Calibri"/>
              </a:rPr>
              <a:t>اولاً: مرحلة التحضير والاعداد والتصديق </a:t>
            </a:r>
            <a:r>
              <a:rPr lang="ar-SA" sz="2000" b="1" dirty="0">
                <a:latin typeface="Calibri"/>
                <a:ea typeface="Calibri"/>
              </a:rPr>
              <a:t>: تشكل مرحلة التحضير والتصديق حجرا الزاوية </a:t>
            </a:r>
            <a:r>
              <a:rPr lang="ar-SA" sz="2000" b="1" dirty="0">
                <a:solidFill>
                  <a:schemeClr val="accent1"/>
                </a:solidFill>
                <a:latin typeface="Calibri"/>
                <a:ea typeface="Calibri"/>
              </a:rPr>
              <a:t>(بمعنى اساس الموازنة) </a:t>
            </a:r>
            <a:r>
              <a:rPr lang="ar-SA" sz="2000" b="1" dirty="0">
                <a:latin typeface="Calibri"/>
                <a:ea typeface="Calibri"/>
              </a:rPr>
              <a:t>، وتعنيان بمجموعة من مسائل ذات طبيعة فنية وإدارية وذات علاقة بتحديد الموارد الاقتصادية التي تخصص لإشباع الحاجة العامة ولتحقيق الاهداف الاقتصادية والاجتماعية في </a:t>
            </a:r>
            <a:r>
              <a:rPr lang="ar-SA" sz="2000" b="1" dirty="0" smtClean="0">
                <a:latin typeface="Calibri"/>
                <a:ea typeface="Calibri"/>
              </a:rPr>
              <a:t>الدولة</a:t>
            </a:r>
            <a:r>
              <a:rPr lang="ar-SA" sz="2000" b="1" dirty="0">
                <a:latin typeface="Calibri"/>
                <a:ea typeface="Calibri"/>
              </a:rPr>
              <a:t>، ويتحدد العمل المالي في هذه المرحلة بوضع تقديرات للنفقات العامة والموارد العامة لفترة قادمة وتتولى هذه المهمة بصورة مشروع الادارات الحكومية بصفتها جزءا من الجهاز التنفيذي بالدولة وفي المرحلة الثانية يخضع المشروع مع المقترحات لدراسة السلطة التشريعية ومناقشتها تمهيداً للتصديق على المقترحات وبالتالي مشروع الموازنة.</a:t>
            </a:r>
            <a:endParaRPr lang="en-US" sz="1600" b="1" dirty="0">
              <a:latin typeface="Calibri"/>
              <a:ea typeface="Calibri"/>
            </a:endParaRPr>
          </a:p>
          <a:p>
            <a:pPr algn="just">
              <a:lnSpc>
                <a:spcPct val="107000"/>
              </a:lnSpc>
              <a:spcAft>
                <a:spcPts val="800"/>
              </a:spcAft>
            </a:pPr>
            <a:r>
              <a:rPr lang="ar-SA" sz="2000" b="1" dirty="0">
                <a:latin typeface="Calibri"/>
                <a:ea typeface="Calibri"/>
              </a:rPr>
              <a:t>دور السلطة التنفيذية في مرحلة التحضير والتصديق </a:t>
            </a:r>
            <a:r>
              <a:rPr lang="ar-SA" sz="2000" b="1" dirty="0" smtClean="0">
                <a:latin typeface="Calibri"/>
                <a:ea typeface="Calibri"/>
              </a:rPr>
              <a:t>على </a:t>
            </a:r>
            <a:r>
              <a:rPr lang="ar-SA" sz="2000" b="1" dirty="0">
                <a:latin typeface="Calibri"/>
                <a:ea typeface="Calibri"/>
              </a:rPr>
              <a:t>الموازنة : لما كانت السلطة التنفيذية هي التي تتولى امر الانفاق العام أو تحصيل الايرادات العامة من خلال الادارات الحكومية في معظم دول العالم فأنها هي التي تتولى اعداد تقديرات الموازنة، ويتم ذلك من خلال وضع بيان مفصل بالنفقات والإيرادات العامة </a:t>
            </a:r>
            <a:r>
              <a:rPr lang="ar-SA" sz="2000" b="1" dirty="0" smtClean="0">
                <a:latin typeface="Calibri"/>
                <a:ea typeface="Calibri"/>
              </a:rPr>
              <a:t>عن</a:t>
            </a:r>
            <a:r>
              <a:rPr lang="ar-IQ" sz="2000" b="1" dirty="0" smtClean="0">
                <a:latin typeface="Calibri"/>
                <a:ea typeface="Calibri"/>
              </a:rPr>
              <a:t> </a:t>
            </a:r>
            <a:r>
              <a:rPr lang="ar-SA" sz="2000" b="1" dirty="0" smtClean="0">
                <a:latin typeface="Calibri"/>
                <a:ea typeface="Calibri"/>
              </a:rPr>
              <a:t>فترة </a:t>
            </a:r>
            <a:r>
              <a:rPr lang="ar-SA" sz="2000" b="1" dirty="0">
                <a:latin typeface="Calibri"/>
                <a:ea typeface="Calibri"/>
              </a:rPr>
              <a:t>قادمة.</a:t>
            </a:r>
            <a:endParaRPr lang="en-US" sz="1600" b="1" dirty="0">
              <a:effectLst/>
              <a:latin typeface="Calibri"/>
              <a:ea typeface="Calibri"/>
            </a:endParaRPr>
          </a:p>
        </p:txBody>
      </p:sp>
    </p:spTree>
    <p:extLst>
      <p:ext uri="{BB962C8B-B14F-4D97-AF65-F5344CB8AC3E}">
        <p14:creationId xmlns:p14="http://schemas.microsoft.com/office/powerpoint/2010/main" val="3087031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7544" y="1798426"/>
            <a:ext cx="8136904" cy="3458896"/>
          </a:xfrm>
          <a:prstGeom prst="rect">
            <a:avLst/>
          </a:prstGeom>
        </p:spPr>
        <p:txBody>
          <a:bodyPr wrap="square">
            <a:spAutoFit/>
          </a:bodyPr>
          <a:lstStyle/>
          <a:p>
            <a:pPr marL="342900" lvl="0" indent="-342900" algn="just">
              <a:lnSpc>
                <a:spcPct val="107000"/>
              </a:lnSpc>
              <a:spcAft>
                <a:spcPts val="800"/>
              </a:spcAft>
              <a:buFont typeface="+mj-lt"/>
              <a:buAutoNum type="arabicPeriod"/>
            </a:pPr>
            <a:r>
              <a:rPr lang="ar-SA" sz="2400" dirty="0">
                <a:solidFill>
                  <a:schemeClr val="accent1"/>
                </a:solidFill>
                <a:effectLst>
                  <a:outerShdw blurRad="38100" dist="38100" dir="2700000" algn="tl">
                    <a:srgbClr val="000000">
                      <a:alpha val="43137"/>
                    </a:srgbClr>
                  </a:outerShdw>
                </a:effectLst>
                <a:latin typeface="Calibri"/>
                <a:ea typeface="Calibri"/>
              </a:rPr>
              <a:t>اختصاص السلطة التنفيذية بإعداد تقديرات الموازنة : </a:t>
            </a:r>
            <a:r>
              <a:rPr lang="ar-SA" sz="2400" dirty="0">
                <a:solidFill>
                  <a:srgbClr val="000000"/>
                </a:solidFill>
                <a:latin typeface="Calibri"/>
                <a:ea typeface="Calibri"/>
              </a:rPr>
              <a:t>هذه السلطة هي التي تتولى ادارة المؤسسات التابعة للدولة اذا فهي اقدر من غيرها على تحديد متطلبات هذه الادارات من الانفاق، كما انها على المام تام بالقدرة المالية القومية في الدولة بحكم علمها بطبيعة الاقتصاد القومي والتطورات التي تلحق به ولذلك فأن المعلومات والبيانات التي تملكها تجعلها في </a:t>
            </a:r>
            <a:r>
              <a:rPr lang="ar-IQ" sz="2400" dirty="0" smtClean="0">
                <a:solidFill>
                  <a:srgbClr val="000000"/>
                </a:solidFill>
                <a:latin typeface="Calibri"/>
                <a:ea typeface="Calibri"/>
              </a:rPr>
              <a:t>و</a:t>
            </a:r>
            <a:r>
              <a:rPr lang="ar-SA" sz="2400" dirty="0" smtClean="0">
                <a:solidFill>
                  <a:srgbClr val="000000"/>
                </a:solidFill>
                <a:latin typeface="Calibri"/>
                <a:ea typeface="Calibri"/>
              </a:rPr>
              <a:t>ضع </a:t>
            </a:r>
            <a:r>
              <a:rPr lang="ar-SA" sz="2400" dirty="0">
                <a:solidFill>
                  <a:srgbClr val="000000"/>
                </a:solidFill>
                <a:latin typeface="Calibri"/>
                <a:ea typeface="Calibri"/>
              </a:rPr>
              <a:t>تستطيع معه تحديد المصادر التي تتخذ اساساً للموارد العامة.</a:t>
            </a:r>
            <a:endParaRPr lang="en-US" dirty="0">
              <a:latin typeface="Calibri"/>
              <a:ea typeface="Calibri"/>
            </a:endParaRPr>
          </a:p>
          <a:p>
            <a:pPr marL="228600" algn="just">
              <a:lnSpc>
                <a:spcPct val="107000"/>
              </a:lnSpc>
              <a:spcAft>
                <a:spcPts val="800"/>
              </a:spcAft>
            </a:pPr>
            <a:r>
              <a:rPr lang="ar-SA" sz="2400" b="1" u="sng" dirty="0">
                <a:solidFill>
                  <a:schemeClr val="accent1"/>
                </a:solidFill>
                <a:effectLst>
                  <a:outerShdw blurRad="38100" dist="38100" dir="2700000" algn="tl">
                    <a:srgbClr val="000000">
                      <a:alpha val="43137"/>
                    </a:srgbClr>
                  </a:outerShdw>
                </a:effectLst>
                <a:latin typeface="Calibri"/>
                <a:ea typeface="Calibri"/>
              </a:rPr>
              <a:t>س/ لماذا السلطة التنفيذية هي المختصة بإعداد الموازنة ؟</a:t>
            </a:r>
            <a:endParaRPr lang="en-US" b="1" u="sng" dirty="0">
              <a:solidFill>
                <a:schemeClr val="accent1"/>
              </a:solidFill>
              <a:effectLst>
                <a:outerShdw blurRad="38100" dist="38100" dir="2700000" algn="tl">
                  <a:srgbClr val="000000">
                    <a:alpha val="43137"/>
                  </a:srgbClr>
                </a:outerShdw>
              </a:effectLst>
              <a:latin typeface="Calibri"/>
              <a:ea typeface="Calibri"/>
            </a:endParaRPr>
          </a:p>
          <a:p>
            <a:pPr marL="228600" algn="just">
              <a:lnSpc>
                <a:spcPct val="107000"/>
              </a:lnSpc>
              <a:spcAft>
                <a:spcPts val="800"/>
              </a:spcAft>
            </a:pPr>
            <a:r>
              <a:rPr lang="ar-SA" sz="2400" dirty="0">
                <a:latin typeface="Calibri"/>
                <a:ea typeface="Calibri"/>
              </a:rPr>
              <a:t>ج/ الجواب اعلاه.</a:t>
            </a:r>
            <a:endParaRPr lang="en-US" dirty="0">
              <a:effectLst/>
              <a:latin typeface="Calibri"/>
              <a:ea typeface="Calibri"/>
            </a:endParaRPr>
          </a:p>
        </p:txBody>
      </p:sp>
    </p:spTree>
    <p:extLst>
      <p:ext uri="{BB962C8B-B14F-4D97-AF65-F5344CB8AC3E}">
        <p14:creationId xmlns:p14="http://schemas.microsoft.com/office/powerpoint/2010/main" val="3269561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260649"/>
            <a:ext cx="8820472" cy="6927859"/>
          </a:xfrm>
          <a:prstGeom prst="rect">
            <a:avLst/>
          </a:prstGeom>
        </p:spPr>
        <p:txBody>
          <a:bodyPr wrap="square">
            <a:spAutoFit/>
          </a:bodyPr>
          <a:lstStyle/>
          <a:p>
            <a:pPr marL="342900" lvl="0" indent="-342900">
              <a:lnSpc>
                <a:spcPct val="107000"/>
              </a:lnSpc>
              <a:spcAft>
                <a:spcPts val="800"/>
              </a:spcAft>
              <a:buFont typeface="+mj-lt"/>
              <a:buAutoNum type="arabicPeriod"/>
            </a:pPr>
            <a:r>
              <a:rPr lang="ar-SA" b="1" dirty="0">
                <a:solidFill>
                  <a:schemeClr val="accent1"/>
                </a:solidFill>
                <a:effectLst>
                  <a:outerShdw blurRad="38100" dist="38100" dir="2700000" algn="tl">
                    <a:srgbClr val="000000">
                      <a:alpha val="43137"/>
                    </a:srgbClr>
                  </a:outerShdw>
                </a:effectLst>
                <a:latin typeface="Calibri"/>
                <a:ea typeface="Calibri"/>
              </a:rPr>
              <a:t>طرق تقدير النفقات والايرادات في الموازنة : </a:t>
            </a:r>
            <a:r>
              <a:rPr lang="ar-SA" b="1" dirty="0">
                <a:solidFill>
                  <a:srgbClr val="000000"/>
                </a:solidFill>
                <a:latin typeface="Calibri"/>
                <a:ea typeface="Calibri"/>
              </a:rPr>
              <a:t>هناك طرق عدة لتقدير النفقات والايرادات في مرحلة التحضير وهي :</a:t>
            </a:r>
            <a:endParaRPr lang="en-US" sz="1400" b="1" dirty="0">
              <a:latin typeface="Calibri"/>
              <a:ea typeface="Calibri"/>
            </a:endParaRPr>
          </a:p>
          <a:p>
            <a:pPr marL="228600">
              <a:lnSpc>
                <a:spcPct val="107000"/>
              </a:lnSpc>
              <a:spcAft>
                <a:spcPts val="800"/>
              </a:spcAft>
            </a:pPr>
            <a:r>
              <a:rPr lang="ar-SA" b="1" dirty="0">
                <a:solidFill>
                  <a:schemeClr val="accent1"/>
                </a:solidFill>
                <a:effectLst>
                  <a:outerShdw blurRad="38100" dist="38100" dir="2700000" algn="tl">
                    <a:srgbClr val="000000">
                      <a:alpha val="43137"/>
                    </a:srgbClr>
                  </a:outerShdw>
                </a:effectLst>
                <a:latin typeface="Calibri"/>
                <a:ea typeface="Calibri"/>
              </a:rPr>
              <a:t>1. تقدير النفقات : </a:t>
            </a:r>
            <a:r>
              <a:rPr lang="ar-SA" b="1" dirty="0">
                <a:latin typeface="Calibri"/>
                <a:ea typeface="Calibri"/>
              </a:rPr>
              <a:t>لا يثير تقدير النفقات صعوبات فنية كبيرة، الا انه يتطلب ان يكون حقيقياً، ويتم تقديرها وفقاً للحاجات المتوقعة مع مراعاة الدقة ، ويتم التفريق بين نوعين </a:t>
            </a:r>
            <a:r>
              <a:rPr lang="ar-SA" b="1" dirty="0" smtClean="0">
                <a:latin typeface="Calibri"/>
                <a:ea typeface="Calibri"/>
              </a:rPr>
              <a:t>من</a:t>
            </a:r>
            <a:r>
              <a:rPr lang="ar-IQ" b="1" dirty="0" smtClean="0">
                <a:latin typeface="Calibri"/>
                <a:ea typeface="Calibri"/>
              </a:rPr>
              <a:t> </a:t>
            </a:r>
            <a:r>
              <a:rPr lang="ar-SA" b="1" dirty="0" smtClean="0">
                <a:latin typeface="Calibri"/>
                <a:ea typeface="Calibri"/>
              </a:rPr>
              <a:t>الاعتمادات </a:t>
            </a:r>
            <a:r>
              <a:rPr lang="ar-SA" b="1" dirty="0">
                <a:latin typeface="Calibri"/>
                <a:ea typeface="Calibri"/>
              </a:rPr>
              <a:t>في تقدير النفقات هي :</a:t>
            </a:r>
            <a:endParaRPr lang="en-US" sz="1400" b="1" dirty="0">
              <a:latin typeface="Calibri"/>
              <a:ea typeface="Calibri"/>
            </a:endParaRPr>
          </a:p>
          <a:p>
            <a:pPr marL="342900" lvl="0" indent="-342900">
              <a:lnSpc>
                <a:spcPct val="107000"/>
              </a:lnSpc>
              <a:buFont typeface="Arial"/>
              <a:buChar char="●"/>
            </a:pPr>
            <a:r>
              <a:rPr lang="ar-SA" b="1" dirty="0">
                <a:solidFill>
                  <a:schemeClr val="accent1"/>
                </a:solidFill>
                <a:effectLst>
                  <a:outerShdw blurRad="38100" dist="38100" dir="2700000" algn="tl">
                    <a:srgbClr val="000000">
                      <a:alpha val="43137"/>
                    </a:srgbClr>
                  </a:outerShdw>
                </a:effectLst>
                <a:latin typeface="Noto Sans Symbols"/>
                <a:ea typeface="Noto Sans Symbols"/>
                <a:cs typeface="Noto Sans Symbols"/>
              </a:rPr>
              <a:t>اعتمادات تحديدية </a:t>
            </a:r>
            <a:r>
              <a:rPr lang="ar-SA" b="1" dirty="0">
                <a:solidFill>
                  <a:srgbClr val="000000"/>
                </a:solidFill>
                <a:latin typeface="Noto Sans Symbols"/>
                <a:ea typeface="Noto Sans Symbols"/>
                <a:cs typeface="Noto Sans Symbols"/>
              </a:rPr>
              <a:t>: وهي الاعتمادات التي تمثل الحد الاقصى لقدرة الحكومة على انفاقها دون الرجوع الى السلطة التشريعية مثل الرواتب والاجور وتكون ثابتة.</a:t>
            </a:r>
            <a:endParaRPr lang="en-US" sz="1400" b="1" dirty="0">
              <a:latin typeface="Noto Sans Symbols"/>
              <a:ea typeface="Noto Sans Symbols"/>
              <a:cs typeface="Noto Sans Symbols"/>
            </a:endParaRPr>
          </a:p>
          <a:p>
            <a:pPr marL="342900" lvl="0" indent="-342900">
              <a:lnSpc>
                <a:spcPct val="107000"/>
              </a:lnSpc>
              <a:buFont typeface="Arial"/>
              <a:buChar char="●"/>
            </a:pPr>
            <a:r>
              <a:rPr lang="ar-SA" b="1" dirty="0">
                <a:solidFill>
                  <a:srgbClr val="000000"/>
                </a:solidFill>
                <a:latin typeface="Noto Sans Symbols"/>
                <a:ea typeface="Noto Sans Symbols"/>
                <a:cs typeface="Noto Sans Symbols"/>
              </a:rPr>
              <a:t>اعتمادات تقديرية : وهي النفقات التي يتم تقديرها على وجه التقريب مثل الموازنة المخصصة للمشروعات وغيرها وتكون غير ثابتة.</a:t>
            </a:r>
            <a:endParaRPr lang="en-US" sz="1400" b="1" dirty="0">
              <a:latin typeface="Noto Sans Symbols"/>
              <a:ea typeface="Noto Sans Symbols"/>
              <a:cs typeface="Noto Sans Symbols"/>
            </a:endParaRPr>
          </a:p>
          <a:p>
            <a:pPr marL="342900" lvl="0" indent="-342900">
              <a:lnSpc>
                <a:spcPct val="107000"/>
              </a:lnSpc>
              <a:buFont typeface="Arial"/>
              <a:buChar char="●"/>
            </a:pPr>
            <a:r>
              <a:rPr lang="ar-SA" b="1" dirty="0">
                <a:solidFill>
                  <a:schemeClr val="accent1"/>
                </a:solidFill>
                <a:effectLst>
                  <a:outerShdw blurRad="38100" dist="38100" dir="2700000" algn="tl">
                    <a:srgbClr val="000000">
                      <a:alpha val="43137"/>
                    </a:srgbClr>
                  </a:outerShdw>
                </a:effectLst>
                <a:latin typeface="Noto Sans Symbols"/>
                <a:ea typeface="Noto Sans Symbols"/>
                <a:cs typeface="Noto Sans Symbols"/>
              </a:rPr>
              <a:t>تقديرات الايرادات : </a:t>
            </a:r>
            <a:r>
              <a:rPr lang="ar-SA" b="1" dirty="0">
                <a:solidFill>
                  <a:srgbClr val="000000"/>
                </a:solidFill>
                <a:latin typeface="Noto Sans Symbols"/>
                <a:ea typeface="Noto Sans Symbols"/>
                <a:cs typeface="Noto Sans Symbols"/>
              </a:rPr>
              <a:t>ان تقدير الايرادات اكثر صعوبة واشد تعقيداً ، حيث يفرض تقديرها التنبؤ بجميع المتغيرات الاقتصادية لتحديد مصادر الايراد المتنوعة وبخاصة الضرائب، ومن اشهر طرق التقدير هي التقدير الالي والتقدير المباشر، وتعتمد طريقة التقدير الالي على وضع قواعد لتقدير الايرادات تجنباً للاجتهادات الشخصية منها.</a:t>
            </a:r>
            <a:endParaRPr lang="en-US" sz="1400" b="1" dirty="0">
              <a:latin typeface="Noto Sans Symbols"/>
              <a:ea typeface="Noto Sans Symbols"/>
              <a:cs typeface="Noto Sans Symbols"/>
            </a:endParaRPr>
          </a:p>
          <a:p>
            <a:pPr marL="342900" lvl="0" indent="-342900">
              <a:lnSpc>
                <a:spcPct val="107000"/>
              </a:lnSpc>
              <a:buFont typeface="Arial"/>
              <a:buChar char="●"/>
            </a:pPr>
            <a:r>
              <a:rPr lang="ar-SA" b="1" dirty="0">
                <a:solidFill>
                  <a:schemeClr val="accent1"/>
                </a:solidFill>
                <a:effectLst>
                  <a:outerShdw blurRad="38100" dist="38100" dir="2700000" algn="tl">
                    <a:srgbClr val="000000">
                      <a:alpha val="43137"/>
                    </a:srgbClr>
                  </a:outerShdw>
                </a:effectLst>
                <a:latin typeface="Noto Sans Symbols"/>
                <a:ea typeface="Noto Sans Symbols"/>
                <a:cs typeface="Noto Sans Symbols"/>
              </a:rPr>
              <a:t>طريقة السنة قبل الاخيرة : </a:t>
            </a:r>
            <a:r>
              <a:rPr lang="ar-SA" b="1" dirty="0">
                <a:solidFill>
                  <a:srgbClr val="000000"/>
                </a:solidFill>
                <a:latin typeface="Noto Sans Symbols"/>
                <a:ea typeface="Noto Sans Symbols"/>
                <a:cs typeface="Noto Sans Symbols"/>
              </a:rPr>
              <a:t>حيث تقوم السلطة التنفيذية (وزارة المالية) </a:t>
            </a:r>
            <a:r>
              <a:rPr lang="ar-SA" b="1" dirty="0" err="1">
                <a:solidFill>
                  <a:srgbClr val="000000"/>
                </a:solidFill>
                <a:latin typeface="Noto Sans Symbols"/>
                <a:ea typeface="Noto Sans Symbols"/>
                <a:cs typeface="Noto Sans Symbols"/>
              </a:rPr>
              <a:t>باعداد</a:t>
            </a:r>
            <a:r>
              <a:rPr lang="ar-SA" b="1" dirty="0">
                <a:solidFill>
                  <a:srgbClr val="000000"/>
                </a:solidFill>
                <a:latin typeface="Noto Sans Symbols"/>
                <a:ea typeface="Noto Sans Symbols"/>
                <a:cs typeface="Noto Sans Symbols"/>
              </a:rPr>
              <a:t> تقديرات </a:t>
            </a:r>
            <a:r>
              <a:rPr lang="ar-SA" b="1" dirty="0" err="1">
                <a:solidFill>
                  <a:srgbClr val="000000"/>
                </a:solidFill>
                <a:latin typeface="Noto Sans Symbols"/>
                <a:ea typeface="Noto Sans Symbols"/>
                <a:cs typeface="Noto Sans Symbols"/>
              </a:rPr>
              <a:t>للايرادات</a:t>
            </a:r>
            <a:r>
              <a:rPr lang="ar-SA" b="1" dirty="0">
                <a:solidFill>
                  <a:srgbClr val="000000"/>
                </a:solidFill>
                <a:latin typeface="Noto Sans Symbols"/>
                <a:ea typeface="Noto Sans Symbols"/>
                <a:cs typeface="Noto Sans Symbols"/>
              </a:rPr>
              <a:t> عللا اساس السنة قبل الاخيرة مثال / اذا ارادت وزارة المالية اعداد تقديرات للسنة المالية 2018 </a:t>
            </a:r>
            <a:r>
              <a:rPr lang="ar-SA" b="1" dirty="0" err="1">
                <a:solidFill>
                  <a:srgbClr val="000000"/>
                </a:solidFill>
                <a:latin typeface="Noto Sans Symbols"/>
                <a:ea typeface="Noto Sans Symbols"/>
                <a:cs typeface="Noto Sans Symbols"/>
              </a:rPr>
              <a:t>فانها</a:t>
            </a:r>
            <a:r>
              <a:rPr lang="ar-SA" b="1" dirty="0">
                <a:solidFill>
                  <a:srgbClr val="000000"/>
                </a:solidFill>
                <a:latin typeface="Noto Sans Symbols"/>
                <a:ea typeface="Noto Sans Symbols"/>
                <a:cs typeface="Noto Sans Symbols"/>
              </a:rPr>
              <a:t> تستعين </a:t>
            </a:r>
            <a:r>
              <a:rPr lang="ar-SA" b="1" dirty="0" err="1">
                <a:solidFill>
                  <a:srgbClr val="000000"/>
                </a:solidFill>
                <a:latin typeface="Noto Sans Symbols"/>
                <a:ea typeface="Noto Sans Symbols"/>
                <a:cs typeface="Noto Sans Symbols"/>
              </a:rPr>
              <a:t>بالايرادات</a:t>
            </a:r>
            <a:r>
              <a:rPr lang="ar-SA" b="1" dirty="0">
                <a:solidFill>
                  <a:srgbClr val="000000"/>
                </a:solidFill>
                <a:latin typeface="Noto Sans Symbols"/>
                <a:ea typeface="Noto Sans Symbols"/>
                <a:cs typeface="Noto Sans Symbols"/>
              </a:rPr>
              <a:t> المتحققة فعلاً في السنة قبل الاخيرة اي سنة 2016، والسبب في اختيار السنة قبل الاخيرة هو ان الايرادات تكون تم تحصيلها بالكامل وليست ايرادات تقديرية.</a:t>
            </a:r>
            <a:endParaRPr lang="en-US" sz="1400" b="1" dirty="0">
              <a:latin typeface="Noto Sans Symbols"/>
              <a:ea typeface="Noto Sans Symbols"/>
              <a:cs typeface="Noto Sans Symbols"/>
            </a:endParaRPr>
          </a:p>
          <a:p>
            <a:pPr marL="342900" lvl="0" indent="-342900">
              <a:lnSpc>
                <a:spcPct val="107000"/>
              </a:lnSpc>
              <a:buFont typeface="Arial"/>
              <a:buChar char="●"/>
            </a:pPr>
            <a:r>
              <a:rPr lang="ar-SA" b="1" dirty="0">
                <a:solidFill>
                  <a:schemeClr val="accent1"/>
                </a:solidFill>
                <a:effectLst>
                  <a:outerShdw blurRad="38100" dist="38100" dir="2700000" algn="tl">
                    <a:srgbClr val="000000">
                      <a:alpha val="43137"/>
                    </a:srgbClr>
                  </a:outerShdw>
                </a:effectLst>
                <a:latin typeface="Noto Sans Symbols"/>
                <a:ea typeface="Noto Sans Symbols"/>
                <a:cs typeface="Noto Sans Symbols"/>
              </a:rPr>
              <a:t>طريقة المتوسطات : </a:t>
            </a:r>
            <a:r>
              <a:rPr lang="ar-SA" b="1" dirty="0">
                <a:solidFill>
                  <a:srgbClr val="000000"/>
                </a:solidFill>
                <a:latin typeface="Noto Sans Symbols"/>
                <a:ea typeface="Noto Sans Symbols"/>
                <a:cs typeface="Noto Sans Symbols"/>
              </a:rPr>
              <a:t>بموجبها يتم تقدير ايرادات الموازنة الجديدة مثلا لسنة 2018 استناداً الى ما تحقق من ايرادات فعلية لسنة 2016 يضاف اليها متوسط الايرادات المتحققة لثلاث أو خمس سنوات السابقة على التقدير.</a:t>
            </a:r>
            <a:endParaRPr lang="en-US" sz="1400" b="1" dirty="0">
              <a:latin typeface="Noto Sans Symbols"/>
              <a:ea typeface="Noto Sans Symbols"/>
              <a:cs typeface="Noto Sans Symbols"/>
            </a:endParaRPr>
          </a:p>
          <a:p>
            <a:pPr marL="342900" lvl="0" indent="-342900">
              <a:lnSpc>
                <a:spcPct val="107000"/>
              </a:lnSpc>
              <a:spcAft>
                <a:spcPts val="800"/>
              </a:spcAft>
              <a:buFont typeface="Arial"/>
              <a:buChar char="●"/>
            </a:pPr>
            <a:r>
              <a:rPr lang="ar-SA" b="1" dirty="0">
                <a:solidFill>
                  <a:srgbClr val="000000"/>
                </a:solidFill>
                <a:latin typeface="Noto Sans Symbols"/>
                <a:ea typeface="Noto Sans Symbols"/>
                <a:cs typeface="Noto Sans Symbols"/>
              </a:rPr>
              <a:t>الزيادة أو النقص النسبي : يتم تقدير الايرادات لسنة 2018 مثلا على اساس السنة قبل الاخيرة اي 2016 ثم يضاف اليها نسبة 5% او 10% اذا كان القائمون يتوقعون هبوط في مستوى النشاط الاقتصادي.</a:t>
            </a:r>
            <a:endParaRPr lang="en-US" sz="1400" b="1" dirty="0">
              <a:latin typeface="Noto Sans Symbols"/>
              <a:ea typeface="Noto Sans Symbols"/>
              <a:cs typeface="Noto Sans Symbols"/>
            </a:endParaRPr>
          </a:p>
          <a:p>
            <a:pPr>
              <a:lnSpc>
                <a:spcPct val="107000"/>
              </a:lnSpc>
              <a:spcAft>
                <a:spcPts val="800"/>
              </a:spcAft>
            </a:pPr>
            <a:r>
              <a:rPr lang="ar-IQ" sz="2000" b="1" u="sng" dirty="0" smtClean="0">
                <a:solidFill>
                  <a:schemeClr val="accent1"/>
                </a:solidFill>
                <a:latin typeface="Calibri"/>
                <a:ea typeface="Calibri"/>
              </a:rPr>
              <a:t>            </a:t>
            </a:r>
            <a:r>
              <a:rPr lang="ar-SA" sz="2000" b="1" u="sng" dirty="0" smtClean="0">
                <a:solidFill>
                  <a:schemeClr val="accent1"/>
                </a:solidFill>
                <a:latin typeface="Calibri"/>
                <a:ea typeface="Calibri"/>
              </a:rPr>
              <a:t>س</a:t>
            </a:r>
            <a:r>
              <a:rPr lang="ar-SA" sz="2000" b="1" u="sng" dirty="0">
                <a:solidFill>
                  <a:schemeClr val="accent1"/>
                </a:solidFill>
                <a:latin typeface="Calibri"/>
                <a:ea typeface="Calibri"/>
              </a:rPr>
              <a:t>/ وضح كيفية قيام السلطة التنفيذية بوضع تقديرات مشروع الموازنة العامة ؟</a:t>
            </a:r>
            <a:endParaRPr lang="en-US" sz="1600" b="1" u="sng" dirty="0">
              <a:solidFill>
                <a:schemeClr val="accent1"/>
              </a:solidFill>
              <a:latin typeface="Calibri"/>
              <a:ea typeface="Calibri"/>
            </a:endParaRPr>
          </a:p>
          <a:p>
            <a:pPr>
              <a:lnSpc>
                <a:spcPct val="107000"/>
              </a:lnSpc>
              <a:spcAft>
                <a:spcPts val="800"/>
              </a:spcAft>
            </a:pPr>
            <a:r>
              <a:rPr lang="ar-IQ" b="1" dirty="0" smtClean="0">
                <a:latin typeface="Calibri"/>
                <a:ea typeface="Calibri"/>
              </a:rPr>
              <a:t>                  </a:t>
            </a:r>
            <a:r>
              <a:rPr lang="ar-SA" b="1" dirty="0" smtClean="0">
                <a:latin typeface="Calibri"/>
                <a:ea typeface="Calibri"/>
              </a:rPr>
              <a:t>ج</a:t>
            </a:r>
            <a:r>
              <a:rPr lang="ar-SA" b="1" dirty="0">
                <a:latin typeface="Calibri"/>
                <a:ea typeface="Calibri"/>
              </a:rPr>
              <a:t>/ الجواب طرق تقدير النفقات والإيرادات في الموازنة (اعلاه).</a:t>
            </a:r>
            <a:endParaRPr lang="en-US" sz="1400" b="1" dirty="0">
              <a:latin typeface="Calibri"/>
              <a:ea typeface="Calibri"/>
            </a:endParaRPr>
          </a:p>
          <a:p>
            <a:pPr>
              <a:lnSpc>
                <a:spcPct val="107000"/>
              </a:lnSpc>
              <a:spcAft>
                <a:spcPts val="800"/>
              </a:spcAft>
            </a:pPr>
            <a:r>
              <a:rPr lang="en-US" sz="1400" b="1" dirty="0">
                <a:latin typeface="Calibri"/>
                <a:ea typeface="Calibri"/>
              </a:rPr>
              <a:t> </a:t>
            </a:r>
            <a:endParaRPr lang="en-US" sz="1400" b="1" dirty="0">
              <a:effectLst/>
              <a:latin typeface="Calibri"/>
              <a:ea typeface="Calibri"/>
            </a:endParaRPr>
          </a:p>
        </p:txBody>
      </p:sp>
    </p:spTree>
    <p:extLst>
      <p:ext uri="{BB962C8B-B14F-4D97-AF65-F5344CB8AC3E}">
        <p14:creationId xmlns:p14="http://schemas.microsoft.com/office/powerpoint/2010/main" val="1228808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564</Words>
  <Application>Microsoft Office PowerPoint</Application>
  <PresentationFormat>عرض على الشاشة (3:4)‏</PresentationFormat>
  <Paragraphs>18</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مشربية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pc-noora</dc:creator>
  <cp:lastModifiedBy>pc-noora</cp:lastModifiedBy>
  <cp:revision>2</cp:revision>
  <dcterms:created xsi:type="dcterms:W3CDTF">2019-11-25T09:11:56Z</dcterms:created>
  <dcterms:modified xsi:type="dcterms:W3CDTF">2019-11-25T09:20:04Z</dcterms:modified>
</cp:coreProperties>
</file>