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1" r:id="rId3"/>
    <p:sldId id="262" r:id="rId4"/>
    <p:sldId id="263" r:id="rId5"/>
    <p:sldId id="257"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62"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28/03/1441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28/03/1441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28/03/1441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28/03/1441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28/03/1441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1B8ABB09-4A1D-463E-8065-109CC2B7EFAA}" type="datetimeFigureOut">
              <a:rPr lang="ar-SA" smtClean="0"/>
              <a:t>28/03/1441</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8ABB09-4A1D-463E-8065-109CC2B7EFAA}" type="datetimeFigureOut">
              <a:rPr lang="ar-SA" smtClean="0"/>
              <a:t>28/03/1441</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11560" y="1647359"/>
            <a:ext cx="7488832" cy="2772426"/>
          </a:xfrm>
          <a:prstGeom prst="rect">
            <a:avLst/>
          </a:prstGeom>
        </p:spPr>
        <p:txBody>
          <a:bodyPr wrap="square">
            <a:spAutoFit/>
          </a:bodyPr>
          <a:lstStyle/>
          <a:p>
            <a:pPr marL="457200">
              <a:lnSpc>
                <a:spcPct val="107000"/>
              </a:lnSpc>
              <a:spcAft>
                <a:spcPts val="800"/>
              </a:spcAft>
            </a:pPr>
            <a:r>
              <a:rPr lang="ar-SA" sz="2400" b="1" u="sng" dirty="0">
                <a:solidFill>
                  <a:schemeClr val="bg1">
                    <a:lumMod val="50000"/>
                  </a:schemeClr>
                </a:solidFill>
                <a:latin typeface="Calibri"/>
                <a:ea typeface="Calibri"/>
              </a:rPr>
              <a:t>س/ ماهي اهمية الموازنة العامة من الناحية السياسية ؟</a:t>
            </a:r>
            <a:endParaRPr lang="en-US" b="1" u="sng" dirty="0">
              <a:solidFill>
                <a:schemeClr val="bg1">
                  <a:lumMod val="50000"/>
                </a:schemeClr>
              </a:solidFill>
              <a:latin typeface="Calibri"/>
              <a:ea typeface="Calibri"/>
            </a:endParaRPr>
          </a:p>
          <a:p>
            <a:pPr marL="457200">
              <a:lnSpc>
                <a:spcPct val="107000"/>
              </a:lnSpc>
              <a:spcAft>
                <a:spcPts val="800"/>
              </a:spcAft>
            </a:pPr>
            <a:r>
              <a:rPr lang="ar-SA" sz="2000" dirty="0">
                <a:latin typeface="Calibri"/>
                <a:ea typeface="Calibri"/>
              </a:rPr>
              <a:t>ج/ تتمتع الموازنة من الناحية السياسية بأهمية كبيرة في الدول ذات الانظمة النيابية  ، بسبب اخضاع السلطة </a:t>
            </a:r>
            <a:r>
              <a:rPr lang="ar-SA" sz="2000" dirty="0" smtClean="0">
                <a:latin typeface="Calibri"/>
                <a:ea typeface="Calibri"/>
              </a:rPr>
              <a:t>التنفيذية</a:t>
            </a:r>
            <a:r>
              <a:rPr lang="ar-IQ" sz="2000" dirty="0" smtClean="0">
                <a:latin typeface="Calibri"/>
                <a:ea typeface="Calibri"/>
              </a:rPr>
              <a:t> </a:t>
            </a:r>
            <a:r>
              <a:rPr lang="ar-SA" sz="2000" dirty="0" smtClean="0">
                <a:latin typeface="Calibri"/>
                <a:ea typeface="Calibri"/>
              </a:rPr>
              <a:t>للرقابة </a:t>
            </a:r>
            <a:r>
              <a:rPr lang="ar-SA" sz="2000" dirty="0">
                <a:latin typeface="Calibri"/>
                <a:ea typeface="Calibri"/>
              </a:rPr>
              <a:t>المستمرة من قبل السلطة التشريعية.</a:t>
            </a:r>
            <a:endParaRPr lang="en-US" sz="1600" dirty="0">
              <a:latin typeface="Calibri"/>
              <a:ea typeface="Calibri"/>
            </a:endParaRPr>
          </a:p>
          <a:p>
            <a:pPr marL="457200">
              <a:lnSpc>
                <a:spcPct val="107000"/>
              </a:lnSpc>
              <a:spcAft>
                <a:spcPts val="800"/>
              </a:spcAft>
            </a:pPr>
            <a:r>
              <a:rPr lang="ar-SA" sz="2400" b="1" u="sng" dirty="0">
                <a:solidFill>
                  <a:schemeClr val="bg1">
                    <a:lumMod val="50000"/>
                  </a:schemeClr>
                </a:solidFill>
                <a:latin typeface="Calibri"/>
                <a:ea typeface="Calibri"/>
              </a:rPr>
              <a:t>س/ ماهي اهمية الموازنة العامة من الناحية الاقتصادية والاجتماعية ؟</a:t>
            </a:r>
            <a:endParaRPr lang="en-US" b="1" u="sng" dirty="0">
              <a:solidFill>
                <a:schemeClr val="bg1">
                  <a:lumMod val="50000"/>
                </a:schemeClr>
              </a:solidFill>
              <a:latin typeface="Calibri"/>
              <a:ea typeface="Calibri"/>
            </a:endParaRPr>
          </a:p>
          <a:p>
            <a:r>
              <a:rPr lang="ar-SA" sz="2000" b="1" dirty="0">
                <a:ea typeface="Calibri"/>
                <a:cs typeface="Calibri"/>
              </a:rPr>
              <a:t>ج/ تزداد هذه الاهمية كلما اتسع دور الدولة في الحياة الاقتصادية والاجتماعية ، حيث تستخدم الدولة الموازنة كأداة لتعديل توزيع الدخل القومي بين الفئات الاجتماعية أو الطبقات أو من خلال استخدام الضرائب وتوجيه النفقات العامة.</a:t>
            </a:r>
            <a:endParaRPr lang="ar-IQ" sz="2000" b="1" dirty="0"/>
          </a:p>
        </p:txBody>
      </p:sp>
    </p:spTree>
    <p:extLst>
      <p:ext uri="{BB962C8B-B14F-4D97-AF65-F5344CB8AC3E}">
        <p14:creationId xmlns:p14="http://schemas.microsoft.com/office/powerpoint/2010/main" val="1339224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548680"/>
            <a:ext cx="7992888" cy="5680273"/>
          </a:xfrm>
          <a:prstGeom prst="rect">
            <a:avLst/>
          </a:prstGeom>
        </p:spPr>
        <p:txBody>
          <a:bodyPr wrap="square">
            <a:spAutoFit/>
          </a:bodyPr>
          <a:lstStyle/>
          <a:p>
            <a:pPr marL="457200">
              <a:lnSpc>
                <a:spcPct val="107000"/>
              </a:lnSpc>
              <a:spcAft>
                <a:spcPts val="800"/>
              </a:spcAft>
            </a:pPr>
            <a:r>
              <a:rPr lang="ar-SA" sz="2400" b="1" u="sng" dirty="0">
                <a:solidFill>
                  <a:schemeClr val="bg1">
                    <a:lumMod val="50000"/>
                  </a:schemeClr>
                </a:solidFill>
                <a:ea typeface="Calibri"/>
              </a:rPr>
              <a:t>س/ ماهي اهمية الموازنة العامة ؟</a:t>
            </a:r>
            <a:endParaRPr lang="en-US" b="1" u="sng" dirty="0">
              <a:solidFill>
                <a:schemeClr val="bg1">
                  <a:lumMod val="50000"/>
                </a:schemeClr>
              </a:solidFill>
              <a:ea typeface="Calibri"/>
            </a:endParaRPr>
          </a:p>
          <a:p>
            <a:pPr marL="457200">
              <a:lnSpc>
                <a:spcPct val="107000"/>
              </a:lnSpc>
              <a:spcAft>
                <a:spcPts val="800"/>
              </a:spcAft>
            </a:pPr>
            <a:r>
              <a:rPr lang="ar-SA" b="1" dirty="0">
                <a:ea typeface="Calibri"/>
              </a:rPr>
              <a:t>ج/ اجابة السؤالين اعلاه.</a:t>
            </a:r>
            <a:endParaRPr lang="en-US" sz="1400" b="1" dirty="0">
              <a:ea typeface="Calibri"/>
            </a:endParaRPr>
          </a:p>
          <a:p>
            <a:pPr marL="457200">
              <a:lnSpc>
                <a:spcPct val="107000"/>
              </a:lnSpc>
              <a:spcAft>
                <a:spcPts val="800"/>
              </a:spcAft>
            </a:pPr>
            <a:r>
              <a:rPr lang="ar-SA" sz="2000" b="1" u="sng" dirty="0">
                <a:solidFill>
                  <a:schemeClr val="bg1">
                    <a:lumMod val="50000"/>
                  </a:schemeClr>
                </a:solidFill>
                <a:ea typeface="Calibri"/>
              </a:rPr>
              <a:t>س/ هل الموازنة العامة تؤثر على النشاط الاقتصادي للدولة (مالية الدولة) ؟</a:t>
            </a:r>
            <a:endParaRPr lang="en-US" sz="1600" b="1" u="sng" dirty="0">
              <a:solidFill>
                <a:schemeClr val="bg1">
                  <a:lumMod val="50000"/>
                </a:schemeClr>
              </a:solidFill>
              <a:ea typeface="Calibri"/>
            </a:endParaRPr>
          </a:p>
          <a:p>
            <a:pPr marL="457200">
              <a:lnSpc>
                <a:spcPct val="107000"/>
              </a:lnSpc>
              <a:spcAft>
                <a:spcPts val="800"/>
              </a:spcAft>
            </a:pPr>
            <a:r>
              <a:rPr lang="ar-SA" b="1" dirty="0">
                <a:ea typeface="Calibri"/>
              </a:rPr>
              <a:t>ج/ تزداد اهمية الموازنة الاقتصادية والاجتماعية كلما زادت نشاطات الدولة ويجب قياسها من خلال اشباع حاجات المواطن ومراعاة حالة السوق.</a:t>
            </a:r>
            <a:endParaRPr lang="en-US" sz="1400" b="1" dirty="0">
              <a:ea typeface="Calibri"/>
            </a:endParaRPr>
          </a:p>
          <a:p>
            <a:pPr marL="457200">
              <a:lnSpc>
                <a:spcPct val="107000"/>
              </a:lnSpc>
              <a:spcAft>
                <a:spcPts val="800"/>
              </a:spcAft>
            </a:pPr>
            <a:r>
              <a:rPr lang="ar-SA" sz="2400" b="1" dirty="0">
                <a:solidFill>
                  <a:schemeClr val="bg1">
                    <a:lumMod val="50000"/>
                  </a:schemeClr>
                </a:solidFill>
                <a:ea typeface="Calibri"/>
              </a:rPr>
              <a:t>س/ ماهي القواعد التي تحكم الموازنة العامة ؟ مهم </a:t>
            </a:r>
            <a:r>
              <a:rPr lang="ar-SA" sz="2400" b="1" dirty="0" err="1">
                <a:solidFill>
                  <a:schemeClr val="bg1">
                    <a:lumMod val="50000"/>
                  </a:schemeClr>
                </a:solidFill>
                <a:ea typeface="Calibri"/>
              </a:rPr>
              <a:t>مهم</a:t>
            </a:r>
            <a:r>
              <a:rPr lang="ar-SA" sz="2400" b="1" dirty="0">
                <a:solidFill>
                  <a:schemeClr val="bg1">
                    <a:lumMod val="50000"/>
                  </a:schemeClr>
                </a:solidFill>
                <a:ea typeface="Calibri"/>
              </a:rPr>
              <a:t> </a:t>
            </a:r>
            <a:r>
              <a:rPr lang="ar-SA" sz="2400" b="1" dirty="0" err="1">
                <a:solidFill>
                  <a:schemeClr val="bg1">
                    <a:lumMod val="50000"/>
                  </a:schemeClr>
                </a:solidFill>
                <a:ea typeface="Calibri"/>
              </a:rPr>
              <a:t>مهم</a:t>
            </a:r>
            <a:endParaRPr lang="en-US" b="1" dirty="0">
              <a:solidFill>
                <a:schemeClr val="bg1">
                  <a:lumMod val="50000"/>
                </a:schemeClr>
              </a:solidFill>
              <a:ea typeface="Calibri"/>
            </a:endParaRPr>
          </a:p>
          <a:p>
            <a:pPr marL="457200">
              <a:lnSpc>
                <a:spcPct val="107000"/>
              </a:lnSpc>
              <a:spcAft>
                <a:spcPts val="800"/>
              </a:spcAft>
            </a:pPr>
            <a:r>
              <a:rPr lang="ar-SA" b="1" dirty="0" smtClean="0">
                <a:ea typeface="Calibri"/>
              </a:rPr>
              <a:t>ج/</a:t>
            </a:r>
            <a:endParaRPr lang="en-US" sz="1400" b="1" dirty="0" smtClean="0">
              <a:ea typeface="Calibri"/>
            </a:endParaRPr>
          </a:p>
          <a:p>
            <a:pPr marL="342900" lvl="0" indent="-342900">
              <a:lnSpc>
                <a:spcPct val="107000"/>
              </a:lnSpc>
              <a:buFont typeface="+mj-lt"/>
              <a:buAutoNum type="arabicPeriod"/>
            </a:pPr>
            <a:r>
              <a:rPr lang="ar-SA" b="1" dirty="0" smtClean="0">
                <a:solidFill>
                  <a:srgbClr val="C00000"/>
                </a:solidFill>
                <a:ea typeface="Calibri"/>
              </a:rPr>
              <a:t>قاعدة وحدة الموازنة : </a:t>
            </a:r>
            <a:r>
              <a:rPr lang="ar-SA" b="1" dirty="0" smtClean="0">
                <a:solidFill>
                  <a:srgbClr val="000000"/>
                </a:solidFill>
                <a:ea typeface="Calibri"/>
              </a:rPr>
              <a:t>يقصد بوحدة الموازنة ان تدرج جميع نفقات الدولة وإيراداتها في وثيقة موازنة واحدة.</a:t>
            </a:r>
            <a:endParaRPr lang="en-US" sz="1400" b="1" dirty="0" smtClean="0">
              <a:ea typeface="Calibri"/>
            </a:endParaRPr>
          </a:p>
          <a:p>
            <a:pPr marL="342900" lvl="0" indent="-342900">
              <a:lnSpc>
                <a:spcPct val="107000"/>
              </a:lnSpc>
              <a:buFont typeface="+mj-lt"/>
              <a:buAutoNum type="arabicPeriod"/>
            </a:pPr>
            <a:r>
              <a:rPr lang="ar-SA" b="1" dirty="0" smtClean="0">
                <a:solidFill>
                  <a:srgbClr val="C00000"/>
                </a:solidFill>
                <a:ea typeface="Calibri"/>
              </a:rPr>
              <a:t>سنوية </a:t>
            </a:r>
            <a:r>
              <a:rPr lang="ar-SA" b="1" dirty="0">
                <a:solidFill>
                  <a:srgbClr val="C00000"/>
                </a:solidFill>
                <a:ea typeface="Calibri"/>
              </a:rPr>
              <a:t>الموازنة : </a:t>
            </a:r>
            <a:r>
              <a:rPr lang="ar-SA" b="1" dirty="0">
                <a:solidFill>
                  <a:srgbClr val="000000"/>
                </a:solidFill>
                <a:ea typeface="Calibri"/>
              </a:rPr>
              <a:t>يقصد بها ان يتم التحضير والاعداد والتصديق لنفقات الدولة وإيراداتها بصورة دورية اي كل عام ، اي ان الموازنة يجب ان تعتمدها السلطة التشريعية سنوياً وتشمل نشاطاتها مدة سنوية تقويمية.</a:t>
            </a:r>
            <a:endParaRPr lang="en-US" sz="1400" b="1" dirty="0">
              <a:ea typeface="Calibri"/>
            </a:endParaRPr>
          </a:p>
          <a:p>
            <a:pPr marL="342900" lvl="0" indent="-342900">
              <a:lnSpc>
                <a:spcPct val="107000"/>
              </a:lnSpc>
              <a:buFont typeface="+mj-lt"/>
              <a:buAutoNum type="arabicPeriod"/>
            </a:pPr>
            <a:r>
              <a:rPr lang="ar-SA" b="1" dirty="0">
                <a:solidFill>
                  <a:srgbClr val="C00000"/>
                </a:solidFill>
                <a:ea typeface="Calibri"/>
              </a:rPr>
              <a:t>قاعدة عمومية او شمول الموازنة </a:t>
            </a:r>
            <a:r>
              <a:rPr lang="ar-SA" b="1" dirty="0">
                <a:solidFill>
                  <a:srgbClr val="000000"/>
                </a:solidFill>
                <a:ea typeface="Calibri"/>
              </a:rPr>
              <a:t>: يقصد بهذه القاعدة ان تظهر جميع تقديرات النفقات والايرادات العامة في وثيقة واحدة دون اجراء مقاصة بين الاثنين.</a:t>
            </a:r>
            <a:endParaRPr lang="en-US" sz="1400" b="1" dirty="0">
              <a:ea typeface="Calibri"/>
            </a:endParaRPr>
          </a:p>
          <a:p>
            <a:pPr marL="342900" lvl="0" indent="-342900">
              <a:lnSpc>
                <a:spcPct val="107000"/>
              </a:lnSpc>
              <a:spcAft>
                <a:spcPts val="800"/>
              </a:spcAft>
              <a:buFont typeface="+mj-lt"/>
              <a:buAutoNum type="arabicPeriod"/>
            </a:pPr>
            <a:r>
              <a:rPr lang="ar-SA" b="1" dirty="0">
                <a:solidFill>
                  <a:srgbClr val="C00000"/>
                </a:solidFill>
                <a:ea typeface="Calibri"/>
              </a:rPr>
              <a:t>قاعدة توازن الموازنة : </a:t>
            </a:r>
            <a:r>
              <a:rPr lang="ar-SA" b="1" dirty="0">
                <a:solidFill>
                  <a:srgbClr val="000000"/>
                </a:solidFill>
                <a:ea typeface="Calibri"/>
              </a:rPr>
              <a:t>ان التوازن الذي ترمي اليه الدولة هو توازن اقتصادي وليس توازن حسابي ويعني ان يكون الفرق بين الايرادات والنفقات فرق بسيط وليس شاسع.</a:t>
            </a:r>
            <a:endParaRPr lang="en-US" sz="1400" b="1" dirty="0">
              <a:ea typeface="Calibri"/>
            </a:endParaRPr>
          </a:p>
        </p:txBody>
      </p:sp>
    </p:spTree>
    <p:extLst>
      <p:ext uri="{BB962C8B-B14F-4D97-AF65-F5344CB8AC3E}">
        <p14:creationId xmlns:p14="http://schemas.microsoft.com/office/powerpoint/2010/main" val="3351534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99592" y="464791"/>
            <a:ext cx="6984776" cy="5467779"/>
          </a:xfrm>
          <a:prstGeom prst="rect">
            <a:avLst/>
          </a:prstGeom>
        </p:spPr>
        <p:txBody>
          <a:bodyPr wrap="square">
            <a:spAutoFit/>
          </a:bodyPr>
          <a:lstStyle/>
          <a:p>
            <a:pPr marL="457200">
              <a:lnSpc>
                <a:spcPct val="107000"/>
              </a:lnSpc>
              <a:spcAft>
                <a:spcPts val="800"/>
              </a:spcAft>
            </a:pPr>
            <a:r>
              <a:rPr lang="ar-SA" sz="2400" b="1" dirty="0">
                <a:solidFill>
                  <a:schemeClr val="bg1">
                    <a:lumMod val="50000"/>
                  </a:schemeClr>
                </a:solidFill>
                <a:ea typeface="Calibri"/>
              </a:rPr>
              <a:t>س/ الاصل ان موازنة الدولة تكون واحدة ولكن هل ترد استثناءات على هذه القاعدة ؟</a:t>
            </a:r>
            <a:endParaRPr lang="en-US" b="1" dirty="0">
              <a:solidFill>
                <a:schemeClr val="bg1">
                  <a:lumMod val="50000"/>
                </a:schemeClr>
              </a:solidFill>
              <a:ea typeface="Calibri"/>
            </a:endParaRPr>
          </a:p>
          <a:p>
            <a:pPr marL="457200" algn="just">
              <a:lnSpc>
                <a:spcPct val="107000"/>
              </a:lnSpc>
              <a:spcAft>
                <a:spcPts val="800"/>
              </a:spcAft>
            </a:pPr>
            <a:r>
              <a:rPr lang="ar-SA" dirty="0">
                <a:ea typeface="Calibri"/>
              </a:rPr>
              <a:t>ج/</a:t>
            </a:r>
            <a:endParaRPr lang="en-US" sz="1600" dirty="0">
              <a:ea typeface="Calibri"/>
            </a:endParaRPr>
          </a:p>
          <a:p>
            <a:pPr marL="342900" lvl="0" indent="-342900" algn="just">
              <a:lnSpc>
                <a:spcPct val="107000"/>
              </a:lnSpc>
              <a:buFont typeface="+mj-lt"/>
              <a:buAutoNum type="arabicPeriod"/>
            </a:pPr>
            <a:r>
              <a:rPr lang="ar-SA" sz="2400" dirty="0">
                <a:solidFill>
                  <a:srgbClr val="C00000"/>
                </a:solidFill>
                <a:ea typeface="Calibri"/>
              </a:rPr>
              <a:t>الحسابات الخاصة: </a:t>
            </a:r>
            <a:r>
              <a:rPr lang="ar-SA" sz="2000" dirty="0">
                <a:solidFill>
                  <a:srgbClr val="000000"/>
                </a:solidFill>
                <a:ea typeface="Calibri"/>
              </a:rPr>
              <a:t>تمثل هذه الحسابات وسيلة فنية يسجل بموجبها دخول اموال الى خزانة الدولة من خلال العمليات الخاصة التي تؤديها ، ولا تعد هذه الاموال ايرادات عامة ، كما ان خروج بعض الاموال منها لا تعد نفقات عامة وبهذه الصورة فأنها لا تعد استثناء على وحدة الموازنة الا ان الحكومة قد تسيء استخدام هذه الوسيلة الفنية في بعض الاحوال مثل انفاق مبالغ كبيرة لأغراض وقتية أو استثنائية مما يجعل هذه الحسابات تشكل استثناء من قاعدة وحدة الموازنة.</a:t>
            </a:r>
            <a:endParaRPr lang="en-US" sz="1600" dirty="0">
              <a:ea typeface="Calibri"/>
            </a:endParaRPr>
          </a:p>
          <a:p>
            <a:pPr marL="342900" lvl="0" indent="-342900" algn="just">
              <a:lnSpc>
                <a:spcPct val="107000"/>
              </a:lnSpc>
              <a:spcAft>
                <a:spcPts val="800"/>
              </a:spcAft>
              <a:buFont typeface="+mj-lt"/>
              <a:buAutoNum type="arabicPeriod"/>
            </a:pPr>
            <a:r>
              <a:rPr lang="ar-SA" sz="2400" dirty="0">
                <a:solidFill>
                  <a:srgbClr val="C00000"/>
                </a:solidFill>
                <a:ea typeface="Calibri"/>
              </a:rPr>
              <a:t>الموازنة المستقلة: </a:t>
            </a:r>
            <a:r>
              <a:rPr lang="ar-SA" sz="2000" dirty="0">
                <a:solidFill>
                  <a:srgbClr val="000000"/>
                </a:solidFill>
                <a:ea typeface="Calibri"/>
              </a:rPr>
              <a:t>وهي موازنة المرافق والمشروعات العامة ذات النشاط الاقتصادي التي تتمتع بالشخصية المعنوية ، وهذا الاستقلال لتمكين قيامها بوظائفها وهذا </a:t>
            </a:r>
            <a:r>
              <a:rPr lang="ar-SA" sz="2000" dirty="0" err="1">
                <a:solidFill>
                  <a:srgbClr val="000000"/>
                </a:solidFill>
                <a:ea typeface="Calibri"/>
              </a:rPr>
              <a:t>يتطلي</a:t>
            </a:r>
            <a:r>
              <a:rPr lang="ar-SA" sz="2000" dirty="0">
                <a:solidFill>
                  <a:srgbClr val="000000"/>
                </a:solidFill>
                <a:ea typeface="Calibri"/>
              </a:rPr>
              <a:t> ان يكون لها موازنة مستقلة عن موازنة الدولة خاصة بها ،وعندما يكون لهذه المرافق عجز فأن الدولة تمدها بالإعانات واذا كان لديها فائض فأنه يندرج ضمن الموازنة العامة للدولة.</a:t>
            </a:r>
            <a:endParaRPr lang="en-US" sz="1600" dirty="0">
              <a:ea typeface="Calibri"/>
            </a:endParaRPr>
          </a:p>
        </p:txBody>
      </p:sp>
    </p:spTree>
    <p:extLst>
      <p:ext uri="{BB962C8B-B14F-4D97-AF65-F5344CB8AC3E}">
        <p14:creationId xmlns:p14="http://schemas.microsoft.com/office/powerpoint/2010/main" val="2532239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332656"/>
            <a:ext cx="7920880" cy="4553106"/>
          </a:xfrm>
          <a:prstGeom prst="rect">
            <a:avLst/>
          </a:prstGeom>
        </p:spPr>
        <p:txBody>
          <a:bodyPr wrap="square">
            <a:spAutoFit/>
          </a:bodyPr>
          <a:lstStyle/>
          <a:p>
            <a:pPr marL="457200">
              <a:lnSpc>
                <a:spcPct val="107000"/>
              </a:lnSpc>
              <a:spcAft>
                <a:spcPts val="800"/>
              </a:spcAft>
            </a:pPr>
            <a:r>
              <a:rPr lang="ar-SA" sz="2000" b="1" u="sng" dirty="0">
                <a:solidFill>
                  <a:schemeClr val="bg1">
                    <a:lumMod val="50000"/>
                  </a:schemeClr>
                </a:solidFill>
                <a:ea typeface="Calibri"/>
              </a:rPr>
              <a:t>س/ هل توجد موازنة لأكثر من سنة ؟ أو هل </a:t>
            </a:r>
            <a:r>
              <a:rPr lang="ar-SA" sz="2000" b="1" u="sng" dirty="0" smtClean="0">
                <a:solidFill>
                  <a:schemeClr val="bg1">
                    <a:lumMod val="50000"/>
                  </a:schemeClr>
                </a:solidFill>
                <a:ea typeface="Calibri"/>
              </a:rPr>
              <a:t>توجد</a:t>
            </a:r>
            <a:r>
              <a:rPr lang="ar-IQ" sz="2000" b="1" u="sng" dirty="0" smtClean="0">
                <a:solidFill>
                  <a:schemeClr val="bg1">
                    <a:lumMod val="50000"/>
                  </a:schemeClr>
                </a:solidFill>
                <a:ea typeface="Calibri"/>
              </a:rPr>
              <a:t> </a:t>
            </a:r>
            <a:r>
              <a:rPr lang="ar-SA" sz="2000" b="1" u="sng" dirty="0" smtClean="0">
                <a:solidFill>
                  <a:schemeClr val="bg1">
                    <a:lumMod val="50000"/>
                  </a:schemeClr>
                </a:solidFill>
                <a:ea typeface="Calibri"/>
              </a:rPr>
              <a:t>استثناءات على</a:t>
            </a:r>
            <a:r>
              <a:rPr lang="ar-IQ" sz="2000" b="1" u="sng" dirty="0" smtClean="0">
                <a:solidFill>
                  <a:schemeClr val="bg1">
                    <a:lumMod val="50000"/>
                  </a:schemeClr>
                </a:solidFill>
                <a:ea typeface="Calibri"/>
              </a:rPr>
              <a:t> </a:t>
            </a:r>
            <a:r>
              <a:rPr lang="ar-SA" sz="2000" b="1" u="sng" dirty="0" smtClean="0">
                <a:solidFill>
                  <a:schemeClr val="bg1">
                    <a:lumMod val="50000"/>
                  </a:schemeClr>
                </a:solidFill>
                <a:ea typeface="Calibri"/>
              </a:rPr>
              <a:t>مبدأ </a:t>
            </a:r>
            <a:r>
              <a:rPr lang="ar-SA" sz="2000" b="1" u="sng" dirty="0">
                <a:solidFill>
                  <a:schemeClr val="bg1">
                    <a:lumMod val="50000"/>
                  </a:schemeClr>
                </a:solidFill>
                <a:ea typeface="Calibri"/>
              </a:rPr>
              <a:t>سنوية الموازنة؟</a:t>
            </a:r>
            <a:endParaRPr lang="en-US" sz="1600" b="1" u="sng" dirty="0">
              <a:solidFill>
                <a:schemeClr val="bg1">
                  <a:lumMod val="50000"/>
                </a:schemeClr>
              </a:solidFill>
              <a:ea typeface="Calibri"/>
            </a:endParaRPr>
          </a:p>
          <a:p>
            <a:pPr marL="457200">
              <a:lnSpc>
                <a:spcPct val="107000"/>
              </a:lnSpc>
              <a:spcAft>
                <a:spcPts val="800"/>
              </a:spcAft>
            </a:pPr>
            <a:r>
              <a:rPr lang="ar-SA" dirty="0">
                <a:ea typeface="Calibri"/>
              </a:rPr>
              <a:t>ج/</a:t>
            </a:r>
            <a:endParaRPr lang="en-US" sz="1400" dirty="0">
              <a:ea typeface="Calibri"/>
            </a:endParaRPr>
          </a:p>
          <a:p>
            <a:pPr marL="342900" lvl="0" indent="-342900">
              <a:lnSpc>
                <a:spcPct val="107000"/>
              </a:lnSpc>
              <a:buFont typeface="+mj-lt"/>
              <a:buAutoNum type="arabicPeriod"/>
            </a:pPr>
            <a:r>
              <a:rPr lang="ar-SA" sz="2000" b="1" dirty="0">
                <a:solidFill>
                  <a:srgbClr val="C00000"/>
                </a:solidFill>
                <a:ea typeface="Calibri"/>
              </a:rPr>
              <a:t>الموازنة الشهرية : </a:t>
            </a:r>
            <a:r>
              <a:rPr lang="ar-SA" dirty="0">
                <a:solidFill>
                  <a:srgbClr val="000000"/>
                </a:solidFill>
                <a:ea typeface="Calibri"/>
              </a:rPr>
              <a:t>هي الموازنة التي توضع لمعالجة مشكلة تأخر اقرار الموازنة في الوقت المحدد سواء كان هذا التأخير بسبب السلطة التشريعية أو </a:t>
            </a:r>
            <a:r>
              <a:rPr lang="ar-SA" dirty="0" smtClean="0">
                <a:solidFill>
                  <a:srgbClr val="000000"/>
                </a:solidFill>
                <a:ea typeface="Calibri"/>
              </a:rPr>
              <a:t>التنفيذية</a:t>
            </a:r>
            <a:r>
              <a:rPr lang="ar-IQ" dirty="0" smtClean="0">
                <a:solidFill>
                  <a:srgbClr val="000000"/>
                </a:solidFill>
                <a:ea typeface="Calibri"/>
              </a:rPr>
              <a:t> </a:t>
            </a:r>
            <a:r>
              <a:rPr lang="ar-SA" dirty="0" smtClean="0">
                <a:solidFill>
                  <a:srgbClr val="000000"/>
                </a:solidFill>
                <a:ea typeface="Calibri"/>
              </a:rPr>
              <a:t>وتوضع </a:t>
            </a:r>
            <a:r>
              <a:rPr lang="ar-SA" dirty="0">
                <a:solidFill>
                  <a:srgbClr val="000000"/>
                </a:solidFill>
                <a:ea typeface="Calibri"/>
              </a:rPr>
              <a:t>الموازنة الشهرية على اساس اعتمادات السنة السابقة وتوضع لمدة (6) أشهر وتصرف من خلالها الرواتب والاجور والنفقات الضرورية وعند اقرار الموازنة العامة (المتأخرة) تحسم أو تخصم منها اعتمادات الموازنة الشهرية.</a:t>
            </a:r>
            <a:endParaRPr lang="en-US" sz="1400" dirty="0">
              <a:ea typeface="Calibri"/>
            </a:endParaRPr>
          </a:p>
          <a:p>
            <a:pPr marL="342900" lvl="0" indent="-342900">
              <a:lnSpc>
                <a:spcPct val="107000"/>
              </a:lnSpc>
              <a:spcAft>
                <a:spcPts val="800"/>
              </a:spcAft>
              <a:buFont typeface="+mj-lt"/>
              <a:buAutoNum type="arabicPeriod"/>
            </a:pPr>
            <a:r>
              <a:rPr lang="ar-SA" sz="2000" b="1" dirty="0">
                <a:solidFill>
                  <a:srgbClr val="C00000"/>
                </a:solidFill>
                <a:ea typeface="Calibri"/>
              </a:rPr>
              <a:t>الموازنة الاستثمارية الرأسمالية : </a:t>
            </a:r>
            <a:r>
              <a:rPr lang="ar-SA" dirty="0">
                <a:solidFill>
                  <a:srgbClr val="000000"/>
                </a:solidFill>
                <a:ea typeface="Calibri"/>
              </a:rPr>
              <a:t>توضع هذه الموازنة لأكثر من سنة كاستثناء على </a:t>
            </a:r>
            <a:r>
              <a:rPr lang="ar-SA" dirty="0" err="1">
                <a:solidFill>
                  <a:srgbClr val="000000"/>
                </a:solidFill>
                <a:ea typeface="Calibri"/>
              </a:rPr>
              <a:t>ميدأ</a:t>
            </a:r>
            <a:r>
              <a:rPr lang="ar-SA" dirty="0">
                <a:solidFill>
                  <a:srgbClr val="000000"/>
                </a:solidFill>
                <a:ea typeface="Calibri"/>
              </a:rPr>
              <a:t> سنوية الموازنة وقد تصل هذه الموازنة </a:t>
            </a:r>
            <a:r>
              <a:rPr lang="ar-SA" dirty="0" err="1">
                <a:solidFill>
                  <a:srgbClr val="000000"/>
                </a:solidFill>
                <a:ea typeface="Calibri"/>
              </a:rPr>
              <a:t>اللى</a:t>
            </a:r>
            <a:r>
              <a:rPr lang="ar-SA" dirty="0">
                <a:solidFill>
                  <a:srgbClr val="000000"/>
                </a:solidFill>
                <a:ea typeface="Calibri"/>
              </a:rPr>
              <a:t> خمس أو عشر سنوات وترصد فيها الاعتمادات للقيام بالمشاريع الاستثمارية التي يتطلب انشاءها مبالغ كبيرة وسنوات انجاز طويلة.</a:t>
            </a:r>
            <a:endParaRPr lang="en-US" sz="1400" dirty="0">
              <a:ea typeface="Calibri"/>
            </a:endParaRPr>
          </a:p>
          <a:p>
            <a:pPr marL="685800">
              <a:lnSpc>
                <a:spcPct val="107000"/>
              </a:lnSpc>
              <a:spcAft>
                <a:spcPts val="800"/>
              </a:spcAft>
            </a:pPr>
            <a:r>
              <a:rPr lang="ar-SA" sz="2400" b="1" u="sng" dirty="0">
                <a:solidFill>
                  <a:schemeClr val="bg1">
                    <a:lumMod val="50000"/>
                  </a:schemeClr>
                </a:solidFill>
                <a:ea typeface="Calibri"/>
              </a:rPr>
              <a:t>س/ ماهي مبررات قاعدة شمول الموازنة ؟</a:t>
            </a:r>
            <a:endParaRPr lang="en-US" b="1" u="sng" dirty="0">
              <a:solidFill>
                <a:schemeClr val="bg1">
                  <a:lumMod val="50000"/>
                </a:schemeClr>
              </a:solidFill>
              <a:ea typeface="Calibri"/>
            </a:endParaRPr>
          </a:p>
          <a:p>
            <a:pPr marL="685800">
              <a:lnSpc>
                <a:spcPct val="107000"/>
              </a:lnSpc>
              <a:spcAft>
                <a:spcPts val="800"/>
              </a:spcAft>
            </a:pPr>
            <a:r>
              <a:rPr lang="ar-SA" dirty="0">
                <a:ea typeface="Calibri"/>
              </a:rPr>
              <a:t>ج/ قد </a:t>
            </a:r>
            <a:r>
              <a:rPr lang="ar-SA" dirty="0" err="1">
                <a:ea typeface="Calibri"/>
              </a:rPr>
              <a:t>روعيت</a:t>
            </a:r>
            <a:r>
              <a:rPr lang="ar-SA" dirty="0">
                <a:ea typeface="Calibri"/>
              </a:rPr>
              <a:t> هذه القاعدة في جميع الدول تقريباً نتيجة توسع نطاق حقوق المجالس النيابية في الرقابة على اعمال السلطة التنفيذية ، وهذا من شأنه ان يحد من ظاهرة الاسراف الحكومي في الانفاق</a:t>
            </a:r>
            <a:r>
              <a:rPr lang="ar-SA" dirty="0" smtClean="0">
                <a:ea typeface="Calibri"/>
              </a:rPr>
              <a:t>.</a:t>
            </a:r>
            <a:endParaRPr lang="en-US" sz="1400" dirty="0">
              <a:ea typeface="Calibri"/>
            </a:endParaRPr>
          </a:p>
        </p:txBody>
      </p:sp>
    </p:spTree>
    <p:extLst>
      <p:ext uri="{BB962C8B-B14F-4D97-AF65-F5344CB8AC3E}">
        <p14:creationId xmlns:p14="http://schemas.microsoft.com/office/powerpoint/2010/main" val="205249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1057518"/>
            <a:ext cx="7848872" cy="4677306"/>
          </a:xfrm>
          <a:prstGeom prst="rect">
            <a:avLst/>
          </a:prstGeom>
        </p:spPr>
        <p:txBody>
          <a:bodyPr wrap="square">
            <a:spAutoFit/>
          </a:bodyPr>
          <a:lstStyle/>
          <a:p>
            <a:pPr marL="685800">
              <a:lnSpc>
                <a:spcPct val="107000"/>
              </a:lnSpc>
              <a:spcAft>
                <a:spcPts val="800"/>
              </a:spcAft>
            </a:pPr>
            <a:r>
              <a:rPr lang="ar-SA" sz="2400" b="1" dirty="0">
                <a:solidFill>
                  <a:schemeClr val="bg1">
                    <a:lumMod val="50000"/>
                  </a:schemeClr>
                </a:solidFill>
                <a:ea typeface="Calibri"/>
              </a:rPr>
              <a:t>س/ هناك قاعدتان تتدرج ضمن قاعدة شمول الموازنة ، وضحهما ؟</a:t>
            </a:r>
            <a:endParaRPr lang="en-US" b="1" dirty="0">
              <a:solidFill>
                <a:schemeClr val="bg1">
                  <a:lumMod val="50000"/>
                </a:schemeClr>
              </a:solidFill>
              <a:ea typeface="Calibri"/>
            </a:endParaRPr>
          </a:p>
          <a:p>
            <a:pPr marL="685800">
              <a:lnSpc>
                <a:spcPct val="107000"/>
              </a:lnSpc>
              <a:spcAft>
                <a:spcPts val="800"/>
              </a:spcAft>
            </a:pPr>
            <a:r>
              <a:rPr lang="ar-SA" sz="2000" b="1" dirty="0">
                <a:ea typeface="Calibri"/>
              </a:rPr>
              <a:t>ج/</a:t>
            </a:r>
            <a:endParaRPr lang="en-US" sz="1600" b="1" dirty="0">
              <a:ea typeface="Calibri"/>
            </a:endParaRPr>
          </a:p>
          <a:p>
            <a:pPr lvl="0" algn="just">
              <a:lnSpc>
                <a:spcPct val="107000"/>
              </a:lnSpc>
            </a:pPr>
            <a:r>
              <a:rPr lang="ar-IQ" b="1" dirty="0" smtClean="0">
                <a:solidFill>
                  <a:srgbClr val="C00000"/>
                </a:solidFill>
                <a:ea typeface="Calibri"/>
              </a:rPr>
              <a:t>1. </a:t>
            </a:r>
            <a:r>
              <a:rPr lang="ar-SA" sz="2800" b="1" dirty="0" smtClean="0">
                <a:solidFill>
                  <a:srgbClr val="C00000"/>
                </a:solidFill>
                <a:ea typeface="Calibri"/>
              </a:rPr>
              <a:t>قاعدة </a:t>
            </a:r>
            <a:r>
              <a:rPr lang="ar-SA" sz="2800" b="1" dirty="0">
                <a:solidFill>
                  <a:srgbClr val="C00000"/>
                </a:solidFill>
                <a:ea typeface="Calibri"/>
              </a:rPr>
              <a:t>عدم تخصيص الايرادات : </a:t>
            </a:r>
            <a:r>
              <a:rPr lang="ar-SA" sz="2400" dirty="0">
                <a:solidFill>
                  <a:srgbClr val="000000"/>
                </a:solidFill>
                <a:ea typeface="Calibri"/>
              </a:rPr>
              <a:t>وهذا يعني الا تخصص مصدر ايراد معين من قنوات الايراد للإنفاق على وجه معين من أوجه الانفاق وإنما ينبغي ان يدرج الاثنان معاً (الايراد والإنفاق) في الحسابات المختصة بها ضمن الموازنة طبقاً لقاعدة عمومية الموازنة.</a:t>
            </a:r>
            <a:endParaRPr lang="en-US" dirty="0">
              <a:ea typeface="Calibri"/>
            </a:endParaRPr>
          </a:p>
          <a:p>
            <a:pPr algn="just">
              <a:lnSpc>
                <a:spcPct val="107000"/>
              </a:lnSpc>
              <a:spcAft>
                <a:spcPts val="800"/>
              </a:spcAft>
            </a:pPr>
            <a:r>
              <a:rPr lang="ar-IQ" sz="2800" b="1" dirty="0" smtClean="0">
                <a:solidFill>
                  <a:srgbClr val="C00000"/>
                </a:solidFill>
                <a:ea typeface="Calibri"/>
              </a:rPr>
              <a:t>2. </a:t>
            </a:r>
            <a:r>
              <a:rPr lang="ar-SA" sz="2800" b="1" dirty="0" smtClean="0">
                <a:solidFill>
                  <a:srgbClr val="C00000"/>
                </a:solidFill>
                <a:ea typeface="Calibri"/>
              </a:rPr>
              <a:t>قاعدة </a:t>
            </a:r>
            <a:r>
              <a:rPr lang="ar-SA" sz="2800" b="1" dirty="0">
                <a:solidFill>
                  <a:srgbClr val="C00000"/>
                </a:solidFill>
                <a:ea typeface="Calibri"/>
              </a:rPr>
              <a:t>تخصيص الاعتمادات : </a:t>
            </a:r>
            <a:r>
              <a:rPr lang="ar-SA" sz="2400" dirty="0">
                <a:solidFill>
                  <a:srgbClr val="000000"/>
                </a:solidFill>
                <a:ea typeface="Calibri"/>
              </a:rPr>
              <a:t>وتعني ان تصديق المجالس النيابية على النفقات العامة الواردة في الموازنة لا يجوز ان يكون اجمالياً وإنما يجب ان يخصص مبلغ معين لكل نوع من انواع الانفاق ، مما يتيح لهذه المجالس ممارسة دورها في الرقابة على الانفاق بتفصيلاته ويقيد السلطة التنفيذية في الانفاق في حدود المبالغ التي صادقت عليها السلطة التشريعية دون تجاوزها.</a:t>
            </a:r>
            <a:endParaRPr lang="en-US" dirty="0">
              <a:ea typeface="Calibri"/>
            </a:endParaRPr>
          </a:p>
        </p:txBody>
      </p:sp>
    </p:spTree>
    <p:extLst>
      <p:ext uri="{BB962C8B-B14F-4D97-AF65-F5344CB8AC3E}">
        <p14:creationId xmlns:p14="http://schemas.microsoft.com/office/powerpoint/2010/main" val="16566243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71</TotalTime>
  <Words>686</Words>
  <Application>Microsoft Office PowerPoint</Application>
  <PresentationFormat>عرض على الشاشة (3:4)‏</PresentationFormat>
  <Paragraphs>28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تجاور</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pc-noora</dc:creator>
  <cp:lastModifiedBy>pc-noora</cp:lastModifiedBy>
  <cp:revision>7</cp:revision>
  <dcterms:created xsi:type="dcterms:W3CDTF">2019-11-25T07:48:22Z</dcterms:created>
  <dcterms:modified xsi:type="dcterms:W3CDTF">2019-11-25T09:10:45Z</dcterms:modified>
</cp:coreProperties>
</file>