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03377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25302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82152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90896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E2187-05BF-483B-86FA-1F06DEF41D75}"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96875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0E2187-05BF-483B-86FA-1F06DEF41D75}"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309956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0E2187-05BF-483B-86FA-1F06DEF41D75}"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07953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0E2187-05BF-483B-86FA-1F06DEF41D75}"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56240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E2187-05BF-483B-86FA-1F06DEF41D75}"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40628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2187-05BF-483B-86FA-1F06DEF41D75}"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55544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2187-05BF-483B-86FA-1F06DEF41D75}"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9514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E2187-05BF-483B-86FA-1F06DEF41D75}"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4726B-3654-4AB0-B057-D943C48EDACB}" type="slidenum">
              <a:rPr lang="en-GB" smtClean="0"/>
              <a:t>‹#›</a:t>
            </a:fld>
            <a:endParaRPr lang="en-GB"/>
          </a:p>
        </p:txBody>
      </p:sp>
    </p:spTree>
    <p:extLst>
      <p:ext uri="{BB962C8B-B14F-4D97-AF65-F5344CB8AC3E}">
        <p14:creationId xmlns:p14="http://schemas.microsoft.com/office/powerpoint/2010/main" val="256808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2491" y="-1371455"/>
            <a:ext cx="9144000" cy="2387600"/>
          </a:xfrm>
        </p:spPr>
        <p:txBody>
          <a:bodyPr>
            <a:normAutofit/>
          </a:bodyPr>
          <a:lstStyle/>
          <a:p>
            <a:r>
              <a:rPr lang="ar-IQ" sz="3600" dirty="0" smtClean="0"/>
              <a:t>انواع خاصة من الصكوك</a:t>
            </a:r>
            <a:endParaRPr lang="en-GB" sz="3600" dirty="0"/>
          </a:p>
        </p:txBody>
      </p:sp>
      <p:sp>
        <p:nvSpPr>
          <p:cNvPr id="3" name="Subtitle 2"/>
          <p:cNvSpPr>
            <a:spLocks noGrp="1"/>
          </p:cNvSpPr>
          <p:nvPr>
            <p:ph type="subTitle" idx="1"/>
          </p:nvPr>
        </p:nvSpPr>
        <p:spPr>
          <a:xfrm>
            <a:off x="258845" y="1186370"/>
            <a:ext cx="9033163" cy="4980853"/>
          </a:xfrm>
        </p:spPr>
        <p:txBody>
          <a:bodyPr>
            <a:normAutofit fontScale="40000" lnSpcReduction="20000"/>
          </a:bodyPr>
          <a:lstStyle/>
          <a:p>
            <a:pPr algn="r"/>
            <a:r>
              <a:rPr lang="ar-IQ" sz="3600" dirty="0" smtClean="0"/>
              <a:t>اولا: الصك المسطر:-</a:t>
            </a:r>
          </a:p>
          <a:p>
            <a:pPr algn="r"/>
            <a:r>
              <a:rPr lang="ar-IQ" sz="3600" dirty="0" smtClean="0"/>
              <a:t>س / وضح المقصود بالصك المسطر؟</a:t>
            </a:r>
          </a:p>
          <a:p>
            <a:pPr algn="r"/>
            <a:r>
              <a:rPr lang="ar-IQ" sz="3600" dirty="0" smtClean="0"/>
              <a:t>وضع خطين  متوازيين في اعلى الصك بما بفيد حصر الوفاء بقيمته الى مصرف او احد عملاء المسحوب عليه. ويجري عادة بالصيغة الاتية:</a:t>
            </a:r>
          </a:p>
          <a:p>
            <a:pPr algn="l" rtl="1"/>
            <a:r>
              <a:rPr lang="ar-IQ" sz="5100" dirty="0" smtClean="0">
                <a:solidFill>
                  <a:srgbClr val="FF0000"/>
                </a:solidFill>
              </a:rPr>
              <a:t>----------------------</a:t>
            </a:r>
          </a:p>
          <a:p>
            <a:pPr algn="l" rtl="1"/>
            <a:r>
              <a:rPr lang="ar-IQ" sz="5100" dirty="0" smtClean="0">
                <a:solidFill>
                  <a:srgbClr val="FF0000"/>
                </a:solidFill>
              </a:rPr>
              <a:t>مصرف الرشيد</a:t>
            </a:r>
            <a:endParaRPr lang="ar-IQ" sz="5100" dirty="0">
              <a:solidFill>
                <a:srgbClr val="FF0000"/>
              </a:solidFill>
            </a:endParaRPr>
          </a:p>
          <a:p>
            <a:pPr algn="l" rtl="1"/>
            <a:r>
              <a:rPr lang="ar-IQ" sz="5100" dirty="0" smtClean="0">
                <a:solidFill>
                  <a:srgbClr val="FF0000"/>
                </a:solidFill>
              </a:rPr>
              <a:t>-----------------------</a:t>
            </a:r>
          </a:p>
          <a:p>
            <a:pPr algn="r" rtl="1"/>
            <a:r>
              <a:rPr lang="ar-IQ" sz="3600" dirty="0" smtClean="0"/>
              <a:t>مصرف الرافدين                   رقم الصك..........        بغداد.......................</a:t>
            </a:r>
          </a:p>
          <a:p>
            <a:pPr algn="r" rtl="1"/>
            <a:r>
              <a:rPr lang="en-GB" sz="3600" dirty="0" err="1" smtClean="0"/>
              <a:t>Rafidain</a:t>
            </a:r>
            <a:r>
              <a:rPr lang="en-GB" sz="3600" dirty="0" smtClean="0"/>
              <a:t> Bank</a:t>
            </a:r>
            <a:r>
              <a:rPr lang="ar-IQ" sz="3600" dirty="0" smtClean="0"/>
              <a:t>  </a:t>
            </a:r>
          </a:p>
          <a:p>
            <a:pPr algn="r" rtl="1"/>
            <a:r>
              <a:rPr lang="ar-IQ" sz="3600" dirty="0" smtClean="0"/>
              <a:t>سبع قصور/بغداد                                        </a:t>
            </a:r>
          </a:p>
          <a:p>
            <a:pPr rtl="1"/>
            <a:r>
              <a:rPr lang="ar-IQ" sz="3600" dirty="0" smtClean="0"/>
              <a:t>       صكوك مسحوبة على المصرف        </a:t>
            </a:r>
          </a:p>
          <a:p>
            <a:pPr algn="r" rtl="1"/>
            <a:r>
              <a:rPr lang="ar-IQ" sz="3600" dirty="0" smtClean="0"/>
              <a:t>ادفعوا بموجب هذا                         </a:t>
            </a:r>
          </a:p>
          <a:p>
            <a:pPr algn="r" rtl="1"/>
            <a:r>
              <a:rPr lang="ar-IQ" sz="3600" dirty="0" smtClean="0"/>
              <a:t>   الصك لامر .........................................او لحامله     </a:t>
            </a:r>
          </a:p>
          <a:p>
            <a:pPr algn="r" rtl="1"/>
            <a:r>
              <a:rPr lang="ar-IQ" sz="3600" dirty="0" smtClean="0"/>
              <a:t>                                                   </a:t>
            </a:r>
          </a:p>
          <a:p>
            <a:pPr rtl="1"/>
            <a:r>
              <a:rPr lang="ar-IQ" sz="3600" dirty="0" smtClean="0"/>
              <a:t>مبلغا وقدره............................................</a:t>
            </a:r>
          </a:p>
          <a:p>
            <a:pPr algn="r"/>
            <a:r>
              <a:rPr lang="ar-IQ" sz="3600" dirty="0" smtClean="0"/>
              <a:t>التوقيع</a:t>
            </a:r>
            <a:endParaRPr lang="en-GB" sz="3600" dirty="0"/>
          </a:p>
        </p:txBody>
      </p:sp>
    </p:spTree>
    <p:extLst>
      <p:ext uri="{BB962C8B-B14F-4D97-AF65-F5344CB8AC3E}">
        <p14:creationId xmlns:p14="http://schemas.microsoft.com/office/powerpoint/2010/main" val="3186392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رابعا: صكوك المسافرين </a:t>
            </a:r>
            <a:endParaRPr lang="en-GB" dirty="0"/>
          </a:p>
        </p:txBody>
      </p:sp>
      <p:sp>
        <p:nvSpPr>
          <p:cNvPr id="3" name="Content Placeholder 2"/>
          <p:cNvSpPr>
            <a:spLocks noGrp="1"/>
          </p:cNvSpPr>
          <p:nvPr>
            <p:ph idx="1"/>
          </p:nvPr>
        </p:nvSpPr>
        <p:spPr/>
        <p:txBody>
          <a:bodyPr/>
          <a:lstStyle/>
          <a:p>
            <a:pPr algn="r" rtl="1"/>
            <a:r>
              <a:rPr lang="ar-IQ" dirty="0" smtClean="0"/>
              <a:t>س/ ما هي اهم اوجه الفرق ما بين صكوك المسافرين والصكوك العادية؟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42566732"/>
              </p:ext>
            </p:extLst>
          </p:nvPr>
        </p:nvGraphicFramePr>
        <p:xfrm>
          <a:off x="838201" y="2899063"/>
          <a:ext cx="9955646" cy="4193772"/>
        </p:xfrm>
        <a:graphic>
          <a:graphicData uri="http://schemas.openxmlformats.org/drawingml/2006/table">
            <a:tbl>
              <a:tblPr firstRow="1" bandRow="1">
                <a:tableStyleId>{5C22544A-7EE6-4342-B048-85BDC9FD1C3A}</a:tableStyleId>
              </a:tblPr>
              <a:tblGrid>
                <a:gridCol w="5363887"/>
                <a:gridCol w="4591759"/>
              </a:tblGrid>
              <a:tr h="574964">
                <a:tc>
                  <a:txBody>
                    <a:bodyPr/>
                    <a:lstStyle/>
                    <a:p>
                      <a:pPr algn="ctr"/>
                      <a:r>
                        <a:rPr lang="ar-IQ" dirty="0" smtClean="0"/>
                        <a:t>الصكوك العادية</a:t>
                      </a:r>
                      <a:endParaRPr lang="en-GB" dirty="0"/>
                    </a:p>
                  </a:txBody>
                  <a:tcPr/>
                </a:tc>
                <a:tc>
                  <a:txBody>
                    <a:bodyPr/>
                    <a:lstStyle/>
                    <a:p>
                      <a:pPr algn="ctr"/>
                      <a:r>
                        <a:rPr lang="ar-IQ" dirty="0" smtClean="0"/>
                        <a:t>صكوك المسافرين</a:t>
                      </a:r>
                      <a:endParaRPr lang="en-GB" dirty="0"/>
                    </a:p>
                  </a:txBody>
                  <a:tcPr/>
                </a:tc>
              </a:tr>
              <a:tr h="574964">
                <a:tc>
                  <a:txBody>
                    <a:bodyPr/>
                    <a:lstStyle/>
                    <a:p>
                      <a:pPr algn="r"/>
                      <a:r>
                        <a:rPr lang="ar-IQ" dirty="0" smtClean="0"/>
                        <a:t>ذكر تاريخ ومكان الانشاء من البيانات الالزامية التي يجب ذكرها سلفا</a:t>
                      </a:r>
                      <a:endParaRPr lang="en-GB" dirty="0"/>
                    </a:p>
                  </a:txBody>
                  <a:tcPr/>
                </a:tc>
                <a:tc>
                  <a:txBody>
                    <a:bodyPr/>
                    <a:lstStyle/>
                    <a:p>
                      <a:pPr algn="r"/>
                      <a:r>
                        <a:rPr lang="ar-IQ" dirty="0" smtClean="0"/>
                        <a:t>1- لا يرد فيها </a:t>
                      </a:r>
                      <a:r>
                        <a:rPr lang="ar-IQ" dirty="0" smtClean="0">
                          <a:solidFill>
                            <a:srgbClr val="FF0000"/>
                          </a:solidFill>
                        </a:rPr>
                        <a:t>وقت اصدارها </a:t>
                      </a:r>
                      <a:r>
                        <a:rPr lang="ar-IQ" dirty="0" smtClean="0"/>
                        <a:t>ذكر لتاريخ ومكان انشائها لان تحديد ذلك يرتبط بالمكان الذي سيقصده المسافر</a:t>
                      </a:r>
                      <a:endParaRPr lang="en-GB" dirty="0"/>
                    </a:p>
                  </a:txBody>
                  <a:tcPr/>
                </a:tc>
              </a:tr>
              <a:tr h="574964">
                <a:tc>
                  <a:txBody>
                    <a:bodyPr/>
                    <a:lstStyle/>
                    <a:p>
                      <a:pPr algn="r"/>
                      <a:r>
                        <a:rPr lang="ar-IQ" dirty="0" smtClean="0"/>
                        <a:t>للساحب ان يذكر اي مبلغ من النقود حسب ظروف</a:t>
                      </a:r>
                      <a:r>
                        <a:rPr lang="ar-IQ" baseline="0" dirty="0" smtClean="0"/>
                        <a:t> التعامل مع المستفيد</a:t>
                      </a:r>
                      <a:endParaRPr lang="en-GB" dirty="0"/>
                    </a:p>
                  </a:txBody>
                  <a:tcPr/>
                </a:tc>
                <a:tc>
                  <a:txBody>
                    <a:bodyPr/>
                    <a:lstStyle/>
                    <a:p>
                      <a:pPr algn="r"/>
                      <a:r>
                        <a:rPr lang="ar-IQ" dirty="0" smtClean="0"/>
                        <a:t>2- تصدر</a:t>
                      </a:r>
                      <a:r>
                        <a:rPr lang="ar-IQ" baseline="0" dirty="0" smtClean="0"/>
                        <a:t> بفئات متساوية كالنقود (10 دولارات, 50 دولار)</a:t>
                      </a:r>
                      <a:endParaRPr lang="en-GB" dirty="0"/>
                    </a:p>
                  </a:txBody>
                  <a:tcPr/>
                </a:tc>
              </a:tr>
              <a:tr h="574964">
                <a:tc>
                  <a:txBody>
                    <a:bodyPr/>
                    <a:lstStyle/>
                    <a:p>
                      <a:pPr algn="r"/>
                      <a:r>
                        <a:rPr lang="ar-IQ" dirty="0" smtClean="0"/>
                        <a:t>ذكر اسم المسحوب عليه بيان الزامي</a:t>
                      </a:r>
                      <a:endParaRPr lang="en-GB" dirty="0"/>
                    </a:p>
                  </a:txBody>
                  <a:tcPr/>
                </a:tc>
                <a:tc>
                  <a:txBody>
                    <a:bodyPr/>
                    <a:lstStyle/>
                    <a:p>
                      <a:pPr algn="r"/>
                      <a:r>
                        <a:rPr lang="ar-IQ" dirty="0" smtClean="0"/>
                        <a:t>3- لا يرد فيها ذكر لاسم</a:t>
                      </a:r>
                      <a:r>
                        <a:rPr lang="ar-IQ" baseline="0" dirty="0" smtClean="0"/>
                        <a:t> المسحوب عليه لتعذر تحديد شخصه الا بعد سفر الحامل الى بلد الوصول ويستعاض عن  ذلك بتزويد الحامل بقائمة باسماء المصارف التي يتعامل معها الساحب</a:t>
                      </a:r>
                      <a:endParaRPr lang="en-GB" dirty="0"/>
                    </a:p>
                  </a:txBody>
                  <a:tcPr/>
                </a:tc>
              </a:tr>
              <a:tr h="574964">
                <a:tc>
                  <a:txBody>
                    <a:bodyPr/>
                    <a:lstStyle/>
                    <a:p>
                      <a:pPr algn="r"/>
                      <a:r>
                        <a:rPr lang="ar-IQ" dirty="0" smtClean="0"/>
                        <a:t>مواعيد</a:t>
                      </a:r>
                      <a:r>
                        <a:rPr lang="ar-IQ" baseline="0" dirty="0" smtClean="0"/>
                        <a:t> تقديم الصك يحدده القانون ولا يختلف من صك لاخر</a:t>
                      </a:r>
                      <a:endParaRPr lang="en-GB" dirty="0"/>
                    </a:p>
                  </a:txBody>
                  <a:tcPr/>
                </a:tc>
                <a:tc>
                  <a:txBody>
                    <a:bodyPr/>
                    <a:lstStyle/>
                    <a:p>
                      <a:pPr algn="r"/>
                      <a:r>
                        <a:rPr lang="ar-IQ" dirty="0" smtClean="0"/>
                        <a:t>4- تختلف  مواعيد تقديم</a:t>
                      </a:r>
                      <a:r>
                        <a:rPr lang="ar-IQ" baseline="0" dirty="0" smtClean="0"/>
                        <a:t> الصكوك للمسحوب </a:t>
                      </a:r>
                      <a:r>
                        <a:rPr lang="ar-IQ" baseline="0" smtClean="0"/>
                        <a:t>عليه باختلاف </a:t>
                      </a:r>
                      <a:r>
                        <a:rPr lang="ar-IQ" baseline="0" dirty="0" smtClean="0"/>
                        <a:t>شخص مصدرها</a:t>
                      </a:r>
                      <a:endParaRPr lang="en-GB" dirty="0"/>
                    </a:p>
                  </a:txBody>
                  <a:tcPr/>
                </a:tc>
              </a:tr>
              <a:tr h="574964">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1595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br>
              <a:rPr lang="ar-IQ" dirty="0" smtClean="0"/>
            </a:br>
            <a:endParaRPr lang="en-GB" dirty="0"/>
          </a:p>
        </p:txBody>
      </p:sp>
      <p:sp>
        <p:nvSpPr>
          <p:cNvPr id="3" name="Content Placeholder 2"/>
          <p:cNvSpPr>
            <a:spLocks noGrp="1"/>
          </p:cNvSpPr>
          <p:nvPr>
            <p:ph idx="1"/>
          </p:nvPr>
        </p:nvSpPr>
        <p:spPr/>
        <p:txBody>
          <a:bodyPr>
            <a:normAutofit/>
          </a:bodyPr>
          <a:lstStyle/>
          <a:p>
            <a:pPr algn="r" rtl="1"/>
            <a:r>
              <a:rPr lang="ar-IQ" dirty="0" smtClean="0"/>
              <a:t>س/ماهي الاغراض التي يؤديها الصك المسطر؟</a:t>
            </a:r>
          </a:p>
          <a:p>
            <a:pPr algn="r" rtl="1"/>
            <a:r>
              <a:rPr lang="ar-IQ" dirty="0" smtClean="0"/>
              <a:t>ج تجنب احتمال ضياع الصك من خلال حصر الوفاء به لمصرف او لاحد  عملاء المصرف المعروفين لديه مما يتيسر مهمة التعرف على هويتهم والوصول اليهم عند الاقتضاء.</a:t>
            </a:r>
          </a:p>
          <a:p>
            <a:pPr algn="r" rtl="1"/>
            <a:r>
              <a:rPr lang="ar-IQ" dirty="0" smtClean="0"/>
              <a:t>س/ من هو الشخص الذي له الحق في تسطير الصك؟ الساحب والحامل (م 166/  اولا).</a:t>
            </a:r>
          </a:p>
        </p:txBody>
      </p:sp>
    </p:spTree>
    <p:extLst>
      <p:ext uri="{BB962C8B-B14F-4D97-AF65-F5344CB8AC3E}">
        <p14:creationId xmlns:p14="http://schemas.microsoft.com/office/powerpoint/2010/main" val="406056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انواع التسطير؟ واثاره</a:t>
            </a:r>
          </a:p>
          <a:p>
            <a:pPr algn="r" rtl="1"/>
            <a:r>
              <a:rPr lang="ar-IQ" b="1" dirty="0" smtClean="0"/>
              <a:t>1- التسطير العام: </a:t>
            </a:r>
            <a:r>
              <a:rPr lang="ar-IQ" dirty="0" smtClean="0"/>
              <a:t>ويكون  اذا كان الخطين المتوازيين يخلوان من اي بيان او اذا كتب بينهما لفظ (مصرف) او اي لفظ آخر بهذا المعنى</a:t>
            </a:r>
            <a:r>
              <a:rPr lang="ar-IQ" dirty="0" smtClean="0">
                <a:solidFill>
                  <a:srgbClr val="FF0000"/>
                </a:solidFill>
              </a:rPr>
              <a:t>. اثاره:</a:t>
            </a:r>
            <a:r>
              <a:rPr lang="ar-IQ" dirty="0" smtClean="0"/>
              <a:t>لا يجوز للمسحوب عليه ان يوفي شيكا مسطراً تسطيراً عاماً الا الى احد عملائه او الى مصرف (م 167/اولا).</a:t>
            </a:r>
          </a:p>
          <a:p>
            <a:pPr algn="just" rtl="1"/>
            <a:r>
              <a:rPr lang="ar-IQ" b="1" dirty="0" smtClean="0"/>
              <a:t>2- التسطير الخاص:</a:t>
            </a:r>
            <a:r>
              <a:rPr lang="ar-IQ" dirty="0" smtClean="0"/>
              <a:t>اذا كتب اسم مصرف معين بين الخطين كان التسطير خاصا.</a:t>
            </a:r>
            <a:r>
              <a:rPr lang="ar-IQ" dirty="0" smtClean="0">
                <a:solidFill>
                  <a:srgbClr val="FF0000"/>
                </a:solidFill>
              </a:rPr>
              <a:t> اثاره:</a:t>
            </a:r>
            <a:r>
              <a:rPr lang="ar-IQ" dirty="0" smtClean="0"/>
              <a:t>لا يجوز للمسحوب عليه ان يوفي صكا مسطراً تسطيراً خاصاً </a:t>
            </a:r>
            <a:r>
              <a:rPr lang="ar-IQ" dirty="0" smtClean="0">
                <a:solidFill>
                  <a:srgbClr val="FF0000"/>
                </a:solidFill>
              </a:rPr>
              <a:t>الا الى المصرف المكتوب اسمه فيما بين الخطين</a:t>
            </a:r>
            <a:r>
              <a:rPr lang="ar-IQ" dirty="0" smtClean="0"/>
              <a:t> او الى </a:t>
            </a:r>
            <a:r>
              <a:rPr lang="ar-IQ" dirty="0" smtClean="0">
                <a:solidFill>
                  <a:srgbClr val="FF0000"/>
                </a:solidFill>
              </a:rPr>
              <a:t>عميل هذا المصرف</a:t>
            </a:r>
            <a:r>
              <a:rPr lang="ar-IQ" dirty="0" smtClean="0"/>
              <a:t>. ومع ذلك يجوز للمصرف المذكور ان يعهد الى مصرف آخر بقبض قيمة الشيك.</a:t>
            </a:r>
            <a:r>
              <a:rPr lang="ar-IQ" dirty="0"/>
              <a:t> يقصد بلفظة (عميل) في حكم هذه المادة </a:t>
            </a:r>
            <a:r>
              <a:rPr lang="ar-IQ" dirty="0" smtClean="0"/>
              <a:t>كل </a:t>
            </a:r>
            <a:r>
              <a:rPr lang="ar-IQ" dirty="0"/>
              <a:t>شخص له حساب عند المسحوب عليه وحصل منه على دفتر </a:t>
            </a:r>
            <a:r>
              <a:rPr lang="ar-IQ" dirty="0" smtClean="0"/>
              <a:t>صكوك او كان </a:t>
            </a:r>
            <a:r>
              <a:rPr lang="ar-IQ" dirty="0"/>
              <a:t>من حقه الحصول على هذا </a:t>
            </a:r>
            <a:r>
              <a:rPr lang="ar-IQ" dirty="0" smtClean="0"/>
              <a:t>الدفتر (م 167/خامسا).</a:t>
            </a:r>
          </a:p>
          <a:p>
            <a:pPr algn="r" rtl="1"/>
            <a:r>
              <a:rPr lang="ar-IQ" b="1" dirty="0" smtClean="0"/>
              <a:t>وبوجه  عام: </a:t>
            </a:r>
            <a:r>
              <a:rPr lang="ar-IQ" dirty="0"/>
              <a:t>لا يجوز لمصرف ان يحصل على </a:t>
            </a:r>
            <a:r>
              <a:rPr lang="ar-IQ" dirty="0" smtClean="0"/>
              <a:t>صك مسطر </a:t>
            </a:r>
            <a:r>
              <a:rPr lang="ar-IQ" dirty="0"/>
              <a:t>الا من أحد عملائه او من مصرف آخر ولا ان يقبض قيمته لحساب </a:t>
            </a:r>
            <a:r>
              <a:rPr lang="ar-IQ" dirty="0" smtClean="0"/>
              <a:t>غير هؤلاء الاشخاص</a:t>
            </a:r>
            <a:endParaRPr lang="ar-IQ" dirty="0"/>
          </a:p>
          <a:p>
            <a:pPr algn="r" rtl="1"/>
            <a:endParaRPr lang="en-GB" dirty="0"/>
          </a:p>
        </p:txBody>
      </p:sp>
    </p:spTree>
    <p:extLst>
      <p:ext uri="{BB962C8B-B14F-4D97-AF65-F5344CB8AC3E}">
        <p14:creationId xmlns:p14="http://schemas.microsoft.com/office/powerpoint/2010/main" val="381893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endParaRPr lang="en-GB" dirty="0"/>
          </a:p>
        </p:txBody>
      </p:sp>
      <p:sp>
        <p:nvSpPr>
          <p:cNvPr id="3" name="Content Placeholder 2"/>
          <p:cNvSpPr>
            <a:spLocks noGrp="1"/>
          </p:cNvSpPr>
          <p:nvPr>
            <p:ph idx="1"/>
          </p:nvPr>
        </p:nvSpPr>
        <p:spPr/>
        <p:txBody>
          <a:bodyPr/>
          <a:lstStyle/>
          <a:p>
            <a:pPr algn="r" rtl="1"/>
            <a:r>
              <a:rPr lang="ar-IQ" dirty="0" smtClean="0"/>
              <a:t>س/ هل يجوز تحويل الصك العام الى خاص او بالعكس؟</a:t>
            </a:r>
          </a:p>
          <a:p>
            <a:pPr algn="r" rtl="1"/>
            <a:r>
              <a:rPr lang="ar-IQ" dirty="0" smtClean="0"/>
              <a:t>س/ هل يجوز شطب التسطير؟</a:t>
            </a:r>
          </a:p>
          <a:p>
            <a:pPr algn="r" rtl="1"/>
            <a:r>
              <a:rPr lang="ar-IQ" dirty="0" smtClean="0"/>
              <a:t>س/ ما هو حكم مخالفة المسحوب عليه للاحكام المتعلقة بالتسطير؟</a:t>
            </a:r>
            <a:endParaRPr lang="en-GB" dirty="0"/>
          </a:p>
        </p:txBody>
      </p:sp>
    </p:spTree>
    <p:extLst>
      <p:ext uri="{BB962C8B-B14F-4D97-AF65-F5344CB8AC3E}">
        <p14:creationId xmlns:p14="http://schemas.microsoft.com/office/powerpoint/2010/main" val="26798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ثانيا: الصك المقيد في الحساب</a:t>
            </a:r>
            <a:endParaRPr lang="en-GB" dirty="0"/>
          </a:p>
        </p:txBody>
      </p:sp>
      <p:sp>
        <p:nvSpPr>
          <p:cNvPr id="3" name="Content Placeholder 2"/>
          <p:cNvSpPr>
            <a:spLocks noGrp="1"/>
          </p:cNvSpPr>
          <p:nvPr>
            <p:ph idx="1"/>
          </p:nvPr>
        </p:nvSpPr>
        <p:spPr/>
        <p:txBody>
          <a:bodyPr/>
          <a:lstStyle/>
          <a:p>
            <a:pPr algn="r" rtl="1"/>
            <a:r>
              <a:rPr lang="ar-IQ" dirty="0" smtClean="0"/>
              <a:t>س/ ما هو مضمون هذا الصك؟</a:t>
            </a:r>
          </a:p>
          <a:p>
            <a:pPr algn="just" rtl="1"/>
            <a:r>
              <a:rPr lang="ar-IQ" dirty="0" smtClean="0"/>
              <a:t>ج </a:t>
            </a:r>
            <a:r>
              <a:rPr lang="ar-IQ" dirty="0" smtClean="0">
                <a:solidFill>
                  <a:srgbClr val="FF0000"/>
                </a:solidFill>
              </a:rPr>
              <a:t>لساحب الصك او حامله </a:t>
            </a:r>
            <a:r>
              <a:rPr lang="ar-IQ" dirty="0" smtClean="0"/>
              <a:t>ان يضع </a:t>
            </a:r>
            <a:r>
              <a:rPr lang="ar-IQ" dirty="0"/>
              <a:t>على صدره البيان الآتي</a:t>
            </a:r>
            <a:r>
              <a:rPr lang="ar-IQ" dirty="0">
                <a:solidFill>
                  <a:srgbClr val="FF0000"/>
                </a:solidFill>
              </a:rPr>
              <a:t> (للقيد في الحساب) </a:t>
            </a:r>
            <a:r>
              <a:rPr lang="ar-IQ" dirty="0"/>
              <a:t>او </a:t>
            </a:r>
            <a:r>
              <a:rPr lang="ar-IQ" dirty="0" smtClean="0">
                <a:solidFill>
                  <a:srgbClr val="FF0000"/>
                </a:solidFill>
              </a:rPr>
              <a:t>اية عبارة </a:t>
            </a:r>
            <a:r>
              <a:rPr lang="ar-IQ" dirty="0">
                <a:solidFill>
                  <a:srgbClr val="FF0000"/>
                </a:solidFill>
              </a:rPr>
              <a:t>بهذا المعنى</a:t>
            </a:r>
            <a:r>
              <a:rPr lang="ar-IQ" dirty="0"/>
              <a:t>، وفي هذه الحالة </a:t>
            </a:r>
            <a:r>
              <a:rPr lang="ar-IQ" dirty="0" smtClean="0"/>
              <a:t>يلتزم المسحوب </a:t>
            </a:r>
            <a:r>
              <a:rPr lang="ar-IQ" dirty="0"/>
              <a:t>عليه</a:t>
            </a:r>
            <a:r>
              <a:rPr lang="ar-IQ" dirty="0">
                <a:solidFill>
                  <a:srgbClr val="FF0000"/>
                </a:solidFill>
              </a:rPr>
              <a:t> بتسوية قيمة </a:t>
            </a:r>
            <a:r>
              <a:rPr lang="ar-IQ" dirty="0" smtClean="0">
                <a:solidFill>
                  <a:srgbClr val="FF0000"/>
                </a:solidFill>
              </a:rPr>
              <a:t>الصك بطريقة </a:t>
            </a:r>
            <a:r>
              <a:rPr lang="ar-IQ" dirty="0">
                <a:solidFill>
                  <a:srgbClr val="FF0000"/>
                </a:solidFill>
              </a:rPr>
              <a:t>قيود</a:t>
            </a:r>
            <a:r>
              <a:rPr lang="ar-IQ" dirty="0"/>
              <a:t> </a:t>
            </a:r>
            <a:r>
              <a:rPr lang="ar-IQ" dirty="0" smtClean="0">
                <a:solidFill>
                  <a:srgbClr val="FF0000"/>
                </a:solidFill>
              </a:rPr>
              <a:t>كتابية</a:t>
            </a:r>
            <a:r>
              <a:rPr lang="ar-IQ" dirty="0" smtClean="0"/>
              <a:t> كالقيد </a:t>
            </a:r>
            <a:r>
              <a:rPr lang="ar-IQ" dirty="0"/>
              <a:t>في </a:t>
            </a:r>
            <a:r>
              <a:rPr lang="ar-IQ" dirty="0" smtClean="0"/>
              <a:t>الحساب (اذا كان للحامل رصيد لدى المسحوب عليه) او بالنقل المصرفي (اذا  كان له رصيد لدى مصرف اخر) او بالمقاصة</a:t>
            </a:r>
            <a:r>
              <a:rPr lang="ar-IQ" dirty="0"/>
              <a:t>، </a:t>
            </a:r>
            <a:r>
              <a:rPr lang="ar-IQ" dirty="0">
                <a:solidFill>
                  <a:srgbClr val="FF0000"/>
                </a:solidFill>
              </a:rPr>
              <a:t>وتقوم هذه القيود الكتابية مقام الوفاء</a:t>
            </a:r>
            <a:r>
              <a:rPr lang="ar-IQ" dirty="0" smtClean="0"/>
              <a:t>.</a:t>
            </a:r>
          </a:p>
          <a:p>
            <a:pPr algn="just" rtl="1"/>
            <a:r>
              <a:rPr lang="ar-IQ" dirty="0" smtClean="0"/>
              <a:t>س/ هل يجوز شطب القيد في الحساب؟</a:t>
            </a:r>
          </a:p>
          <a:p>
            <a:pPr algn="just" rtl="1"/>
            <a:r>
              <a:rPr lang="ar-IQ" dirty="0" smtClean="0"/>
              <a:t>س/ ما هو حكم مخالفة المسحوب عليه لاحكام القيد في الحساب؟</a:t>
            </a:r>
            <a:endParaRPr lang="en-GB" dirty="0"/>
          </a:p>
        </p:txBody>
      </p:sp>
    </p:spTree>
    <p:extLst>
      <p:ext uri="{BB962C8B-B14F-4D97-AF65-F5344CB8AC3E}">
        <p14:creationId xmlns:p14="http://schemas.microsoft.com/office/powerpoint/2010/main" val="2057094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وضح المقصود باعتماد الصك؟</a:t>
            </a:r>
          </a:p>
          <a:p>
            <a:pPr algn="just" rtl="1"/>
            <a:r>
              <a:rPr lang="ar-IQ" dirty="0" smtClean="0"/>
              <a:t>ج اعتراف يصدر من المسحوب عليه يؤشر عادة على صدر الصك بوجود رصيد للساحب لديه يكفي لوفاء بقيمة الصك ويكون قابلا للتصرف فيه مع التزامه في القيام بعمل ايجابي هو تجميد الرصيد الى حين انقضاء مواعيد تقديمه للمصرف.</a:t>
            </a:r>
          </a:p>
          <a:p>
            <a:pPr algn="r" rtl="1"/>
            <a:r>
              <a:rPr lang="ar-IQ" dirty="0" smtClean="0"/>
              <a:t>س/ ما هي صيغة الاعتماد؟</a:t>
            </a:r>
          </a:p>
          <a:p>
            <a:pPr algn="just" rtl="1"/>
            <a:r>
              <a:rPr lang="ar-IQ" dirty="0" smtClean="0"/>
              <a:t>يعتبر </a:t>
            </a:r>
            <a:r>
              <a:rPr lang="ar-IQ" dirty="0"/>
              <a:t>توقيع المسحوب عليه على وجه الشيك اعتمادا </a:t>
            </a:r>
            <a:r>
              <a:rPr lang="ar-IQ" dirty="0" smtClean="0"/>
              <a:t>له (المادة 142/ثانيا). وقد جرى التطبيق في المصارف على وضع ختم المصرف على الجانب الايسر من صدر الصك مع ذكر التاريخ والرقم في صيغة الختم.</a:t>
            </a:r>
          </a:p>
          <a:p>
            <a:pPr algn="r" rtl="1"/>
            <a:endParaRPr lang="en-GB" dirty="0"/>
          </a:p>
        </p:txBody>
      </p:sp>
    </p:spTree>
    <p:extLst>
      <p:ext uri="{BB962C8B-B14F-4D97-AF65-F5344CB8AC3E}">
        <p14:creationId xmlns:p14="http://schemas.microsoft.com/office/powerpoint/2010/main" val="507272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وضح الفرق بين اعتماد الصك والقبول في الحوالة؟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15496384"/>
              </p:ext>
            </p:extLst>
          </p:nvPr>
        </p:nvGraphicFramePr>
        <p:xfrm>
          <a:off x="838198" y="2951019"/>
          <a:ext cx="10352810" cy="4040324"/>
        </p:xfrm>
        <a:graphic>
          <a:graphicData uri="http://schemas.openxmlformats.org/drawingml/2006/table">
            <a:tbl>
              <a:tblPr firstRow="1" bandRow="1">
                <a:tableStyleId>{5C22544A-7EE6-4342-B048-85BDC9FD1C3A}</a:tableStyleId>
              </a:tblPr>
              <a:tblGrid>
                <a:gridCol w="5176405"/>
                <a:gridCol w="5176405"/>
              </a:tblGrid>
              <a:tr h="1005644">
                <a:tc>
                  <a:txBody>
                    <a:bodyPr/>
                    <a:lstStyle/>
                    <a:p>
                      <a:pPr algn="ctr"/>
                      <a:r>
                        <a:rPr lang="ar-IQ" dirty="0" smtClean="0"/>
                        <a:t>القبول</a:t>
                      </a:r>
                      <a:r>
                        <a:rPr lang="ar-IQ" baseline="0" dirty="0" smtClean="0"/>
                        <a:t> في الحوالة</a:t>
                      </a:r>
                      <a:endParaRPr lang="en-GB" dirty="0"/>
                    </a:p>
                  </a:txBody>
                  <a:tcPr/>
                </a:tc>
                <a:tc>
                  <a:txBody>
                    <a:bodyPr/>
                    <a:lstStyle/>
                    <a:p>
                      <a:pPr algn="ctr"/>
                      <a:r>
                        <a:rPr lang="ar-IQ" dirty="0" smtClean="0"/>
                        <a:t>اعتماد الصك </a:t>
                      </a:r>
                      <a:endParaRPr lang="en-GB" dirty="0"/>
                    </a:p>
                  </a:txBody>
                  <a:tcPr/>
                </a:tc>
              </a:tr>
              <a:tr h="370050">
                <a:tc>
                  <a:txBody>
                    <a:bodyPr/>
                    <a:lstStyle/>
                    <a:p>
                      <a:pPr algn="r"/>
                      <a:r>
                        <a:rPr lang="ar-IQ" dirty="0" smtClean="0"/>
                        <a:t>قبول  المسحوب عليه حق للحامل</a:t>
                      </a:r>
                      <a:r>
                        <a:rPr lang="ar-IQ" baseline="0" dirty="0" smtClean="0"/>
                        <a:t> وواجب عليه في بعض الحالات</a:t>
                      </a:r>
                      <a:endParaRPr lang="en-GB" dirty="0"/>
                    </a:p>
                  </a:txBody>
                  <a:tcPr/>
                </a:tc>
                <a:tc>
                  <a:txBody>
                    <a:bodyPr/>
                    <a:lstStyle/>
                    <a:p>
                      <a:pPr algn="r"/>
                      <a:r>
                        <a:rPr lang="ar-IQ" dirty="0" smtClean="0"/>
                        <a:t>1- لا قبول في الصك (م 142) ولا يقوم اعتماد الصك مقامه</a:t>
                      </a:r>
                      <a:endParaRPr lang="en-GB" dirty="0"/>
                    </a:p>
                  </a:txBody>
                  <a:tcPr/>
                </a:tc>
              </a:tr>
              <a:tr h="370050">
                <a:tc>
                  <a:txBody>
                    <a:bodyPr/>
                    <a:lstStyle/>
                    <a:p>
                      <a:pPr algn="r"/>
                      <a:r>
                        <a:rPr lang="ar-IQ" dirty="0" smtClean="0"/>
                        <a:t>يتعهد المحسوب  عليه </a:t>
                      </a:r>
                      <a:r>
                        <a:rPr lang="ar-IQ" dirty="0" smtClean="0">
                          <a:solidFill>
                            <a:srgbClr val="FF0000"/>
                          </a:solidFill>
                        </a:rPr>
                        <a:t>شخصيا</a:t>
                      </a:r>
                      <a:r>
                        <a:rPr lang="ar-IQ" dirty="0" smtClean="0"/>
                        <a:t> بادء مبلغ الحوالة</a:t>
                      </a:r>
                      <a:r>
                        <a:rPr lang="ar-IQ" baseline="0" dirty="0" smtClean="0"/>
                        <a:t> ولو لم يكن مدينا للساحب بمقابل الوفاء.</a:t>
                      </a:r>
                      <a:endParaRPr lang="en-GB" dirty="0"/>
                    </a:p>
                  </a:txBody>
                  <a:tcPr/>
                </a:tc>
                <a:tc>
                  <a:txBody>
                    <a:bodyPr/>
                    <a:lstStyle/>
                    <a:p>
                      <a:pPr algn="r"/>
                      <a:r>
                        <a:rPr lang="ar-IQ" dirty="0" smtClean="0"/>
                        <a:t>2-لا يتعهد المصرف شخصيا في الوفاء وانما بتجميد الرصيد</a:t>
                      </a:r>
                      <a:r>
                        <a:rPr lang="ar-IQ" baseline="0" dirty="0" smtClean="0"/>
                        <a:t> الموجود لديه فقط , ولا يعتمده الا  بوجود رصيد كاف للاداء وقابل للتصرف فيه</a:t>
                      </a:r>
                      <a:endParaRPr lang="en-GB" dirty="0"/>
                    </a:p>
                  </a:txBody>
                  <a:tcPr/>
                </a:tc>
              </a:tr>
              <a:tr h="370050">
                <a:tc>
                  <a:txBody>
                    <a:bodyPr/>
                    <a:lstStyle/>
                    <a:p>
                      <a:pPr algn="r"/>
                      <a:r>
                        <a:rPr lang="ar-IQ" dirty="0" smtClean="0"/>
                        <a:t>المسحوب عليه حر في قبول او رفض قبول الحوالة</a:t>
                      </a:r>
                      <a:endParaRPr lang="en-GB" dirty="0"/>
                    </a:p>
                  </a:txBody>
                  <a:tcPr/>
                </a:tc>
                <a:tc>
                  <a:txBody>
                    <a:bodyPr/>
                    <a:lstStyle/>
                    <a:p>
                      <a:pPr algn="r"/>
                      <a:r>
                        <a:rPr lang="ar-IQ" dirty="0" smtClean="0"/>
                        <a:t>3- يجبر المسحوب عليه</a:t>
                      </a:r>
                      <a:r>
                        <a:rPr lang="ar-IQ" baseline="0" dirty="0" smtClean="0"/>
                        <a:t> </a:t>
                      </a:r>
                      <a:r>
                        <a:rPr lang="ar-IQ" dirty="0" smtClean="0"/>
                        <a:t>على اعتماد الصك</a:t>
                      </a:r>
                      <a:endParaRPr lang="en-GB" dirty="0"/>
                    </a:p>
                  </a:txBody>
                  <a:tcPr/>
                </a:tc>
              </a:tr>
              <a:tr h="370050">
                <a:tc>
                  <a:txBody>
                    <a:bodyPr/>
                    <a:lstStyle/>
                    <a:p>
                      <a:pPr algn="r"/>
                      <a:r>
                        <a:rPr lang="ar-IQ" dirty="0" smtClean="0"/>
                        <a:t>يجوز للمسحوب عليه ان يقبل الحوالة قبولا  جزئيا</a:t>
                      </a:r>
                      <a:endParaRPr lang="en-GB" dirty="0"/>
                    </a:p>
                  </a:txBody>
                  <a:tcPr/>
                </a:tc>
                <a:tc>
                  <a:txBody>
                    <a:bodyPr/>
                    <a:lstStyle/>
                    <a:p>
                      <a:pPr algn="r"/>
                      <a:r>
                        <a:rPr lang="ar-IQ" dirty="0" smtClean="0"/>
                        <a:t>4- اعتماد الصك يكون بقيمته كاملة</a:t>
                      </a:r>
                      <a:endParaRPr lang="en-GB" dirty="0"/>
                    </a:p>
                  </a:txBody>
                  <a:tcPr/>
                </a:tc>
              </a:tr>
              <a:tr h="370050">
                <a:tc>
                  <a:txBody>
                    <a:bodyPr/>
                    <a:lstStyle/>
                    <a:p>
                      <a:pPr algn="r"/>
                      <a:r>
                        <a:rPr lang="ar-IQ" dirty="0" smtClean="0"/>
                        <a:t>القبول يلتمسه الحامل من المسحوب</a:t>
                      </a:r>
                      <a:r>
                        <a:rPr lang="ar-IQ" baseline="0" dirty="0" smtClean="0"/>
                        <a:t> عليه ويقع بعد انشاء الحوالة</a:t>
                      </a:r>
                      <a:endParaRPr lang="en-GB" dirty="0"/>
                    </a:p>
                  </a:txBody>
                  <a:tcPr/>
                </a:tc>
                <a:tc>
                  <a:txBody>
                    <a:bodyPr/>
                    <a:lstStyle/>
                    <a:p>
                      <a:pPr algn="r"/>
                      <a:r>
                        <a:rPr lang="ar-IQ" dirty="0" smtClean="0"/>
                        <a:t>5-  يطلب اعتماد الصك من قبل الساحب عادة ويكون ذلك  قبل تسليمه الى المستفيد</a:t>
                      </a:r>
                      <a:r>
                        <a:rPr lang="ar-IQ" baseline="0" dirty="0" smtClean="0"/>
                        <a:t> </a:t>
                      </a:r>
                      <a:endParaRPr lang="en-GB" dirty="0"/>
                    </a:p>
                  </a:txBody>
                  <a:tcPr/>
                </a:tc>
              </a:tr>
              <a:tr h="370050">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46808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هل يحق لساحب الصك المصدق تحرير الرصيد؟</a:t>
            </a:r>
          </a:p>
          <a:p>
            <a:pPr algn="r" rtl="1"/>
            <a:r>
              <a:rPr lang="ar-IQ" dirty="0" smtClean="0"/>
              <a:t>ج نعم اذا كان ما زال في حيازته ولم يرتب عليه حقا لشخص اخر. وكذا الحال في حالة تسليم الصك الى شخص اخر ولم يراجع الاخير المصرف في مواعيد التقديم.</a:t>
            </a:r>
            <a:endParaRPr lang="en-GB" dirty="0"/>
          </a:p>
        </p:txBody>
      </p:sp>
    </p:spTree>
    <p:extLst>
      <p:ext uri="{BB962C8B-B14F-4D97-AF65-F5344CB8AC3E}">
        <p14:creationId xmlns:p14="http://schemas.microsoft.com/office/powerpoint/2010/main" val="226503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رابعا: صكوك المسافرين </a:t>
            </a:r>
            <a:endParaRPr lang="en-GB" dirty="0"/>
          </a:p>
        </p:txBody>
      </p:sp>
      <p:sp>
        <p:nvSpPr>
          <p:cNvPr id="3" name="Content Placeholder 2"/>
          <p:cNvSpPr>
            <a:spLocks noGrp="1"/>
          </p:cNvSpPr>
          <p:nvPr>
            <p:ph idx="1"/>
          </p:nvPr>
        </p:nvSpPr>
        <p:spPr/>
        <p:txBody>
          <a:bodyPr/>
          <a:lstStyle/>
          <a:p>
            <a:pPr algn="r" rtl="1"/>
            <a:r>
              <a:rPr lang="ar-IQ" dirty="0" smtClean="0"/>
              <a:t>س/ ما هي الوظيفة التي تؤديها صكوك المسافرين؟</a:t>
            </a:r>
          </a:p>
          <a:p>
            <a:pPr algn="r" rtl="1"/>
            <a:r>
              <a:rPr lang="ar-IQ" dirty="0" smtClean="0"/>
              <a:t>1- تقوم مقام نقل النقود من بلد المسافر الى البلد الذي يقصده في سفره.</a:t>
            </a:r>
          </a:p>
          <a:p>
            <a:pPr algn="r" rtl="1"/>
            <a:r>
              <a:rPr lang="ar-IQ" dirty="0" smtClean="0"/>
              <a:t>2- تلافي الخضوع الى قوانين التحويل الخارجي والقيود المفروضة على نقل النقود يدويا اثناء السفر.</a:t>
            </a:r>
          </a:p>
          <a:p>
            <a:pPr algn="r" rtl="1"/>
            <a:r>
              <a:rPr lang="ar-IQ" dirty="0" smtClean="0"/>
              <a:t>س/ هل نظم قانون التجارة العراقي احكام صكوك المسافرين؟</a:t>
            </a:r>
          </a:p>
          <a:p>
            <a:pPr algn="just" rtl="1"/>
            <a:r>
              <a:rPr lang="ar-IQ" dirty="0" smtClean="0"/>
              <a:t>ج كلا بسبب اختلاف طبيعتها القانونية عن الصك العادي لانها لا تتضمن وكالة بالوفاء ذلك لان المصرف الذي يصدرها هو من يتولى عادة اداء قيمتها بواسطة احد فروعه في بلد الوصول.</a:t>
            </a:r>
            <a:endParaRPr lang="en-GB" dirty="0"/>
          </a:p>
        </p:txBody>
      </p:sp>
    </p:spTree>
    <p:extLst>
      <p:ext uri="{BB962C8B-B14F-4D97-AF65-F5344CB8AC3E}">
        <p14:creationId xmlns:p14="http://schemas.microsoft.com/office/powerpoint/2010/main" val="1408513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944</Words>
  <Application>Microsoft Office PowerPoint</Application>
  <PresentationFormat>Custom</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انواع خاصة من الصكوك</vt:lpstr>
      <vt:lpstr>اولا: الصك المسطر:- </vt:lpstr>
      <vt:lpstr>اولا: الصك المسطر:-</vt:lpstr>
      <vt:lpstr>اولا: الصك المسطر:-</vt:lpstr>
      <vt:lpstr>ثانيا: الصك المقيد في الحساب</vt:lpstr>
      <vt:lpstr>ثالثا:الصك المعتمد (المصدق)</vt:lpstr>
      <vt:lpstr>ثالثا:الصك المعتمد (المصدق)</vt:lpstr>
      <vt:lpstr>ثالثا:الصك المعتمد (المصدق)</vt:lpstr>
      <vt:lpstr>رابعا: صكوك المسافرين </vt:lpstr>
      <vt:lpstr>رابعا: صكوك المسافرين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خاصة من الصكوك</dc:title>
  <dc:creator>R</dc:creator>
  <cp:lastModifiedBy>Maher</cp:lastModifiedBy>
  <cp:revision>17</cp:revision>
  <dcterms:created xsi:type="dcterms:W3CDTF">2018-04-13T17:02:38Z</dcterms:created>
  <dcterms:modified xsi:type="dcterms:W3CDTF">2019-11-26T13:55:01Z</dcterms:modified>
</cp:coreProperties>
</file>