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708338-ABC4-43D8-A71E-E5A7C76BA172}"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130921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708338-ABC4-43D8-A71E-E5A7C76BA172}"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332307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708338-ABC4-43D8-A71E-E5A7C76BA172}"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352147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708338-ABC4-43D8-A71E-E5A7C76BA172}"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3585041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708338-ABC4-43D8-A71E-E5A7C76BA172}"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66055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708338-ABC4-43D8-A71E-E5A7C76BA172}"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2582862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708338-ABC4-43D8-A71E-E5A7C76BA172}" type="datetimeFigureOut">
              <a:rPr lang="en-GB" smtClean="0"/>
              <a:t>26/11/2019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4039874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708338-ABC4-43D8-A71E-E5A7C76BA172}" type="datetimeFigureOut">
              <a:rPr lang="en-GB" smtClean="0"/>
              <a:t>26/11/2019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2101298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08338-ABC4-43D8-A71E-E5A7C76BA172}" type="datetimeFigureOut">
              <a:rPr lang="en-GB" smtClean="0"/>
              <a:t>26/11/2019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2859243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08338-ABC4-43D8-A71E-E5A7C76BA172}"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671527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08338-ABC4-43D8-A71E-E5A7C76BA172}"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859520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708338-ABC4-43D8-A71E-E5A7C76BA172}" type="datetimeFigureOut">
              <a:rPr lang="en-GB" smtClean="0"/>
              <a:t>26/11/2019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C754A-ADC7-447D-AF49-5020DFEEC489}" type="slidenum">
              <a:rPr lang="en-GB" smtClean="0"/>
              <a:t>‹#›</a:t>
            </a:fld>
            <a:endParaRPr lang="en-GB"/>
          </a:p>
        </p:txBody>
      </p:sp>
    </p:spTree>
    <p:extLst>
      <p:ext uri="{BB962C8B-B14F-4D97-AF65-F5344CB8AC3E}">
        <p14:creationId xmlns:p14="http://schemas.microsoft.com/office/powerpoint/2010/main" val="937267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5836" y="1122363"/>
            <a:ext cx="8652164" cy="820737"/>
          </a:xfrm>
        </p:spPr>
        <p:txBody>
          <a:bodyPr>
            <a:normAutofit/>
          </a:bodyPr>
          <a:lstStyle/>
          <a:p>
            <a:r>
              <a:rPr lang="ar-IQ" sz="3200" dirty="0" smtClean="0"/>
              <a:t>النسخ والصور</a:t>
            </a:r>
            <a:endParaRPr lang="en-GB" sz="3200" dirty="0"/>
          </a:p>
        </p:txBody>
      </p:sp>
      <p:sp>
        <p:nvSpPr>
          <p:cNvPr id="3" name="Subtitle 2"/>
          <p:cNvSpPr>
            <a:spLocks noGrp="1"/>
          </p:cNvSpPr>
          <p:nvPr>
            <p:ph type="subTitle" idx="1"/>
          </p:nvPr>
        </p:nvSpPr>
        <p:spPr>
          <a:xfrm>
            <a:off x="1267691" y="2119745"/>
            <a:ext cx="9112825" cy="3865419"/>
          </a:xfrm>
        </p:spPr>
        <p:txBody>
          <a:bodyPr>
            <a:normAutofit lnSpcReduction="10000"/>
          </a:bodyPr>
          <a:lstStyle/>
          <a:p>
            <a:pPr algn="r"/>
            <a:r>
              <a:rPr lang="ar-IQ" sz="3200" dirty="0" smtClean="0"/>
              <a:t>س/ ما هي مبررات سحب نسخ متعددة للحوالة ؟</a:t>
            </a:r>
          </a:p>
          <a:p>
            <a:pPr algn="r"/>
            <a:r>
              <a:rPr lang="ar-IQ" sz="3200" dirty="0" smtClean="0"/>
              <a:t>1- تجنب مخاطر ضياع الحوالة لا سيما الدولية 2- تمكين الحامل من التعامل بنسخة وارسال الاخرى الى المسحوب عليه للحصول على قبوله.</a:t>
            </a:r>
          </a:p>
          <a:p>
            <a:pPr algn="r"/>
            <a:r>
              <a:rPr lang="ar-IQ" sz="3200" dirty="0" smtClean="0"/>
              <a:t>س/ ما هي شروط سحب النسخ؟</a:t>
            </a:r>
          </a:p>
          <a:p>
            <a:pPr algn="r"/>
            <a:r>
              <a:rPr lang="ar-IQ" sz="3200" dirty="0" smtClean="0"/>
              <a:t>1- عدم وجود شرط في الحوالة يمنع الحامل من سحب نسخ متعددة.</a:t>
            </a:r>
          </a:p>
          <a:p>
            <a:pPr algn="r"/>
            <a:r>
              <a:rPr lang="ar-IQ" sz="3200" dirty="0" smtClean="0"/>
              <a:t>2- ان تكون متطابقة تماما مع بعضها البعض.</a:t>
            </a:r>
            <a:br>
              <a:rPr lang="ar-IQ" sz="3200" dirty="0" smtClean="0"/>
            </a:br>
            <a:r>
              <a:rPr lang="ar-IQ" sz="3200" dirty="0" smtClean="0"/>
              <a:t>3-  يجب ان يذكر رقم كل نسخة في متن الحوالة.</a:t>
            </a:r>
            <a:endParaRPr lang="en-GB" sz="3200" dirty="0"/>
          </a:p>
        </p:txBody>
      </p:sp>
    </p:spTree>
    <p:extLst>
      <p:ext uri="{BB962C8B-B14F-4D97-AF65-F5344CB8AC3E}">
        <p14:creationId xmlns:p14="http://schemas.microsoft.com/office/powerpoint/2010/main" val="728539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النسخ</a:t>
            </a:r>
            <a:endParaRPr lang="en-GB" dirty="0"/>
          </a:p>
        </p:txBody>
      </p:sp>
      <p:sp>
        <p:nvSpPr>
          <p:cNvPr id="3" name="Content Placeholder 2"/>
          <p:cNvSpPr>
            <a:spLocks noGrp="1"/>
          </p:cNvSpPr>
          <p:nvPr>
            <p:ph idx="1"/>
          </p:nvPr>
        </p:nvSpPr>
        <p:spPr/>
        <p:txBody>
          <a:bodyPr>
            <a:normAutofit fontScale="92500" lnSpcReduction="20000"/>
          </a:bodyPr>
          <a:lstStyle/>
          <a:p>
            <a:pPr algn="r" rtl="1"/>
            <a:r>
              <a:rPr lang="ar-IQ" dirty="0" smtClean="0"/>
              <a:t>س/ ما الحكم لو لم يتحقق شرطي التماثل وذكر رقم كل نسخة في متن الحوالة؟</a:t>
            </a:r>
            <a:br>
              <a:rPr lang="ar-IQ" dirty="0" smtClean="0"/>
            </a:br>
            <a:r>
              <a:rPr lang="ar-IQ" dirty="0" smtClean="0"/>
              <a:t>ج/ تعتبر كل نسخة حوالة مستقلة وعند اداء المسحوب عليه لكل منها عن خطا جاز له الرجوع على الساحب بالمبالغ المدفوعة غير الواجبة في الذمة لان الساحب هو المسؤول عن التحقق من توافر هذين الشرطين.</a:t>
            </a:r>
          </a:p>
          <a:p>
            <a:pPr algn="r" rtl="1"/>
            <a:r>
              <a:rPr lang="ar-IQ" dirty="0" smtClean="0"/>
              <a:t>س/ ما هي اجراءات حصول الحامل على نسخ من الحوالة؟</a:t>
            </a:r>
          </a:p>
          <a:p>
            <a:pPr algn="r" rtl="1"/>
            <a:r>
              <a:rPr lang="ar-IQ" dirty="0" smtClean="0"/>
              <a:t>ما هو حكم حالة امتناع الساحب والمظهرين عن التعاون مع الحامل في سحب النسخ؟</a:t>
            </a:r>
          </a:p>
          <a:p>
            <a:pPr algn="r" rtl="1"/>
            <a:r>
              <a:rPr lang="ar-IQ" dirty="0" smtClean="0"/>
              <a:t>س/ ما هو حكم حالة اهمال المسحوب عليه سحب النسخ المقبولة من الحوالة؟</a:t>
            </a:r>
            <a:br>
              <a:rPr lang="ar-IQ" dirty="0" smtClean="0"/>
            </a:br>
            <a:r>
              <a:rPr lang="ar-IQ" dirty="0" smtClean="0"/>
              <a:t>ج/ يتحمل مخاطر تعرضه لمطالبات لبقية حملة النسخ الاخرى. لذا يرد عادة في الحوالة شرط ان الوفاء باحد النسخ مبرئ لذمة الملتزم الصرفي.(م 127)</a:t>
            </a:r>
          </a:p>
          <a:p>
            <a:pPr algn="r" rtl="1"/>
            <a:r>
              <a:rPr lang="ar-IQ" dirty="0" smtClean="0"/>
              <a:t/>
            </a:r>
            <a:br>
              <a:rPr lang="ar-IQ" dirty="0" smtClean="0"/>
            </a:br>
            <a:endParaRPr lang="ar-IQ" dirty="0" smtClean="0"/>
          </a:p>
          <a:p>
            <a:pPr marL="0" indent="0" algn="r" rtl="1">
              <a:buNone/>
            </a:pPr>
            <a:r>
              <a:rPr lang="ar-IQ" dirty="0"/>
              <a:t> </a:t>
            </a:r>
            <a:endParaRPr lang="en-GB" dirty="0"/>
          </a:p>
        </p:txBody>
      </p:sp>
    </p:spTree>
    <p:extLst>
      <p:ext uri="{BB962C8B-B14F-4D97-AF65-F5344CB8AC3E}">
        <p14:creationId xmlns:p14="http://schemas.microsoft.com/office/powerpoint/2010/main" val="2206738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النسخ </a:t>
            </a:r>
            <a:endParaRPr lang="en-GB" dirty="0"/>
          </a:p>
        </p:txBody>
      </p:sp>
      <p:sp>
        <p:nvSpPr>
          <p:cNvPr id="3" name="Content Placeholder 2"/>
          <p:cNvSpPr>
            <a:spLocks noGrp="1"/>
          </p:cNvSpPr>
          <p:nvPr>
            <p:ph idx="1"/>
          </p:nvPr>
        </p:nvSpPr>
        <p:spPr/>
        <p:txBody>
          <a:bodyPr/>
          <a:lstStyle/>
          <a:p>
            <a:pPr algn="r" rtl="1"/>
            <a:r>
              <a:rPr lang="ar-IQ" dirty="0" smtClean="0"/>
              <a:t>س/ ما هو الاثر الذي يترتب على وضع المسحوب عليه قبوله على جميع نسخ الحوالة؟</a:t>
            </a:r>
          </a:p>
          <a:p>
            <a:pPr algn="r" rtl="1"/>
            <a:r>
              <a:rPr lang="ar-IQ" dirty="0" smtClean="0"/>
              <a:t>ج/ تعد جميعها حوالات مستقلة وقد يتعرض المسحوب عليه لمطالبات عدة من حملة هذه النسخ المقبولة.</a:t>
            </a:r>
          </a:p>
          <a:p>
            <a:pPr algn="r" rtl="1"/>
            <a:r>
              <a:rPr lang="ar-IQ" dirty="0" smtClean="0"/>
              <a:t>س/ ماهو الاجراء الذي ينبغي ان يقوم به حامل حوالة مسحوبة بعدة نسخ ان هو ظهر احدها الى شخص وارسل الاخرى الى المسحوب عليه لغرض قبولها؟</a:t>
            </a:r>
          </a:p>
          <a:p>
            <a:pPr algn="r" rtl="1"/>
            <a:r>
              <a:rPr lang="ar-IQ" dirty="0" smtClean="0"/>
              <a:t>ج/ عليه ان يذكر على النسخة المظهرة اسم من يحمل النسخة المرسلة للقبول لكي يتسنى للحامل مطالبة هذا الشخص برد الحوالة المقبولة. ويحق لهذا  الحامل  عند امتناع الشخص المذكور عن تسليم النسخة المقبولة الرجوع على بقية الملتزمين بعد سحب احتجاج يذكر فيه هذا الامتناع عن التسليم وان الوفاء لم يجر باحد النسخ الاخرى.</a:t>
            </a:r>
            <a:endParaRPr lang="en-GB" dirty="0"/>
          </a:p>
        </p:txBody>
      </p:sp>
    </p:spTree>
    <p:extLst>
      <p:ext uri="{BB962C8B-B14F-4D97-AF65-F5344CB8AC3E}">
        <p14:creationId xmlns:p14="http://schemas.microsoft.com/office/powerpoint/2010/main" val="3053678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الصور</a:t>
            </a:r>
            <a:endParaRPr lang="en-GB" dirty="0"/>
          </a:p>
        </p:txBody>
      </p:sp>
      <p:sp>
        <p:nvSpPr>
          <p:cNvPr id="3" name="Content Placeholder 2"/>
          <p:cNvSpPr>
            <a:spLocks noGrp="1"/>
          </p:cNvSpPr>
          <p:nvPr>
            <p:ph idx="1"/>
          </p:nvPr>
        </p:nvSpPr>
        <p:spPr/>
        <p:txBody>
          <a:bodyPr/>
          <a:lstStyle/>
          <a:p>
            <a:pPr algn="r" rtl="1"/>
            <a:r>
              <a:rPr lang="ar-IQ" b="1" dirty="0" smtClean="0"/>
              <a:t>س/ من الذي يقوم بسحب الصور؟ وما هي الشروط الواجب توافرها فيها؟</a:t>
            </a:r>
          </a:p>
          <a:p>
            <a:pPr algn="r" rtl="1"/>
            <a:r>
              <a:rPr lang="ar-IQ" b="1" dirty="0" smtClean="0"/>
              <a:t>ج/ الحامل ذاته ويجب ان تكون الصورة مطابقة حرفيا للاصل.</a:t>
            </a:r>
          </a:p>
          <a:p>
            <a:pPr algn="r" rtl="1"/>
            <a:r>
              <a:rPr lang="ar-IQ" b="1" dirty="0" smtClean="0"/>
              <a:t>س/ ما هي مزايا وعيوب الصور؟</a:t>
            </a:r>
          </a:p>
          <a:p>
            <a:pPr algn="r" rtl="1"/>
            <a:r>
              <a:rPr lang="ar-IQ" b="1" dirty="0" smtClean="0"/>
              <a:t>المزايا: </a:t>
            </a:r>
            <a:r>
              <a:rPr lang="ar-IQ" dirty="0" smtClean="0"/>
              <a:t>تبدد مخاوف الحامل من احتمال ضياع النسخة الاصلية. </a:t>
            </a:r>
            <a:br>
              <a:rPr lang="ar-IQ" dirty="0" smtClean="0"/>
            </a:br>
            <a:r>
              <a:rPr lang="ar-IQ" b="1" dirty="0" smtClean="0"/>
              <a:t>العيوب: </a:t>
            </a:r>
            <a:r>
              <a:rPr lang="ar-IQ" dirty="0" smtClean="0"/>
              <a:t>قد تستغل الصورة في القيام باعمال الغش اذا كان مظهرها الخارجي لا يميزها عن الاصل.</a:t>
            </a:r>
            <a:br>
              <a:rPr lang="ar-IQ" dirty="0" smtClean="0"/>
            </a:br>
            <a:r>
              <a:rPr lang="ar-IQ" dirty="0" smtClean="0"/>
              <a:t>س/ ما الذي يتعين على الحامل ان يفعله عندما يرسل النسخة الاصلية للقبول ويحتفظ بالصورة؟</a:t>
            </a:r>
            <a:endParaRPr lang="en-GB" dirty="0"/>
          </a:p>
        </p:txBody>
      </p:sp>
    </p:spTree>
    <p:extLst>
      <p:ext uri="{BB962C8B-B14F-4D97-AF65-F5344CB8AC3E}">
        <p14:creationId xmlns:p14="http://schemas.microsoft.com/office/powerpoint/2010/main" val="474836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الصور</a:t>
            </a:r>
            <a:endParaRPr lang="en-GB" dirty="0"/>
          </a:p>
        </p:txBody>
      </p:sp>
      <p:sp>
        <p:nvSpPr>
          <p:cNvPr id="3" name="Content Placeholder 2"/>
          <p:cNvSpPr>
            <a:spLocks noGrp="1"/>
          </p:cNvSpPr>
          <p:nvPr>
            <p:ph idx="1"/>
          </p:nvPr>
        </p:nvSpPr>
        <p:spPr/>
        <p:txBody>
          <a:bodyPr/>
          <a:lstStyle/>
          <a:p>
            <a:pPr algn="r" rtl="1"/>
            <a:r>
              <a:rPr lang="ar-IQ" dirty="0" smtClean="0"/>
              <a:t>س/ ما هو اثر وضع الحامل عبارة «منذ الان لا يصح التظهير الا على الاصل»؟</a:t>
            </a:r>
          </a:p>
          <a:p>
            <a:pPr algn="r" rtl="1"/>
            <a:r>
              <a:rPr lang="ar-IQ" dirty="0" smtClean="0"/>
              <a:t>ج/ اية تظهيرات او تصرفات ترد على الحوالة الاصلية بعد ايراد هذه العبارة تعد كأن لم تكن.</a:t>
            </a:r>
          </a:p>
          <a:p>
            <a:pPr algn="r" rtl="1"/>
            <a:r>
              <a:rPr lang="ar-IQ" dirty="0" smtClean="0"/>
              <a:t>س/ وضح الفرق ما بين النسخ والصور؟</a:t>
            </a:r>
          </a:p>
          <a:p>
            <a:pPr marL="0" indent="0" algn="r" rtl="1">
              <a:buNone/>
            </a:pPr>
            <a:r>
              <a:rPr lang="ar-IQ" dirty="0"/>
              <a:t> </a:t>
            </a:r>
            <a:r>
              <a:rPr lang="ar-IQ" b="1" u="sng" dirty="0" smtClean="0"/>
              <a:t>النسخ</a:t>
            </a:r>
            <a:r>
              <a:rPr lang="ar-IQ" dirty="0" smtClean="0"/>
              <a:t>                                                           </a:t>
            </a:r>
            <a:r>
              <a:rPr lang="ar-IQ" b="1" u="sng" dirty="0" smtClean="0"/>
              <a:t>الصور</a:t>
            </a:r>
          </a:p>
          <a:p>
            <a:pPr marL="0" indent="0" algn="r" rtl="1">
              <a:buNone/>
            </a:pPr>
            <a:r>
              <a:rPr lang="ar-IQ" dirty="0" smtClean="0"/>
              <a:t>1- يستخرجها الساحب.                                      1- يستخرجها الحامل.</a:t>
            </a:r>
            <a:br>
              <a:rPr lang="ar-IQ" dirty="0" smtClean="0"/>
            </a:br>
            <a:r>
              <a:rPr lang="ar-IQ" dirty="0" smtClean="0"/>
              <a:t>2- الوفاء بها مبرئ للذمة.                                  2- الوفاء بها غير مبرئ للذمة.</a:t>
            </a:r>
            <a:endParaRPr lang="en-GB" dirty="0"/>
          </a:p>
        </p:txBody>
      </p:sp>
    </p:spTree>
    <p:extLst>
      <p:ext uri="{BB962C8B-B14F-4D97-AF65-F5344CB8AC3E}">
        <p14:creationId xmlns:p14="http://schemas.microsoft.com/office/powerpoint/2010/main" val="3413310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308</Words>
  <Application>Microsoft Office PowerPoint</Application>
  <PresentationFormat>Custom</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النسخ والصور</vt:lpstr>
      <vt:lpstr>النسخ</vt:lpstr>
      <vt:lpstr>النسخ </vt:lpstr>
      <vt:lpstr>الصور</vt:lpstr>
      <vt:lpstr>الصور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النسخ والصور</dc:title>
  <dc:creator>R</dc:creator>
  <cp:lastModifiedBy>Maher</cp:lastModifiedBy>
  <cp:revision>11</cp:revision>
  <dcterms:created xsi:type="dcterms:W3CDTF">2018-02-23T16:09:38Z</dcterms:created>
  <dcterms:modified xsi:type="dcterms:W3CDTF">2019-11-26T13:49:26Z</dcterms:modified>
</cp:coreProperties>
</file>