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30/03/1441</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30/03/1441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1B8ABB09-4A1D-463E-8065-109CC2B7EFAA}" type="datetimeFigureOut">
              <a:rPr lang="ar-SA" smtClean="0"/>
              <a:t>30/03/1441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30/03/1441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30/03/1441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30/03/1441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30/03/1441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30/03/1441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B8ABB09-4A1D-463E-8065-109CC2B7EFAA}" type="datetimeFigureOut">
              <a:rPr lang="ar-SA" smtClean="0"/>
              <a:t>30/03/1441</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34F065-1154-456A-91E3-76DE8E75E17B}"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8728" y="188640"/>
            <a:ext cx="8892480" cy="6370975"/>
          </a:xfrm>
          <a:prstGeom prst="rect">
            <a:avLst/>
          </a:prstGeom>
        </p:spPr>
        <p:txBody>
          <a:bodyPr wrap="square">
            <a:spAutoFit/>
          </a:bodyPr>
          <a:lstStyle/>
          <a:p>
            <a:r>
              <a:rPr lang="ar-IQ" sz="3600" b="1" dirty="0">
                <a:solidFill>
                  <a:schemeClr val="accent2"/>
                </a:solidFill>
              </a:rPr>
              <a:t>الايرادات العامة </a:t>
            </a:r>
          </a:p>
          <a:p>
            <a:r>
              <a:rPr lang="ar-IQ" sz="2400" b="1" dirty="0">
                <a:solidFill>
                  <a:schemeClr val="accent2"/>
                </a:solidFill>
              </a:rPr>
              <a:t>انواع الايرادات العامة  هي :-</a:t>
            </a:r>
          </a:p>
          <a:p>
            <a:r>
              <a:rPr lang="ar-IQ" sz="2400" b="1" dirty="0">
                <a:solidFill>
                  <a:schemeClr val="accent2"/>
                </a:solidFill>
              </a:rPr>
              <a:t>(الدومين – الرسم – الاتاوة – الثمن العام – القروض العامة  – الضريبة )</a:t>
            </a:r>
          </a:p>
          <a:p>
            <a:r>
              <a:rPr lang="ar-IQ" dirty="0" smtClean="0">
                <a:solidFill>
                  <a:srgbClr val="00B0F0"/>
                </a:solidFill>
              </a:rPr>
              <a:t>1.</a:t>
            </a:r>
            <a:r>
              <a:rPr lang="ar-IQ" sz="2400" b="1" i="1" u="sng" dirty="0" smtClean="0">
                <a:solidFill>
                  <a:srgbClr val="00B0F0"/>
                </a:solidFill>
                <a:effectLst>
                  <a:outerShdw blurRad="38100" dist="38100" dir="2700000" algn="tl">
                    <a:srgbClr val="000000">
                      <a:alpha val="43137"/>
                    </a:srgbClr>
                  </a:outerShdw>
                </a:effectLst>
              </a:rPr>
              <a:t>الدومين </a:t>
            </a:r>
            <a:r>
              <a:rPr lang="ar-IQ" sz="2400" b="1" i="1" u="sng" dirty="0">
                <a:solidFill>
                  <a:srgbClr val="00B0F0"/>
                </a:solidFill>
                <a:effectLst>
                  <a:outerShdw blurRad="38100" dist="38100" dir="2700000" algn="tl">
                    <a:srgbClr val="000000">
                      <a:alpha val="43137"/>
                    </a:srgbClr>
                  </a:outerShdw>
                </a:effectLst>
              </a:rPr>
              <a:t>يقسم الى :</a:t>
            </a:r>
          </a:p>
          <a:p>
            <a:r>
              <a:rPr lang="ar-IQ" sz="2000" b="1" dirty="0" smtClean="0">
                <a:solidFill>
                  <a:srgbClr val="00B0F0"/>
                </a:solidFill>
              </a:rPr>
              <a:t>‌أ-</a:t>
            </a:r>
            <a:r>
              <a:rPr lang="ar-IQ" sz="2400" b="1" dirty="0" smtClean="0">
                <a:solidFill>
                  <a:srgbClr val="00B0F0"/>
                </a:solidFill>
              </a:rPr>
              <a:t>الدومين </a:t>
            </a:r>
            <a:r>
              <a:rPr lang="ar-IQ" sz="2400" b="1" dirty="0">
                <a:solidFill>
                  <a:srgbClr val="00B0F0"/>
                </a:solidFill>
              </a:rPr>
              <a:t>العام : </a:t>
            </a:r>
            <a:r>
              <a:rPr lang="ar-IQ" sz="2000" b="1" dirty="0"/>
              <a:t>هو الاموال التي تمتلكها الدولة او هيئاتها العامة وتخضع </a:t>
            </a:r>
            <a:r>
              <a:rPr lang="ar-IQ" sz="2000" b="1" dirty="0" err="1"/>
              <a:t>لاحكام</a:t>
            </a:r>
            <a:r>
              <a:rPr lang="ar-IQ" sz="2000" b="1" dirty="0"/>
              <a:t> القانون العام وتكون مخصصة للنفع العام مثل الانهار والطرق والحدائق العامة ولا تتقاضى الدولة ثمن من الافراد لاستخدامها .</a:t>
            </a:r>
          </a:p>
          <a:p>
            <a:r>
              <a:rPr lang="ar-IQ" sz="2000" b="1" dirty="0" smtClean="0">
                <a:solidFill>
                  <a:srgbClr val="00B0F0"/>
                </a:solidFill>
              </a:rPr>
              <a:t>‌ب-الدومين </a:t>
            </a:r>
            <a:r>
              <a:rPr lang="ar-IQ" sz="2000" b="1" dirty="0">
                <a:solidFill>
                  <a:srgbClr val="00B0F0"/>
                </a:solidFill>
              </a:rPr>
              <a:t>الخاص : </a:t>
            </a:r>
            <a:r>
              <a:rPr lang="ar-IQ" sz="2000" b="1" dirty="0"/>
              <a:t>هو الاموال التي تملكها الدولة او هيئاتها العامة ملكية خاصة وتخضع </a:t>
            </a:r>
            <a:r>
              <a:rPr lang="ar-IQ" sz="2000" b="1" dirty="0" err="1"/>
              <a:t>لاحكام</a:t>
            </a:r>
            <a:r>
              <a:rPr lang="ar-IQ" sz="2000" b="1" dirty="0"/>
              <a:t> القانون الخاص ويمكن التصرف بها بالبيع كما يمكن تملكها بالتقادم طويل الامد من قبل الافراد وتدر ايرادا محسوما على عكس الدومين العام .</a:t>
            </a:r>
          </a:p>
          <a:p>
            <a:r>
              <a:rPr lang="ar-IQ" sz="2000" b="1" dirty="0" smtClean="0">
                <a:solidFill>
                  <a:srgbClr val="00B0F0"/>
                </a:solidFill>
              </a:rPr>
              <a:t>2.الرسم </a:t>
            </a:r>
            <a:r>
              <a:rPr lang="ar-IQ" sz="2000" b="1" dirty="0">
                <a:solidFill>
                  <a:srgbClr val="00B0F0"/>
                </a:solidFill>
              </a:rPr>
              <a:t>: </a:t>
            </a:r>
            <a:r>
              <a:rPr lang="ar-IQ" sz="2000" b="1" dirty="0"/>
              <a:t>هو مبلغ نقدي جبري يدفعه الفرد مقابل نفع خاص يتم الحصول عليه منها .</a:t>
            </a:r>
          </a:p>
          <a:p>
            <a:r>
              <a:rPr lang="ar-IQ" sz="2000" b="1" dirty="0"/>
              <a:t>خصائص الرسم</a:t>
            </a:r>
          </a:p>
          <a:p>
            <a:r>
              <a:rPr lang="ar-IQ" sz="2000" b="1" dirty="0" smtClean="0">
                <a:solidFill>
                  <a:srgbClr val="00B0F0"/>
                </a:solidFill>
              </a:rPr>
              <a:t>‌أ-الصفة </a:t>
            </a:r>
            <a:r>
              <a:rPr lang="ar-IQ" sz="2000" b="1" dirty="0">
                <a:solidFill>
                  <a:srgbClr val="00B0F0"/>
                </a:solidFill>
              </a:rPr>
              <a:t>النقدية : </a:t>
            </a:r>
            <a:r>
              <a:rPr lang="ar-IQ" sz="2000" b="1" dirty="0"/>
              <a:t>يمثل الرسم مبلغا نقديا يدفعه الفرد مقابل الحصول على خدمة خاصة تقدمها الدولة .</a:t>
            </a:r>
          </a:p>
          <a:p>
            <a:r>
              <a:rPr lang="ar-IQ" sz="2000" b="1" dirty="0" smtClean="0">
                <a:solidFill>
                  <a:srgbClr val="00B0F0"/>
                </a:solidFill>
              </a:rPr>
              <a:t>‌ب-الصفة </a:t>
            </a:r>
            <a:r>
              <a:rPr lang="ar-IQ" sz="2000" b="1" dirty="0">
                <a:solidFill>
                  <a:srgbClr val="00B0F0"/>
                </a:solidFill>
              </a:rPr>
              <a:t>الجبرية : </a:t>
            </a:r>
            <a:r>
              <a:rPr lang="ar-IQ" sz="2000" b="1" dirty="0"/>
              <a:t>يتسم الرسم بدفعه بصورة جبرية.</a:t>
            </a:r>
          </a:p>
          <a:p>
            <a:r>
              <a:rPr lang="ar-IQ" sz="2000" b="1" dirty="0" smtClean="0">
                <a:solidFill>
                  <a:srgbClr val="00B0F0"/>
                </a:solidFill>
              </a:rPr>
              <a:t>‌ج-المقابل </a:t>
            </a:r>
            <a:r>
              <a:rPr lang="ar-IQ" sz="2000" b="1" dirty="0">
                <a:solidFill>
                  <a:srgbClr val="00B0F0"/>
                </a:solidFill>
              </a:rPr>
              <a:t>او المنفعة الخاصة : </a:t>
            </a:r>
            <a:r>
              <a:rPr lang="ar-IQ" sz="2000" b="1" dirty="0"/>
              <a:t>ان الفرد يدفع رسما مقابل الخدمة الخاصة التي تقدمها الدولة.</a:t>
            </a:r>
          </a:p>
          <a:p>
            <a:r>
              <a:rPr lang="ar-IQ" sz="2000" b="1" dirty="0" smtClean="0">
                <a:solidFill>
                  <a:srgbClr val="00B0F0"/>
                </a:solidFill>
              </a:rPr>
              <a:t>‌د-تحقق </a:t>
            </a:r>
            <a:r>
              <a:rPr lang="ar-IQ" sz="2000" b="1" dirty="0">
                <a:solidFill>
                  <a:srgbClr val="00B0F0"/>
                </a:solidFill>
              </a:rPr>
              <a:t>النفع العام والخاص معا : </a:t>
            </a:r>
            <a:r>
              <a:rPr lang="ar-IQ" sz="2000" b="1" dirty="0"/>
              <a:t>ان الفرد يدفع الرسم مقابل الحصول على منفعة خاصة به والتي تقدمها الدولة له كما انه الى جانب هذا الخدمة يتحقق نفع عام للمجتمع فان الرسم القضائي يحقق نفعا للمجتمع </a:t>
            </a:r>
            <a:r>
              <a:rPr lang="ar-IQ" sz="2000" b="1" dirty="0" err="1"/>
              <a:t>لانه</a:t>
            </a:r>
            <a:r>
              <a:rPr lang="ar-IQ" sz="2000" b="1" dirty="0"/>
              <a:t> يؤمن </a:t>
            </a:r>
            <a:r>
              <a:rPr lang="ar-IQ" sz="2000" b="1" dirty="0" err="1"/>
              <a:t>الطمانينة</a:t>
            </a:r>
            <a:r>
              <a:rPr lang="ar-IQ" sz="2000" b="1" dirty="0"/>
              <a:t> والامن والاستقرار.</a:t>
            </a:r>
          </a:p>
          <a:p>
            <a:r>
              <a:rPr lang="ar-IQ" sz="2000" b="1" dirty="0" smtClean="0">
                <a:solidFill>
                  <a:srgbClr val="00B0F0"/>
                </a:solidFill>
              </a:rPr>
              <a:t>3.الاتاوة </a:t>
            </a:r>
            <a:r>
              <a:rPr lang="ar-IQ" sz="2000" b="1" dirty="0">
                <a:solidFill>
                  <a:srgbClr val="00B0F0"/>
                </a:solidFill>
              </a:rPr>
              <a:t>: </a:t>
            </a:r>
            <a:r>
              <a:rPr lang="ar-IQ" sz="2000" b="1" dirty="0"/>
              <a:t>هو مبلغ نقدي جبري تفرضه الدولة على اصحاب العقارات بنسبة المنفعة التي حققوها من جراء قيامها ببعض الاشغال او الاعمال العامة.</a:t>
            </a:r>
          </a:p>
        </p:txBody>
      </p:sp>
    </p:spTree>
    <p:extLst>
      <p:ext uri="{BB962C8B-B14F-4D97-AF65-F5344CB8AC3E}">
        <p14:creationId xmlns:p14="http://schemas.microsoft.com/office/powerpoint/2010/main" val="3635305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51436"/>
            <a:ext cx="8568952" cy="6519734"/>
          </a:xfrm>
          <a:prstGeom prst="rect">
            <a:avLst/>
          </a:prstGeom>
        </p:spPr>
        <p:txBody>
          <a:bodyPr wrap="square">
            <a:spAutoFit/>
          </a:bodyPr>
          <a:lstStyle/>
          <a:p>
            <a:pPr algn="just">
              <a:lnSpc>
                <a:spcPct val="115000"/>
              </a:lnSpc>
              <a:spcAft>
                <a:spcPts val="800"/>
              </a:spcAft>
            </a:pPr>
            <a:r>
              <a:rPr lang="ar-IQ" sz="2400" b="1" u="sng" dirty="0">
                <a:solidFill>
                  <a:srgbClr val="C00000"/>
                </a:solidFill>
                <a:latin typeface="Calibri"/>
                <a:ea typeface="Calibri"/>
                <a:cs typeface="Arial"/>
              </a:rPr>
              <a:t>س / ما هي اوجه التشابه والاختلاف بين الرسم والاتاوة ؟</a:t>
            </a:r>
            <a:endParaRPr lang="en-US" b="1" u="sng" dirty="0">
              <a:solidFill>
                <a:srgbClr val="C00000"/>
              </a:solidFill>
              <a:latin typeface="Calibri"/>
              <a:ea typeface="Calibri"/>
              <a:cs typeface="Arial"/>
            </a:endParaRPr>
          </a:p>
          <a:p>
            <a:pPr algn="just">
              <a:lnSpc>
                <a:spcPct val="115000"/>
              </a:lnSpc>
              <a:spcAft>
                <a:spcPts val="800"/>
              </a:spcAft>
            </a:pPr>
            <a:r>
              <a:rPr lang="ar-IQ" dirty="0">
                <a:latin typeface="Calibri"/>
                <a:ea typeface="Calibri"/>
                <a:cs typeface="Arial"/>
              </a:rPr>
              <a:t>ج / </a:t>
            </a:r>
            <a:r>
              <a:rPr lang="ar-IQ" sz="2400" dirty="0">
                <a:latin typeface="Calibri"/>
                <a:ea typeface="Calibri"/>
                <a:cs typeface="Arial"/>
              </a:rPr>
              <a:t>ان كلا من الرسم والاتاوة يرتكزان على عنصر المقابل مما يجعلهما يتشابهان ، الا انهما يختلفان في وجوه عديدة منها </a:t>
            </a:r>
            <a:endParaRPr lang="en-US" dirty="0">
              <a:latin typeface="Calibri"/>
              <a:ea typeface="Calibri"/>
              <a:cs typeface="Arial"/>
            </a:endParaRPr>
          </a:p>
          <a:p>
            <a:pPr marL="342900" lvl="0" indent="-342900" algn="just">
              <a:lnSpc>
                <a:spcPct val="115000"/>
              </a:lnSpc>
              <a:buFont typeface="+mj-lt"/>
              <a:buAutoNum type="arabicPeriod"/>
            </a:pPr>
            <a:r>
              <a:rPr lang="ar-IQ" sz="2400" dirty="0">
                <a:latin typeface="Calibri"/>
                <a:ea typeface="Calibri"/>
                <a:cs typeface="Arial"/>
              </a:rPr>
              <a:t>اختلاف درجة الاكراه في كل منهما ففي حالة الاتاوة يجب على مالك العقار ان يدفعها طالما ان عقاره قد استفاد من الاشغال التي نفذتها الدولة في حين يمكن عدم دفع الرسم اذا امتنع الفرد عن الانتفاع بالخدمة يتقرر هذا الرسم مقابلا لها وعندئذ لا يتحقق عنصر الاجبار القانوني .</a:t>
            </a:r>
            <a:endParaRPr lang="en-US" dirty="0">
              <a:latin typeface="Calibri"/>
              <a:ea typeface="Calibri"/>
              <a:cs typeface="Arial"/>
            </a:endParaRPr>
          </a:p>
          <a:p>
            <a:pPr marL="342900" lvl="0" indent="-342900" algn="just">
              <a:lnSpc>
                <a:spcPct val="115000"/>
              </a:lnSpc>
              <a:spcAft>
                <a:spcPts val="800"/>
              </a:spcAft>
              <a:buFont typeface="+mj-lt"/>
              <a:buAutoNum type="arabicPeriod"/>
            </a:pPr>
            <a:r>
              <a:rPr lang="ar-IQ" sz="2400" dirty="0">
                <a:latin typeface="Calibri"/>
                <a:ea typeface="Calibri"/>
                <a:cs typeface="Arial"/>
              </a:rPr>
              <a:t>ان من يكلف بدفع الاتاوة هم الملاك العقاريين الذين زادت قيمة عقاراتهم نتيجة </a:t>
            </a:r>
            <a:r>
              <a:rPr lang="ar-IQ" sz="2400" dirty="0" err="1">
                <a:latin typeface="Calibri"/>
                <a:ea typeface="Calibri"/>
                <a:cs typeface="Arial"/>
              </a:rPr>
              <a:t>للاعمال</a:t>
            </a:r>
            <a:r>
              <a:rPr lang="ar-IQ" sz="2400" dirty="0">
                <a:latin typeface="Calibri"/>
                <a:ea typeface="Calibri"/>
                <a:cs typeface="Arial"/>
              </a:rPr>
              <a:t> العامة اما الرسم فيدفعه اي فرد طلب الانتفاع بخدمة معينة .</a:t>
            </a:r>
            <a:endParaRPr lang="en-US" dirty="0">
              <a:latin typeface="Calibri"/>
              <a:ea typeface="Calibri"/>
              <a:cs typeface="Arial"/>
            </a:endParaRPr>
          </a:p>
          <a:p>
            <a:pPr algn="just">
              <a:lnSpc>
                <a:spcPct val="115000"/>
              </a:lnSpc>
              <a:spcAft>
                <a:spcPts val="800"/>
              </a:spcAft>
            </a:pPr>
            <a:r>
              <a:rPr lang="ar-IQ" sz="2800" b="1" dirty="0">
                <a:solidFill>
                  <a:srgbClr val="C00000"/>
                </a:solidFill>
                <a:latin typeface="Calibri"/>
                <a:ea typeface="Calibri"/>
                <a:cs typeface="Arial"/>
              </a:rPr>
              <a:t>اساس فرض الرسم :- </a:t>
            </a:r>
            <a:endParaRPr lang="en-US" sz="2000" b="1" dirty="0">
              <a:solidFill>
                <a:srgbClr val="C00000"/>
              </a:solidFill>
              <a:latin typeface="Calibri"/>
              <a:ea typeface="Calibri"/>
              <a:cs typeface="Arial"/>
            </a:endParaRPr>
          </a:p>
          <a:p>
            <a:pPr marL="342900" lvl="0" indent="-342900" algn="just">
              <a:lnSpc>
                <a:spcPct val="115000"/>
              </a:lnSpc>
              <a:spcAft>
                <a:spcPts val="800"/>
              </a:spcAft>
              <a:buFont typeface="Symbol"/>
              <a:buChar char=""/>
            </a:pPr>
            <a:r>
              <a:rPr lang="ar-IQ" sz="2400" dirty="0">
                <a:latin typeface="Calibri"/>
                <a:ea typeface="Calibri"/>
                <a:cs typeface="Arial"/>
              </a:rPr>
              <a:t>تطلب معظم الدساتير موافقة السلطة التشريعية على فرض الرسوم (بموجب قانون او  بناء على قانون) ان تعدد الرسوم وتنوع القواعد التي تنظمها قد وضع السلطة التنفيذية في موقع تستطيع من خلال تقدير ذلك في كثير من الاحيان (قرارات ادارية) والرسوم في هذه الحالة يجب ان تستند الى قانون .</a:t>
            </a:r>
            <a:endParaRPr lang="en-US" dirty="0">
              <a:effectLst/>
              <a:latin typeface="Calibri"/>
              <a:ea typeface="Calibri"/>
              <a:cs typeface="Arial"/>
            </a:endParaRPr>
          </a:p>
        </p:txBody>
      </p:sp>
    </p:spTree>
    <p:extLst>
      <p:ext uri="{BB962C8B-B14F-4D97-AF65-F5344CB8AC3E}">
        <p14:creationId xmlns:p14="http://schemas.microsoft.com/office/powerpoint/2010/main" val="2146722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332656"/>
            <a:ext cx="8712968" cy="6155018"/>
          </a:xfrm>
          <a:prstGeom prst="rect">
            <a:avLst/>
          </a:prstGeom>
        </p:spPr>
        <p:txBody>
          <a:bodyPr wrap="square">
            <a:spAutoFit/>
          </a:bodyPr>
          <a:lstStyle/>
          <a:p>
            <a:pPr algn="just">
              <a:lnSpc>
                <a:spcPct val="115000"/>
              </a:lnSpc>
              <a:spcAft>
                <a:spcPts val="800"/>
              </a:spcAft>
            </a:pPr>
            <a:r>
              <a:rPr lang="ar-IQ" sz="2400" b="1" u="sng" dirty="0">
                <a:solidFill>
                  <a:srgbClr val="C00000"/>
                </a:solidFill>
                <a:latin typeface="Calibri"/>
                <a:ea typeface="Calibri"/>
                <a:cs typeface="Arial"/>
              </a:rPr>
              <a:t>س / طرق تحصيل الرسوم ؟</a:t>
            </a:r>
            <a:endParaRPr lang="en-US" b="1" u="sng" dirty="0">
              <a:solidFill>
                <a:srgbClr val="C00000"/>
              </a:solidFill>
              <a:latin typeface="Calibri"/>
              <a:ea typeface="Calibri"/>
              <a:cs typeface="Arial"/>
            </a:endParaRPr>
          </a:p>
          <a:p>
            <a:pPr algn="just">
              <a:lnSpc>
                <a:spcPct val="115000"/>
              </a:lnSpc>
              <a:spcAft>
                <a:spcPts val="800"/>
              </a:spcAft>
            </a:pPr>
            <a:r>
              <a:rPr lang="ar-IQ" dirty="0">
                <a:latin typeface="Calibri"/>
                <a:ea typeface="Calibri"/>
                <a:cs typeface="Arial"/>
              </a:rPr>
              <a:t>ج / </a:t>
            </a:r>
            <a:r>
              <a:rPr lang="ar-IQ" sz="2000" b="1" dirty="0">
                <a:latin typeface="Calibri"/>
                <a:ea typeface="Calibri"/>
                <a:cs typeface="Arial"/>
              </a:rPr>
              <a:t>يتم استحصال الرسوم بطريقتين هما الطريقة المباشرة حيث يكون الدفع مباشرا عند الحصول على الخدمة كما في المعاملات وطريقة  غير مباشرة تكون عن طريق الطابع مثلا .</a:t>
            </a:r>
            <a:endParaRPr lang="en-US" sz="1400" b="1" dirty="0">
              <a:latin typeface="Calibri"/>
              <a:ea typeface="Calibri"/>
              <a:cs typeface="Arial"/>
            </a:endParaRPr>
          </a:p>
          <a:p>
            <a:pPr algn="just">
              <a:lnSpc>
                <a:spcPct val="115000"/>
              </a:lnSpc>
              <a:spcAft>
                <a:spcPts val="800"/>
              </a:spcAft>
            </a:pPr>
            <a:r>
              <a:rPr lang="ar-IQ" dirty="0">
                <a:latin typeface="Calibri"/>
                <a:ea typeface="Calibri"/>
                <a:cs typeface="Arial"/>
              </a:rPr>
              <a:t> </a:t>
            </a:r>
            <a:endParaRPr lang="en-US" sz="1400" dirty="0">
              <a:latin typeface="Calibri"/>
              <a:ea typeface="Calibri"/>
              <a:cs typeface="Arial"/>
            </a:endParaRPr>
          </a:p>
          <a:p>
            <a:pPr algn="just">
              <a:lnSpc>
                <a:spcPct val="115000"/>
              </a:lnSpc>
              <a:spcAft>
                <a:spcPts val="800"/>
              </a:spcAft>
            </a:pPr>
            <a:r>
              <a:rPr lang="ar-IQ" sz="2400" b="1" u="sng" dirty="0">
                <a:solidFill>
                  <a:srgbClr val="C00000"/>
                </a:solidFill>
                <a:latin typeface="Calibri"/>
                <a:ea typeface="Calibri"/>
                <a:cs typeface="Arial"/>
              </a:rPr>
              <a:t>س/ ما هي اوجه التشابه والاختلاف بين الرسم والثمن العام ؟</a:t>
            </a:r>
            <a:endParaRPr lang="en-US" b="1" u="sng" dirty="0">
              <a:solidFill>
                <a:srgbClr val="C00000"/>
              </a:solidFill>
              <a:latin typeface="Calibri"/>
              <a:ea typeface="Calibri"/>
              <a:cs typeface="Arial"/>
            </a:endParaRPr>
          </a:p>
          <a:p>
            <a:pPr algn="just">
              <a:lnSpc>
                <a:spcPct val="115000"/>
              </a:lnSpc>
              <a:spcAft>
                <a:spcPts val="800"/>
              </a:spcAft>
            </a:pPr>
            <a:r>
              <a:rPr lang="ar-IQ" dirty="0">
                <a:latin typeface="Calibri"/>
                <a:ea typeface="Calibri"/>
                <a:cs typeface="Arial"/>
              </a:rPr>
              <a:t>ج / </a:t>
            </a:r>
            <a:endParaRPr lang="en-US" sz="1400" dirty="0">
              <a:latin typeface="Calibri"/>
              <a:ea typeface="Calibri"/>
              <a:cs typeface="Arial"/>
            </a:endParaRPr>
          </a:p>
          <a:p>
            <a:pPr marL="342900" lvl="0" indent="-342900" algn="just">
              <a:lnSpc>
                <a:spcPct val="115000"/>
              </a:lnSpc>
              <a:buFont typeface="+mj-lt"/>
              <a:buAutoNum type="arabicPeriod"/>
            </a:pPr>
            <a:r>
              <a:rPr lang="ar-IQ" sz="2400" b="1" dirty="0">
                <a:solidFill>
                  <a:srgbClr val="C00000"/>
                </a:solidFill>
                <a:latin typeface="Calibri"/>
                <a:ea typeface="Calibri"/>
                <a:cs typeface="Arial"/>
              </a:rPr>
              <a:t>اوجه التشابه :</a:t>
            </a:r>
            <a:endParaRPr lang="en-US" b="1" dirty="0">
              <a:solidFill>
                <a:srgbClr val="C00000"/>
              </a:solidFill>
              <a:latin typeface="Calibri"/>
              <a:ea typeface="Calibri"/>
              <a:cs typeface="Arial"/>
            </a:endParaRPr>
          </a:p>
          <a:p>
            <a:pPr marL="742950" lvl="1" indent="-285750" algn="just">
              <a:lnSpc>
                <a:spcPct val="115000"/>
              </a:lnSpc>
              <a:buFont typeface="+mj-lt"/>
              <a:buAutoNum type="arabicPeriod"/>
            </a:pPr>
            <a:r>
              <a:rPr lang="ar-IQ" sz="2000" b="1" dirty="0">
                <a:latin typeface="Calibri"/>
                <a:ea typeface="Calibri"/>
                <a:cs typeface="Arial"/>
              </a:rPr>
              <a:t>يتشابه الثمن العام مع الرسم في ان كلا منهما يدفع بقصد الحصول على نفع خاص يتثمل في الخدمة المقدمة من المرفق العام او السلعة من منتجات المشروعات الوطنية .</a:t>
            </a:r>
            <a:endParaRPr lang="en-US" sz="1600" b="1" dirty="0">
              <a:latin typeface="Calibri"/>
              <a:ea typeface="Calibri"/>
              <a:cs typeface="Arial"/>
            </a:endParaRPr>
          </a:p>
          <a:p>
            <a:pPr marL="742950" lvl="1" indent="-285750" algn="just">
              <a:lnSpc>
                <a:spcPct val="115000"/>
              </a:lnSpc>
              <a:buFont typeface="+mj-lt"/>
              <a:buAutoNum type="arabicPeriod"/>
            </a:pPr>
            <a:r>
              <a:rPr lang="ar-IQ" sz="2000" b="1" dirty="0">
                <a:latin typeface="Calibri"/>
                <a:ea typeface="Calibri"/>
                <a:cs typeface="Arial"/>
              </a:rPr>
              <a:t>ان كلا منهما مساو لتكاليف الخدمة او السلعة المستهلكة او اكبر او اقل منها .</a:t>
            </a:r>
            <a:endParaRPr lang="en-US" sz="1600" b="1" dirty="0">
              <a:latin typeface="Calibri"/>
              <a:ea typeface="Calibri"/>
              <a:cs typeface="Arial"/>
            </a:endParaRPr>
          </a:p>
          <a:p>
            <a:pPr marL="742950" lvl="1" indent="-285750" algn="just">
              <a:lnSpc>
                <a:spcPct val="115000"/>
              </a:lnSpc>
              <a:buFont typeface="+mj-lt"/>
              <a:buAutoNum type="arabicPeriod"/>
            </a:pPr>
            <a:r>
              <a:rPr lang="ar-IQ" sz="2000" b="1" dirty="0">
                <a:latin typeface="Calibri"/>
                <a:ea typeface="Calibri"/>
                <a:cs typeface="Arial"/>
              </a:rPr>
              <a:t>ان الاسباب  التي تدفع الدولة الى فرض الرسم هي التي تدفعها الى تحديد ثمن المنتجات (الدومين) بصورة اكبر او اقل من نفقة انتاجها.</a:t>
            </a:r>
            <a:endParaRPr lang="en-US" sz="1600" b="1" dirty="0">
              <a:latin typeface="Calibri"/>
              <a:ea typeface="Calibri"/>
              <a:cs typeface="Arial"/>
            </a:endParaRPr>
          </a:p>
          <a:p>
            <a:pPr marL="742950" lvl="1" indent="-285750" algn="just">
              <a:lnSpc>
                <a:spcPct val="115000"/>
              </a:lnSpc>
              <a:spcAft>
                <a:spcPts val="800"/>
              </a:spcAft>
              <a:buFont typeface="+mj-lt"/>
              <a:buAutoNum type="arabicPeriod"/>
            </a:pPr>
            <a:r>
              <a:rPr lang="ar-IQ" sz="2000" b="1" dirty="0">
                <a:latin typeface="Calibri"/>
                <a:ea typeface="Calibri"/>
                <a:cs typeface="Arial"/>
              </a:rPr>
              <a:t>ان كلا </a:t>
            </a:r>
            <a:r>
              <a:rPr lang="ar-IQ" sz="2000" b="1" dirty="0" err="1">
                <a:latin typeface="Calibri"/>
                <a:ea typeface="Calibri"/>
                <a:cs typeface="Arial"/>
              </a:rPr>
              <a:t>منهنما</a:t>
            </a:r>
            <a:r>
              <a:rPr lang="ar-IQ" sz="2000" b="1" dirty="0">
                <a:latin typeface="Calibri"/>
                <a:ea typeface="Calibri"/>
                <a:cs typeface="Arial"/>
              </a:rPr>
              <a:t> قد يتضمن ضريبة مستترة </a:t>
            </a:r>
            <a:r>
              <a:rPr lang="ar-IQ" dirty="0">
                <a:latin typeface="Calibri"/>
                <a:ea typeface="Calibri"/>
                <a:cs typeface="Arial"/>
              </a:rPr>
              <a:t>.</a:t>
            </a:r>
            <a:endParaRPr lang="en-US" sz="1400" dirty="0">
              <a:latin typeface="Calibri"/>
              <a:ea typeface="Calibri"/>
              <a:cs typeface="Arial"/>
            </a:endParaRPr>
          </a:p>
          <a:p>
            <a:pPr algn="just">
              <a:lnSpc>
                <a:spcPct val="115000"/>
              </a:lnSpc>
              <a:spcAft>
                <a:spcPts val="800"/>
              </a:spcAft>
            </a:pPr>
            <a:r>
              <a:rPr lang="en-US" dirty="0">
                <a:latin typeface="Calibri"/>
                <a:ea typeface="Calibri"/>
                <a:cs typeface="Arial"/>
              </a:rPr>
              <a:t> </a:t>
            </a:r>
            <a:endParaRPr lang="en-US" sz="1400" dirty="0">
              <a:latin typeface="Calibri"/>
              <a:ea typeface="Calibri"/>
              <a:cs typeface="Arial"/>
            </a:endParaRPr>
          </a:p>
          <a:p>
            <a:pPr algn="just">
              <a:lnSpc>
                <a:spcPct val="115000"/>
              </a:lnSpc>
              <a:spcAft>
                <a:spcPts val="800"/>
              </a:spcAft>
            </a:pPr>
            <a:r>
              <a:rPr lang="en-US" dirty="0">
                <a:latin typeface="Calibri"/>
                <a:ea typeface="Calibri"/>
                <a:cs typeface="Arial"/>
              </a:rPr>
              <a:t> </a:t>
            </a:r>
            <a:endParaRPr lang="en-US" sz="1400" dirty="0">
              <a:effectLst/>
              <a:latin typeface="Calibri"/>
              <a:ea typeface="Calibri"/>
              <a:cs typeface="Arial"/>
            </a:endParaRPr>
          </a:p>
        </p:txBody>
      </p:sp>
    </p:spTree>
    <p:extLst>
      <p:ext uri="{BB962C8B-B14F-4D97-AF65-F5344CB8AC3E}">
        <p14:creationId xmlns:p14="http://schemas.microsoft.com/office/powerpoint/2010/main" val="11510994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421</Words>
  <Application>Microsoft Office PowerPoint</Application>
  <PresentationFormat>عرض على الشاشة (3:4)‏</PresentationFormat>
  <Paragraphs>31</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مدير تنفيذي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2</cp:revision>
  <dcterms:created xsi:type="dcterms:W3CDTF">2019-11-27T08:45:48Z</dcterms:created>
  <dcterms:modified xsi:type="dcterms:W3CDTF">2019-11-27T08:55:15Z</dcterms:modified>
</cp:coreProperties>
</file>