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81" d="100"/>
          <a:sy n="81" d="100"/>
        </p:scale>
        <p:origin x="-28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5FA-AD73-4B4B-9836-B6079FDD146B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9217-7614-4374-8BA7-0EA7CC39A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14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5FA-AD73-4B4B-9836-B6079FDD146B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9217-7614-4374-8BA7-0EA7CC39A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21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5FA-AD73-4B4B-9836-B6079FDD146B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9217-7614-4374-8BA7-0EA7CC39A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427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5FA-AD73-4B4B-9836-B6079FDD146B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9217-7614-4374-8BA7-0EA7CC39A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10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5FA-AD73-4B4B-9836-B6079FDD146B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9217-7614-4374-8BA7-0EA7CC39A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0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5FA-AD73-4B4B-9836-B6079FDD146B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9217-7614-4374-8BA7-0EA7CC39A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56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5FA-AD73-4B4B-9836-B6079FDD146B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9217-7614-4374-8BA7-0EA7CC39A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644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5FA-AD73-4B4B-9836-B6079FDD146B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9217-7614-4374-8BA7-0EA7CC39A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73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5FA-AD73-4B4B-9836-B6079FDD146B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9217-7614-4374-8BA7-0EA7CC39A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36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5FA-AD73-4B4B-9836-B6079FDD146B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9217-7614-4374-8BA7-0EA7CC39A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470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5FA-AD73-4B4B-9836-B6079FDD146B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9217-7614-4374-8BA7-0EA7CC39A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93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8A5FA-AD73-4B4B-9836-B6079FDD146B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B9217-7614-4374-8BA7-0EA7CC39A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57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القبول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ar-IQ" sz="3200" dirty="0" smtClean="0"/>
              <a:t>ما هو القبول؟</a:t>
            </a:r>
          </a:p>
          <a:p>
            <a:pPr algn="r"/>
            <a:r>
              <a:rPr lang="ar-IQ" sz="3200" dirty="0" smtClean="0"/>
              <a:t>تعهد يصدر من المسوب عليه بوفاء قيمة الحوالة في ميعاد</a:t>
            </a:r>
          </a:p>
          <a:p>
            <a:pPr algn="r"/>
            <a:r>
              <a:rPr lang="ar-IQ" sz="3200" dirty="0" smtClean="0"/>
              <a:t>استحقاقها.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57666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القبول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س/ ما هي اثار القبول</a:t>
            </a:r>
            <a:r>
              <a:rPr lang="ar-IQ" dirty="0" smtClean="0"/>
              <a:t>؟</a:t>
            </a:r>
          </a:p>
          <a:p>
            <a:pPr algn="r" rtl="1"/>
            <a:r>
              <a:rPr lang="ar-IQ" dirty="0" smtClean="0"/>
              <a:t>1- يصبح المسحوب عليه مدينا بوفاء قيمة الحوالة في ميعاد استحقاقها. </a:t>
            </a:r>
          </a:p>
          <a:p>
            <a:pPr algn="r" rtl="1"/>
            <a:r>
              <a:rPr lang="ar-IQ" dirty="0" smtClean="0"/>
              <a:t>2-يصبح الساحب وبقية الموقعين </a:t>
            </a:r>
            <a:r>
              <a:rPr lang="ar-IQ" b="1" dirty="0" smtClean="0"/>
              <a:t>مجرد ضامنين </a:t>
            </a:r>
            <a:r>
              <a:rPr lang="ar-IQ" dirty="0" smtClean="0"/>
              <a:t>لوفاء قيمة الحوالة عند امتناع المسحوب عليه  عن الوفاء.</a:t>
            </a:r>
          </a:p>
          <a:p>
            <a:pPr algn="r" rtl="1"/>
            <a:r>
              <a:rPr lang="ar-IQ" dirty="0" smtClean="0"/>
              <a:t>3-  القبول قرينة قاطعة على وجود مقابل الوفاء</a:t>
            </a:r>
            <a:endParaRPr lang="en-GB" dirty="0" smtClean="0"/>
          </a:p>
          <a:p>
            <a:pPr algn="r" rtl="1"/>
            <a:r>
              <a:rPr lang="ar-IQ" dirty="0" smtClean="0"/>
              <a:t>4- يصبح حق الحامل على مقابل الوفاء غير قابل للنقض.</a:t>
            </a:r>
          </a:p>
          <a:p>
            <a:pPr algn="r" rtl="1"/>
            <a:r>
              <a:rPr lang="ar-IQ" dirty="0" smtClean="0"/>
              <a:t> 5- لا يستطيع المسحوب عليه ان يتمسك قبل الحامل بالدفوع التي يستطيع التمسك بها قبل الساحب (كالدفع بالوفاء او الابراء او المقاصة ....الخ)</a:t>
            </a:r>
            <a:endParaRPr lang="en-GB" dirty="0" smtClean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5856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القبول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 س</a:t>
            </a:r>
            <a:r>
              <a:rPr lang="ar-IQ" dirty="0"/>
              <a:t>/ ما هي اثار امتناع المسحوب عليه عن القبول</a:t>
            </a:r>
            <a:r>
              <a:rPr lang="ar-IQ" dirty="0" smtClean="0"/>
              <a:t>؟ للحامل الخيار بين ان:-</a:t>
            </a:r>
          </a:p>
          <a:p>
            <a:pPr algn="r" rtl="1"/>
            <a:r>
              <a:rPr lang="ar-IQ" dirty="0" smtClean="0"/>
              <a:t>1- ان ينتظر الى حين ميعاد استحقاق الحوالة لكي يعرض على المسحوب عليه الوفاء.</a:t>
            </a:r>
          </a:p>
          <a:p>
            <a:pPr algn="r" rtl="1"/>
            <a:r>
              <a:rPr lang="ar-IQ" dirty="0" smtClean="0"/>
              <a:t>2- ان يرجع على الساحب وبقية الملتزمين الصرفيين.</a:t>
            </a:r>
            <a:endParaRPr lang="ar-IQ" dirty="0"/>
          </a:p>
          <a:p>
            <a:pPr algn="r" rtl="1"/>
            <a:r>
              <a:rPr lang="ar-IQ" dirty="0" smtClean="0"/>
              <a:t>س/ ما هي المبالغ التي يستطيع الحامل الرجوع بها على الملتزم الصرفي؟ (م 107)</a:t>
            </a:r>
          </a:p>
          <a:p>
            <a:pPr algn="r" rtl="1"/>
            <a:r>
              <a:rPr lang="ar-IQ" dirty="0" smtClean="0"/>
              <a:t>1- مبلغ الحوالة 2- المصاريف التي تكبدها الحامل 3- الفوائد القانونية من تاريخ الاستحقاق</a:t>
            </a:r>
          </a:p>
          <a:p>
            <a:pPr algn="r" rtl="1"/>
            <a:r>
              <a:rPr lang="ar-IQ" dirty="0" smtClean="0"/>
              <a:t>ملاحظة: بما ان الرجوع قد تم قبل ميعاد الاستحقاق: يخصم من مبلغ الحوالة الفائدة القانونية للمدة في تاريخ  رجوع الحامل.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4402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القبول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س/ ماهي حالات رجوع الحامل على الملتزمين الصرفيين؟</a:t>
            </a:r>
            <a:endParaRPr lang="ar-IQ" dirty="0" smtClean="0"/>
          </a:p>
          <a:p>
            <a:pPr algn="r" rtl="1"/>
            <a:r>
              <a:rPr lang="ar-IQ" dirty="0" smtClean="0"/>
              <a:t>1- الامتناع الكلي عن قبول الحوالة.</a:t>
            </a:r>
          </a:p>
          <a:p>
            <a:pPr algn="r" rtl="1"/>
            <a:r>
              <a:rPr lang="ar-IQ" dirty="0" smtClean="0"/>
              <a:t>2- الامتناع الجزئي عن القبول (قبول جزءمن مبلغ الحوالة).</a:t>
            </a:r>
          </a:p>
          <a:p>
            <a:pPr algn="r" rtl="1"/>
            <a:r>
              <a:rPr lang="ar-IQ" dirty="0" smtClean="0"/>
              <a:t>3-الحكم باعسار المسحوب عليه او توقفه عن الدفع او وقوع حجز غير مجد على امواله</a:t>
            </a:r>
          </a:p>
          <a:p>
            <a:pPr algn="r" rtl="1"/>
            <a:r>
              <a:rPr lang="ar-IQ" dirty="0" smtClean="0"/>
              <a:t>4-  اعسار الساحب في حوالة غير ممكنة القبول</a:t>
            </a:r>
          </a:p>
          <a:p>
            <a:pPr algn="r" rtl="1"/>
            <a:r>
              <a:rPr lang="ar-IQ" dirty="0" smtClean="0"/>
              <a:t>س/ ما هي الحوالة غير ممكنة القبول ؟</a:t>
            </a:r>
          </a:p>
          <a:p>
            <a:pPr algn="r" rtl="1"/>
            <a:r>
              <a:rPr lang="ar-IQ" dirty="0" smtClean="0"/>
              <a:t>ا-الحوالة مستحقة الدفع لدى الاطلاع</a:t>
            </a:r>
          </a:p>
          <a:p>
            <a:pPr algn="r" rtl="1"/>
            <a:r>
              <a:rPr lang="ar-IQ" dirty="0" smtClean="0"/>
              <a:t>ب- الحوالة التي يرد فيها شرط يمنع الحامل من تقديم الحوالة للقبول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9489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القبول بالتدخل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IQ" b="1" dirty="0"/>
              <a:t>س/ ما المقصود بالقبول بالتدخل؟</a:t>
            </a:r>
            <a:endParaRPr lang="ar-IQ" b="1" dirty="0" smtClean="0"/>
          </a:p>
          <a:p>
            <a:pPr algn="r"/>
            <a:r>
              <a:rPr lang="ar-IQ" b="1" dirty="0" smtClean="0"/>
              <a:t>س/ ما هي شروط القبول بالتدخل؟</a:t>
            </a:r>
          </a:p>
          <a:p>
            <a:pPr algn="r"/>
            <a:r>
              <a:rPr lang="ar-IQ" dirty="0" smtClean="0"/>
              <a:t>1- ان تكون الحوالة ممكنة القبول(اي ليست مستحقة الوفاء لدى الاطلاع ولم يرد فيها شرط يمنع الحامل من استحصال قبول من المسحوب عليه)</a:t>
            </a:r>
          </a:p>
          <a:p>
            <a:pPr algn="r"/>
            <a:r>
              <a:rPr lang="ar-IQ" dirty="0" smtClean="0"/>
              <a:t>2- امتناع المسحوب عليه عن القبول او الحكم باعساره او </a:t>
            </a:r>
            <a:r>
              <a:rPr lang="ar-IQ" dirty="0"/>
              <a:t>توقفه عن الدفع او وقوع حجز غير مجد على </a:t>
            </a:r>
            <a:r>
              <a:rPr lang="ar-IQ" dirty="0" smtClean="0"/>
              <a:t>امواله .</a:t>
            </a:r>
          </a:p>
          <a:p>
            <a:pPr marL="0" indent="0" algn="r" rtl="1">
              <a:buNone/>
            </a:pPr>
            <a:r>
              <a:rPr lang="ar-IQ" b="1" dirty="0" smtClean="0"/>
              <a:t>س/ من له الحق في طلب القبول بالتدخل؟</a:t>
            </a:r>
          </a:p>
          <a:p>
            <a:pPr marL="0" indent="0" algn="r" rtl="1">
              <a:buNone/>
            </a:pPr>
            <a:r>
              <a:rPr lang="ar-IQ" b="1" dirty="0" smtClean="0"/>
              <a:t>ج/ </a:t>
            </a:r>
            <a:r>
              <a:rPr lang="ar-IQ" dirty="0" smtClean="0"/>
              <a:t>اي شخص اجنبي واي ملتزم صرفي وحتى المسحوب عليه (غير القابل) (م 116/ثانيا).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1656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س/ بين مدى حرية الحامل في قبول التدخل؟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 smtClean="0"/>
              <a:t>ج/ </a:t>
            </a:r>
            <a:r>
              <a:rPr lang="ar-IQ" b="1" dirty="0" smtClean="0"/>
              <a:t>القاعدة العامة: </a:t>
            </a:r>
            <a:r>
              <a:rPr lang="ar-IQ" dirty="0" smtClean="0"/>
              <a:t>حرية الحامل في قبول او رفض القبول بالتدخل (المادة 117)</a:t>
            </a:r>
          </a:p>
          <a:p>
            <a:pPr marL="0" indent="0" algn="r">
              <a:buNone/>
            </a:pPr>
            <a:r>
              <a:rPr lang="ar-IQ" b="1" dirty="0" smtClean="0"/>
              <a:t>الاستثناء:</a:t>
            </a:r>
            <a:r>
              <a:rPr lang="ar-IQ" dirty="0" smtClean="0"/>
              <a:t> الحامل  ملزم بالقبول بالتدخل اذا عين الساحب او احد الملتزمين من يقبلها عند الاقتضاء وبخلافه يسقط  حق الحامل بالرجوع على من صدر هذا التعيين عنه وبقية الملتزمين اللاحقين (م 115)</a:t>
            </a:r>
            <a:endParaRPr lang="ar-IQ" dirty="0"/>
          </a:p>
          <a:p>
            <a:pPr marL="0" indent="0" algn="r">
              <a:buNone/>
            </a:pPr>
            <a:r>
              <a:rPr lang="ar-IQ" dirty="0" smtClean="0"/>
              <a:t>س/ ما هي الشروط الموضوعية لصحة  القبول بالتدخل؟</a:t>
            </a:r>
          </a:p>
          <a:p>
            <a:pPr marL="0" indent="0" algn="r">
              <a:buNone/>
            </a:pPr>
            <a:r>
              <a:rPr lang="ar-IQ" dirty="0" smtClean="0"/>
              <a:t>س/ ما هي الشروط الشكلية لصحة </a:t>
            </a:r>
            <a:r>
              <a:rPr lang="ar-IQ" dirty="0"/>
              <a:t>القبول بالتدخل؟</a:t>
            </a:r>
          </a:p>
          <a:p>
            <a:pPr marL="0" indent="0" algn="r">
              <a:buNone/>
            </a:pPr>
            <a:r>
              <a:rPr lang="ar-IQ" dirty="0" smtClean="0"/>
              <a:t>ج/ المادة 119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6890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القبول بالتدخل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س/ ماهو الاجراء الذي يتعين على القابل بالتدخل اجراءه بعد حصول التدخل؟</a:t>
            </a:r>
          </a:p>
          <a:p>
            <a:pPr algn="r" rtl="1"/>
            <a:r>
              <a:rPr lang="ar-IQ" dirty="0"/>
              <a:t>ج/ المادة 118 </a:t>
            </a:r>
            <a:endParaRPr lang="ar-IQ" dirty="0" smtClean="0"/>
          </a:p>
          <a:p>
            <a:pPr algn="r" rtl="1"/>
            <a:r>
              <a:rPr lang="ar-IQ" dirty="0" smtClean="0"/>
              <a:t>س/ما هي اثار القبول بالتدخل؟</a:t>
            </a:r>
          </a:p>
          <a:p>
            <a:pPr algn="r" rtl="1"/>
            <a:r>
              <a:rPr lang="ar-IQ" dirty="0" smtClean="0"/>
              <a:t>1- التزام المتدخل التزام تبعي لمن حصل التدخل لمصلحته لانه لو ثبت بطلان التزام الاخير بطل ايضا التزام المتدخل.</a:t>
            </a:r>
          </a:p>
          <a:p>
            <a:pPr algn="r" rtl="1"/>
            <a:r>
              <a:rPr lang="ar-IQ" dirty="0" smtClean="0"/>
              <a:t>2- التزام </a:t>
            </a:r>
            <a:r>
              <a:rPr lang="ar-IQ" dirty="0"/>
              <a:t>المتدخل التزام </a:t>
            </a:r>
            <a:r>
              <a:rPr lang="ar-IQ" dirty="0" smtClean="0"/>
              <a:t>اصلي لانه ببيح للحامل الرجوع عليه قبل الرجوع على من جرى التدخل لمصلحته.</a:t>
            </a:r>
          </a:p>
          <a:p>
            <a:pPr algn="r" rtl="1"/>
            <a:r>
              <a:rPr lang="ar-IQ" dirty="0" smtClean="0"/>
              <a:t>3- لا يمنع التدخل من ان يقوم من تم التدخل لمصلحته من الوفاء بقيمة السفتجة.</a:t>
            </a:r>
          </a:p>
          <a:p>
            <a:pPr algn="r" rtl="1"/>
            <a:r>
              <a:rPr lang="ar-IQ" dirty="0" smtClean="0"/>
              <a:t>4- لا يقوم القابل بالتدخل مقام المسحوب عليه ولا يعد وكيلا عنه.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412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003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القبول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r"/>
            <a:endParaRPr lang="ar-IQ" dirty="0"/>
          </a:p>
          <a:p>
            <a:pPr lvl="1" algn="r"/>
            <a:r>
              <a:rPr lang="ar-IQ" dirty="0" smtClean="0"/>
              <a:t>س/ وضح </a:t>
            </a:r>
            <a:r>
              <a:rPr lang="ar-IQ" dirty="0"/>
              <a:t>مدى </a:t>
            </a:r>
            <a:r>
              <a:rPr lang="ar-IQ" dirty="0" smtClean="0"/>
              <a:t>حرية </a:t>
            </a:r>
            <a:r>
              <a:rPr lang="ar-IQ" dirty="0"/>
              <a:t>الحامل في تقديم الحوالة للقبول؟</a:t>
            </a:r>
          </a:p>
          <a:p>
            <a:pPr lvl="1" algn="r"/>
            <a:r>
              <a:rPr lang="ar-IQ" b="1" dirty="0" smtClean="0"/>
              <a:t>ج/ القاعدة </a:t>
            </a:r>
            <a:r>
              <a:rPr lang="ar-IQ" b="1" dirty="0"/>
              <a:t>العامة: </a:t>
            </a:r>
            <a:r>
              <a:rPr lang="ar-IQ" dirty="0"/>
              <a:t>الحامل حر في تقديم الحوالة للقبول من </a:t>
            </a:r>
            <a:r>
              <a:rPr lang="ar-IQ" dirty="0" smtClean="0"/>
              <a:t>عدمه</a:t>
            </a:r>
            <a:endParaRPr lang="ar-IQ" dirty="0"/>
          </a:p>
          <a:p>
            <a:pPr marL="457200" lvl="1" indent="0" algn="r">
              <a:buNone/>
            </a:pPr>
            <a:r>
              <a:rPr lang="ar-IQ" b="1" dirty="0" smtClean="0"/>
              <a:t>الاستثناء</a:t>
            </a:r>
            <a:r>
              <a:rPr lang="ar-IQ" dirty="0" smtClean="0"/>
              <a:t>: يجب تقديم الحوالة  للقبول في الحالات الاتية:-</a:t>
            </a:r>
          </a:p>
          <a:p>
            <a:pPr marL="457200" lvl="1" indent="0" algn="r">
              <a:buNone/>
            </a:pPr>
            <a:r>
              <a:rPr lang="ar-IQ" dirty="0" smtClean="0"/>
              <a:t>1-اذا كانت الحوالة مستحقة الدفع لدى شخص غير المسحوب عليه او في مكان اخر غير موطن المسحوب عليه.</a:t>
            </a:r>
          </a:p>
          <a:p>
            <a:pPr marL="457200" lvl="1" indent="0" algn="r">
              <a:buNone/>
            </a:pPr>
            <a:r>
              <a:rPr lang="ar-IQ" dirty="0" smtClean="0"/>
              <a:t>2-اذا كانت الحوالة مستحقة الاداء بعد مدة معينة من الاطلاع عليها(م 77).</a:t>
            </a:r>
          </a:p>
          <a:p>
            <a:pPr marL="457200" lvl="1" indent="0" algn="r">
              <a:buNone/>
            </a:pPr>
            <a:r>
              <a:rPr lang="ar-IQ" dirty="0" smtClean="0"/>
              <a:t>3- اذا كان الساحب او احد المظهرين قد وضع شرطا يلزم الحامل على تقديم الحوالة للقبول في تاريخ معين او بدون تحديد</a:t>
            </a:r>
            <a:r>
              <a:rPr lang="ar-IQ" dirty="0"/>
              <a:t> </a:t>
            </a:r>
            <a:r>
              <a:rPr lang="ar-IQ" dirty="0" smtClean="0"/>
              <a:t>مدة.</a:t>
            </a:r>
          </a:p>
          <a:p>
            <a:pPr marL="457200" lvl="1" indent="0" algn="r">
              <a:buNone/>
            </a:pPr>
            <a:r>
              <a:rPr lang="ar-IQ" dirty="0" smtClean="0"/>
              <a:t>س/ ما هو الاثر الذي يترتب على عدم مراعاة الحامل للشرط الذي وضعه الساحب او احد المظهرين بتقديم الحوالة للقبول؟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77149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القبول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r">
              <a:buNone/>
            </a:pPr>
            <a:r>
              <a:rPr lang="ar-IQ" dirty="0"/>
              <a:t>س/ هل يحق للساحب ان يمنع الحامل من تقديم الحوالة  من تقديم الحوالة للقبول</a:t>
            </a:r>
            <a:r>
              <a:rPr lang="ar-IQ" dirty="0" smtClean="0"/>
              <a:t>؟</a:t>
            </a:r>
          </a:p>
          <a:p>
            <a:pPr marL="457200" lvl="1" indent="0" algn="r">
              <a:buNone/>
            </a:pPr>
            <a:r>
              <a:rPr lang="ar-IQ" dirty="0" smtClean="0"/>
              <a:t>ج/ يجوز ما لم تكن الحوالة :-</a:t>
            </a:r>
          </a:p>
          <a:p>
            <a:pPr marL="457200" lvl="1" indent="0" algn="r">
              <a:buNone/>
            </a:pPr>
            <a:r>
              <a:rPr lang="ar-IQ" dirty="0"/>
              <a:t>1-اذا كانت الحوالة مستحقة الدفع لدى شخص غير المسحوب عليه او في مكان اخر غير موطن المسحوب عليه.</a:t>
            </a:r>
          </a:p>
          <a:p>
            <a:pPr marL="457200" lvl="1" indent="0" algn="r">
              <a:buNone/>
            </a:pPr>
            <a:r>
              <a:rPr lang="ar-IQ" dirty="0"/>
              <a:t>2-اذا كانت الحوالة مستحقة الاداء بعد مدة معينة من الاطلاع عليها(م 77).</a:t>
            </a:r>
          </a:p>
          <a:p>
            <a:pPr marL="457200" lvl="1" indent="0" algn="r">
              <a:buNone/>
            </a:pPr>
            <a:endParaRPr lang="ar-IQ" dirty="0" smtClean="0"/>
          </a:p>
          <a:p>
            <a:pPr marL="457200" lvl="1" indent="0" algn="r">
              <a:buNone/>
            </a:pPr>
            <a:r>
              <a:rPr lang="ar-IQ" dirty="0" smtClean="0"/>
              <a:t>س/ ما هو اثر مخالفة الحامل للشرط الذي وضعه الساحب ومنعه فيها </a:t>
            </a:r>
            <a:r>
              <a:rPr lang="ar-IQ" dirty="0"/>
              <a:t>من تقديم الحوالة  من تقديم الحوالة للقبول؟</a:t>
            </a:r>
          </a:p>
          <a:p>
            <a:pPr marL="457200" lvl="1" indent="0" algn="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3165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/>
            </a:r>
            <a:br>
              <a:rPr lang="ar-IQ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IQ" dirty="0" smtClean="0"/>
              <a:t>س</a:t>
            </a:r>
            <a:r>
              <a:rPr lang="ar-IQ" dirty="0"/>
              <a:t>/ ما هي الشروط الموضوعية لصحة القبول</a:t>
            </a:r>
            <a:r>
              <a:rPr lang="ar-IQ" dirty="0" smtClean="0"/>
              <a:t>؟</a:t>
            </a:r>
          </a:p>
          <a:p>
            <a:pPr algn="r"/>
            <a:r>
              <a:rPr lang="ar-IQ" dirty="0"/>
              <a:t> 1- </a:t>
            </a:r>
            <a:r>
              <a:rPr lang="ar-IQ" dirty="0" smtClean="0"/>
              <a:t>الرضا</a:t>
            </a:r>
          </a:p>
          <a:p>
            <a:pPr algn="r"/>
            <a:r>
              <a:rPr lang="ar-IQ" dirty="0" smtClean="0"/>
              <a:t>2- المحل  القبول يجب ان يكون مطلقا غير معلق على شرط</a:t>
            </a:r>
          </a:p>
          <a:p>
            <a:pPr algn="r"/>
            <a:r>
              <a:rPr lang="ar-IQ" dirty="0" smtClean="0"/>
              <a:t>3- السبب</a:t>
            </a:r>
          </a:p>
          <a:p>
            <a:pPr algn="r"/>
            <a:r>
              <a:rPr lang="ar-IQ" dirty="0" smtClean="0"/>
              <a:t>س/ هل يصح ان يرد القبولعلى جزء من مبلغ الحوالة؟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0917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القبول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 smtClean="0"/>
              <a:t>س</a:t>
            </a:r>
            <a:r>
              <a:rPr lang="ar-IQ" dirty="0"/>
              <a:t>/ من له الحق في ان يلتمس القبول</a:t>
            </a:r>
            <a:r>
              <a:rPr lang="ar-IQ" dirty="0" smtClean="0"/>
              <a:t>؟</a:t>
            </a:r>
          </a:p>
          <a:p>
            <a:pPr marL="0" indent="0" algn="r">
              <a:buNone/>
            </a:pPr>
            <a:r>
              <a:rPr lang="ar-IQ" dirty="0"/>
              <a:t> الحامل واي شخص اخر مثل الوكيل واي حامل </a:t>
            </a:r>
            <a:r>
              <a:rPr lang="ar-IQ" dirty="0" smtClean="0"/>
              <a:t>اخر</a:t>
            </a:r>
          </a:p>
          <a:p>
            <a:pPr algn="r"/>
            <a:r>
              <a:rPr lang="ar-IQ" dirty="0" smtClean="0"/>
              <a:t> س/ هل يلزم المسحوب عليه بان يتحقق من شخص حامل الحوالة</a:t>
            </a:r>
          </a:p>
          <a:p>
            <a:pPr algn="r"/>
            <a:r>
              <a:rPr lang="ar-IQ" dirty="0" smtClean="0"/>
              <a:t>ج كلا</a:t>
            </a:r>
          </a:p>
          <a:p>
            <a:pPr algn="r"/>
            <a:r>
              <a:rPr lang="ar-IQ" dirty="0" smtClean="0"/>
              <a:t>س/ اين يطلب القبول؟</a:t>
            </a:r>
          </a:p>
          <a:p>
            <a:pPr algn="r"/>
            <a:r>
              <a:rPr lang="ar-IQ" dirty="0" smtClean="0"/>
              <a:t>ج لم يحدد القانون</a:t>
            </a:r>
          </a:p>
          <a:p>
            <a:pPr marL="0" indent="0" algn="r">
              <a:buNone/>
            </a:pPr>
            <a:endParaRPr lang="ar-IQ" dirty="0"/>
          </a:p>
          <a:p>
            <a:pPr marL="0" indent="0" algn="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307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القبول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 smtClean="0"/>
              <a:t>س </a:t>
            </a:r>
            <a:r>
              <a:rPr lang="ar-IQ" dirty="0"/>
              <a:t>/متى يحق للحامل ان يلتمس القبول</a:t>
            </a:r>
            <a:r>
              <a:rPr lang="ar-IQ" dirty="0" smtClean="0"/>
              <a:t>؟</a:t>
            </a:r>
          </a:p>
          <a:p>
            <a:pPr marL="0" indent="0" algn="r">
              <a:buNone/>
            </a:pPr>
            <a:r>
              <a:rPr lang="ar-IQ" dirty="0"/>
              <a:t>ج/ في اي وقت من تاريخ استلامه للحوالة الى ما قبل ميعاد </a:t>
            </a:r>
            <a:r>
              <a:rPr lang="ar-IQ" dirty="0" smtClean="0"/>
              <a:t>استحقاقها.</a:t>
            </a:r>
          </a:p>
          <a:p>
            <a:pPr marL="0" indent="0" algn="r">
              <a:buNone/>
            </a:pPr>
            <a:endParaRPr lang="ar-IQ" dirty="0" smtClean="0"/>
          </a:p>
          <a:p>
            <a:pPr marL="0" indent="0" algn="r">
              <a:buNone/>
            </a:pPr>
            <a:r>
              <a:rPr lang="ar-IQ" dirty="0" smtClean="0"/>
              <a:t>س/ ما هي المهلة التي يحق للمسحوب عليه ان يطلبها من الحامل قبل ان يتخذ قراره بالموافقة او الرفض؟</a:t>
            </a:r>
          </a:p>
          <a:p>
            <a:pPr marL="0" indent="0" algn="r">
              <a:buNone/>
            </a:pPr>
            <a:endParaRPr lang="ar-IQ" dirty="0" smtClean="0"/>
          </a:p>
          <a:p>
            <a:pPr marL="0" indent="0" algn="r">
              <a:buNone/>
            </a:pPr>
            <a:r>
              <a:rPr lang="ar-IQ" dirty="0" smtClean="0"/>
              <a:t>ج/ يوم عمل واحد لغرض مراجعة دفاتره وحساباته مع الساحب. (م 73)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032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dirty="0" smtClean="0"/>
              <a:t>القبول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ar-IQ" dirty="0"/>
              <a:t>س/ هل يلتزم الحامل بالتخلي عن حيازة الحوالة لدى المسحوب عليه لغرض التمعن بها قبل اتخاذ قراره</a:t>
            </a:r>
            <a:r>
              <a:rPr lang="ar-IQ" dirty="0" smtClean="0"/>
              <a:t>؟</a:t>
            </a:r>
            <a:endParaRPr lang="ar-IQ" dirty="0"/>
          </a:p>
          <a:p>
            <a:pPr algn="r"/>
            <a:r>
              <a:rPr lang="ar-IQ" dirty="0" smtClean="0"/>
              <a:t>ج/ كلا لان فقدان الحيازة قد يترتب عليه ضياع حقه فيها الذي يندمج مع الحوالة ذاتها.</a:t>
            </a:r>
          </a:p>
          <a:p>
            <a:pPr algn="r"/>
            <a:r>
              <a:rPr lang="ar-IQ" dirty="0" smtClean="0"/>
              <a:t>س/ ما هي الشروط الشكلية اللازمة لصحة القبول؟</a:t>
            </a:r>
          </a:p>
          <a:p>
            <a:pPr marL="0" indent="0" algn="r">
              <a:buNone/>
            </a:pPr>
            <a:r>
              <a:rPr lang="ar-IQ" dirty="0" smtClean="0"/>
              <a:t>  ج/ 1- الكتابة على الحوالة ذاتها على ظهرها او وجهها ويكفي مجرد التوقيع على وجهها للدلالة على قبول المسحوب عليه.</a:t>
            </a:r>
          </a:p>
          <a:p>
            <a:pPr marL="0" indent="0" algn="r">
              <a:buNone/>
            </a:pPr>
            <a:r>
              <a:rPr lang="ar-IQ" dirty="0" smtClean="0"/>
              <a:t>2- ان يرد القبول على الحوالة ذاتها او على الورقة المتصلة بها.</a:t>
            </a:r>
          </a:p>
          <a:p>
            <a:pPr marL="0" indent="0" algn="r">
              <a:buNone/>
            </a:pPr>
            <a:r>
              <a:rPr lang="ar-IQ" dirty="0" smtClean="0"/>
              <a:t>3- توقيع المسحوب عليه.</a:t>
            </a:r>
          </a:p>
          <a:p>
            <a:pPr marL="0" indent="0" algn="r">
              <a:buNone/>
            </a:pPr>
            <a:r>
              <a:rPr lang="ar-IQ" dirty="0" smtClean="0"/>
              <a:t>وهناك </a:t>
            </a:r>
            <a:r>
              <a:rPr lang="ar-IQ" b="1" dirty="0" smtClean="0"/>
              <a:t>استثناء على مبدا الكفاية الذاتية للورقة التجارية : </a:t>
            </a:r>
            <a:r>
              <a:rPr lang="ar-IQ" dirty="0" smtClean="0"/>
              <a:t>اذا اخطر المسحوب عليه كتابة  الحامل او اي موقع اخربانه يقبل الحوالة دون التاشير عليها بما يفيد ذلك التزم تجاهه (فقط) (م 79/ثانيا).</a:t>
            </a:r>
          </a:p>
        </p:txBody>
      </p:sp>
    </p:spTree>
    <p:extLst>
      <p:ext uri="{BB962C8B-B14F-4D97-AF65-F5344CB8AC3E}">
        <p14:creationId xmlns:p14="http://schemas.microsoft.com/office/powerpoint/2010/main" val="1465261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القبول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r">
              <a:buNone/>
            </a:pPr>
            <a:r>
              <a:rPr lang="ar-IQ" sz="2600" dirty="0">
                <a:solidFill>
                  <a:prstClr val="black"/>
                </a:solidFill>
              </a:rPr>
              <a:t>س/ هل يشترط لصحة القبول شكلا ذكر تاريخ القبول؟</a:t>
            </a:r>
          </a:p>
          <a:p>
            <a:pPr marL="0" lvl="0" indent="0" algn="r">
              <a:buNone/>
            </a:pPr>
            <a:r>
              <a:rPr lang="ar-IQ" sz="2600" b="1" dirty="0">
                <a:solidFill>
                  <a:prstClr val="black"/>
                </a:solidFill>
              </a:rPr>
              <a:t>القاعدة العامة</a:t>
            </a:r>
            <a:r>
              <a:rPr lang="ar-IQ" sz="2600" dirty="0">
                <a:solidFill>
                  <a:prstClr val="black"/>
                </a:solidFill>
              </a:rPr>
              <a:t>: كلا</a:t>
            </a:r>
          </a:p>
          <a:p>
            <a:pPr marL="0" lvl="0" indent="0" algn="r">
              <a:buNone/>
            </a:pPr>
            <a:r>
              <a:rPr lang="ar-IQ" sz="2600" b="1" dirty="0">
                <a:solidFill>
                  <a:prstClr val="black"/>
                </a:solidFill>
              </a:rPr>
              <a:t>الاستثناء</a:t>
            </a:r>
            <a:r>
              <a:rPr lang="ar-IQ" sz="2600" dirty="0" smtClean="0">
                <a:solidFill>
                  <a:prstClr val="black"/>
                </a:solidFill>
              </a:rPr>
              <a:t>:</a:t>
            </a:r>
          </a:p>
          <a:p>
            <a:pPr marL="0" lvl="0" indent="0" algn="r">
              <a:buNone/>
            </a:pPr>
            <a:r>
              <a:rPr lang="ar-IQ" sz="2600" dirty="0" smtClean="0">
                <a:solidFill>
                  <a:prstClr val="black"/>
                </a:solidFill>
              </a:rPr>
              <a:t>نعم يجب ذكر التاريخ في:</a:t>
            </a:r>
          </a:p>
          <a:p>
            <a:pPr marL="0" lvl="0" indent="0" algn="r">
              <a:buNone/>
            </a:pPr>
            <a:r>
              <a:rPr lang="ar-IQ" sz="2600" dirty="0" smtClean="0">
                <a:solidFill>
                  <a:prstClr val="black"/>
                </a:solidFill>
              </a:rPr>
              <a:t>1- الحوالة مستحقة الدفع بعد مضي مدة معينة من الاطلاع.</a:t>
            </a:r>
          </a:p>
          <a:p>
            <a:pPr marL="0" lvl="0" indent="0" algn="r">
              <a:buNone/>
            </a:pPr>
            <a:r>
              <a:rPr lang="ar-IQ" sz="2600" dirty="0" smtClean="0">
                <a:solidFill>
                  <a:prstClr val="black"/>
                </a:solidFill>
              </a:rPr>
              <a:t>2- اذا ورد شرط من قبل الساحب او احد المظهرين يجبر الحامل على تقديم الحوالة في تاريخ معين.</a:t>
            </a:r>
            <a:endParaRPr lang="en-GB" sz="2600" dirty="0">
              <a:solidFill>
                <a:prstClr val="black"/>
              </a:solidFill>
            </a:endParaRPr>
          </a:p>
          <a:p>
            <a:pPr algn="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912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القبول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ما هي احكام القبول في الحوالة المسحوبة بعدة نسخ</a:t>
            </a:r>
            <a:r>
              <a:rPr lang="ar-IQ" dirty="0" smtClean="0"/>
              <a:t>؟</a:t>
            </a:r>
          </a:p>
          <a:p>
            <a:pPr algn="r" rtl="1"/>
            <a:r>
              <a:rPr lang="ar-IQ" dirty="0" smtClean="0"/>
              <a:t>ج/ يجب ان يوضع القبول على نسخة واحدة والا اعتبرت كل نسخة حوالة مستقلة. </a:t>
            </a:r>
          </a:p>
          <a:p>
            <a:pPr algn="r" rtl="1"/>
            <a:r>
              <a:rPr lang="ar-IQ" dirty="0" smtClean="0"/>
              <a:t>2- على المسحوب عليه عند الوفاء ان يسحب السفتجة التي وضع عليها قبوله والا كان هناك احتمال بتعرضه للدفع من قبل اكثر من شخص واحد. </a:t>
            </a:r>
          </a:p>
          <a:p>
            <a:pPr algn="r" rtl="1"/>
            <a:r>
              <a:rPr lang="ar-IQ" dirty="0" smtClean="0"/>
              <a:t>س/ هل يحق للمسحوب عليه شطب قبوله بعد وضعه على السفتجة؟</a:t>
            </a:r>
          </a:p>
          <a:p>
            <a:pPr algn="r" rtl="1"/>
            <a:r>
              <a:rPr lang="ar-IQ" dirty="0" smtClean="0"/>
              <a:t>ج/ نعم شريطة ان يقع الشطب قبل خروج الحوالة من حيازته المادية (المادة </a:t>
            </a:r>
            <a:r>
              <a:rPr lang="ar-IQ" dirty="0"/>
              <a:t>79</a:t>
            </a:r>
            <a:r>
              <a:rPr lang="ar-IQ" dirty="0" smtClean="0"/>
              <a:t>)</a:t>
            </a:r>
          </a:p>
          <a:p>
            <a:pPr algn="r" rtl="1"/>
            <a:endParaRPr lang="ar-IQ" dirty="0" smtClean="0"/>
          </a:p>
          <a:p>
            <a:pPr algn="r" rtl="1"/>
            <a:r>
              <a:rPr lang="ar-IQ" dirty="0" smtClean="0"/>
              <a:t>ولكن لا يحق له شطب قبوله ان اخطر الحامل او اي موقع اخر بقبوله للسفتجةج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45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1156</Words>
  <Application>Microsoft Office PowerPoint</Application>
  <PresentationFormat>Custom</PresentationFormat>
  <Paragraphs>107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القبول</vt:lpstr>
      <vt:lpstr>القبول</vt:lpstr>
      <vt:lpstr>القبول</vt:lpstr>
      <vt:lpstr> </vt:lpstr>
      <vt:lpstr>القبول</vt:lpstr>
      <vt:lpstr>القبول</vt:lpstr>
      <vt:lpstr>القبول</vt:lpstr>
      <vt:lpstr>القبول</vt:lpstr>
      <vt:lpstr>القبول</vt:lpstr>
      <vt:lpstr>القبول</vt:lpstr>
      <vt:lpstr>القبول</vt:lpstr>
      <vt:lpstr>القبول</vt:lpstr>
      <vt:lpstr>القبول بالتدخل</vt:lpstr>
      <vt:lpstr>س/ بين مدى حرية الحامل في قبول التدخل؟</vt:lpstr>
      <vt:lpstr>القبول بالتدخل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القبول</dc:title>
  <dc:creator>R</dc:creator>
  <cp:lastModifiedBy>Maher</cp:lastModifiedBy>
  <cp:revision>17</cp:revision>
  <dcterms:created xsi:type="dcterms:W3CDTF">2018-02-05T08:03:20Z</dcterms:created>
  <dcterms:modified xsi:type="dcterms:W3CDTF">2019-11-26T13:48:52Z</dcterms:modified>
</cp:coreProperties>
</file>