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A667F56-8B70-4D4C-A48F-2EA0C4399FB1}"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296648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667F56-8B70-4D4C-A48F-2EA0C4399FB1}"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110317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667F56-8B70-4D4C-A48F-2EA0C4399FB1}"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329908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667F56-8B70-4D4C-A48F-2EA0C4399FB1}"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6268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667F56-8B70-4D4C-A48F-2EA0C4399FB1}"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3728976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A667F56-8B70-4D4C-A48F-2EA0C4399FB1}"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2947955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A667F56-8B70-4D4C-A48F-2EA0C4399FB1}" type="datetimeFigureOut">
              <a:rPr lang="en-GB" smtClean="0"/>
              <a:t>26/11/2019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23725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A667F56-8B70-4D4C-A48F-2EA0C4399FB1}" type="datetimeFigureOut">
              <a:rPr lang="en-GB" smtClean="0"/>
              <a:t>26/11/2019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2855111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67F56-8B70-4D4C-A48F-2EA0C4399FB1}" type="datetimeFigureOut">
              <a:rPr lang="en-GB" smtClean="0"/>
              <a:t>26/11/2019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147558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67F56-8B70-4D4C-A48F-2EA0C4399FB1}"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97695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67F56-8B70-4D4C-A48F-2EA0C4399FB1}"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3910495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67F56-8B70-4D4C-A48F-2EA0C4399FB1}" type="datetimeFigureOut">
              <a:rPr lang="en-GB" smtClean="0"/>
              <a:t>26/11/2019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E6E6B-E15A-4FE5-9603-AC6F07CDDCF0}" type="slidenum">
              <a:rPr lang="en-GB" smtClean="0"/>
              <a:t>‹#›</a:t>
            </a:fld>
            <a:endParaRPr lang="en-GB"/>
          </a:p>
        </p:txBody>
      </p:sp>
    </p:spTree>
    <p:extLst>
      <p:ext uri="{BB962C8B-B14F-4D97-AF65-F5344CB8AC3E}">
        <p14:creationId xmlns:p14="http://schemas.microsoft.com/office/powerpoint/2010/main" val="3447240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09" y="114444"/>
            <a:ext cx="9223664" cy="758392"/>
          </a:xfrm>
        </p:spPr>
        <p:txBody>
          <a:bodyPr>
            <a:normAutofit/>
          </a:bodyPr>
          <a:lstStyle/>
          <a:p>
            <a:r>
              <a:rPr lang="ar-IQ" sz="3200" dirty="0" smtClean="0"/>
              <a:t>القبول بالتدخل</a:t>
            </a:r>
            <a:endParaRPr lang="en-GB" sz="3200" dirty="0"/>
          </a:p>
        </p:txBody>
      </p:sp>
      <p:sp>
        <p:nvSpPr>
          <p:cNvPr id="3" name="Subtitle 2"/>
          <p:cNvSpPr>
            <a:spLocks noGrp="1"/>
          </p:cNvSpPr>
          <p:nvPr>
            <p:ph type="subTitle" idx="1"/>
          </p:nvPr>
        </p:nvSpPr>
        <p:spPr>
          <a:xfrm>
            <a:off x="1246909" y="1101435"/>
            <a:ext cx="9223664" cy="4946073"/>
          </a:xfrm>
        </p:spPr>
        <p:txBody>
          <a:bodyPr/>
          <a:lstStyle/>
          <a:p>
            <a:pPr algn="r" rtl="1"/>
            <a:r>
              <a:rPr lang="ar-IQ" dirty="0" smtClean="0"/>
              <a:t>س وضح مفهوم القبول بالتدخل؟</a:t>
            </a:r>
          </a:p>
          <a:p>
            <a:pPr algn="r" rtl="1"/>
            <a:r>
              <a:rPr lang="ar-IQ" dirty="0" smtClean="0"/>
              <a:t>ج قيام شخص بقبول الحوالة التجارية لمصلحة احد المتزمين الصرفيين على نحو يباح فيه  للحامل الرجوع عليه شانه في ذلك شان احد الملتزميين الصرفيين.</a:t>
            </a:r>
          </a:p>
          <a:p>
            <a:pPr algn="r" rtl="1"/>
            <a:r>
              <a:rPr lang="ar-IQ" dirty="0" smtClean="0"/>
              <a:t>س ما الغرض من القبول بالتدخل؟</a:t>
            </a:r>
          </a:p>
          <a:p>
            <a:pPr algn="r" rtl="1"/>
            <a:r>
              <a:rPr lang="ar-IQ" dirty="0" smtClean="0"/>
              <a:t>ج تعويض الحامل عن امتناع المسحوب عليه عن الوفاء من خلال زيادة  الضمانات التي توفر للحامل.</a:t>
            </a:r>
          </a:p>
        </p:txBody>
      </p:sp>
    </p:spTree>
    <p:extLst>
      <p:ext uri="{BB962C8B-B14F-4D97-AF65-F5344CB8AC3E}">
        <p14:creationId xmlns:p14="http://schemas.microsoft.com/office/powerpoint/2010/main" val="3857451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الوفاء بالتدخل</a:t>
            </a:r>
            <a:endParaRPr lang="en-GB" dirty="0"/>
          </a:p>
        </p:txBody>
      </p:sp>
      <p:sp>
        <p:nvSpPr>
          <p:cNvPr id="3" name="Content Placeholder 2"/>
          <p:cNvSpPr>
            <a:spLocks noGrp="1"/>
          </p:cNvSpPr>
          <p:nvPr>
            <p:ph idx="1"/>
          </p:nvPr>
        </p:nvSpPr>
        <p:spPr/>
        <p:txBody>
          <a:bodyPr/>
          <a:lstStyle/>
          <a:p>
            <a:pPr algn="r" rtl="1"/>
            <a:r>
              <a:rPr lang="ar-IQ" dirty="0" smtClean="0"/>
              <a:t>س ما هي الشروط الموضوعية الواجب توافرها لصحة الوفاء بالتدخل؟</a:t>
            </a:r>
          </a:p>
          <a:p>
            <a:pPr algn="r" rtl="1"/>
            <a:r>
              <a:rPr lang="ar-IQ" dirty="0" smtClean="0"/>
              <a:t>1- الشروط الموضوعية العامة لصحة الوفاء بوجه عام من الرضا والمحل والسبب.</a:t>
            </a:r>
          </a:p>
          <a:p>
            <a:pPr algn="r" rtl="1"/>
            <a:r>
              <a:rPr lang="ar-IQ" dirty="0" smtClean="0"/>
              <a:t>2- يجب ان يتم الوفاء بكامل مبلغ الحوالة. </a:t>
            </a:r>
          </a:p>
          <a:p>
            <a:pPr algn="r" rtl="1"/>
            <a:r>
              <a:rPr lang="ar-IQ" dirty="0" smtClean="0"/>
              <a:t>3- ان تتحقق حالة امتناع المسحوب عليه عن الوفاء او اية حالة تجيز لحامل الرجوع قبل ميعاد الاستحقاق (امتناع المسحوب عليه عن القبول او الوفاء الكلي او اعساره او توقفه عن الدفع او وقوع حجز غير مجد على اموله.</a:t>
            </a:r>
          </a:p>
          <a:p>
            <a:pPr algn="r" rtl="1"/>
            <a:r>
              <a:rPr lang="ar-IQ" dirty="0" smtClean="0"/>
              <a:t>2- ان يقع التدخل قبل اخر يوم يصح فيه عمل الاحتجاج او انقضاء الميعاد القانوني لعمله اذا اشتملت الحوالة على رط الرجوع بدون مصاريف.</a:t>
            </a:r>
          </a:p>
          <a:p>
            <a:pPr algn="r" rtl="1"/>
            <a:endParaRPr lang="en-GB" dirty="0"/>
          </a:p>
        </p:txBody>
      </p:sp>
    </p:spTree>
    <p:extLst>
      <p:ext uri="{BB962C8B-B14F-4D97-AF65-F5344CB8AC3E}">
        <p14:creationId xmlns:p14="http://schemas.microsoft.com/office/powerpoint/2010/main" val="3950776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الوفاء بالتدخل</a:t>
            </a:r>
            <a:endParaRPr lang="en-GB" dirty="0"/>
          </a:p>
        </p:txBody>
      </p:sp>
      <p:sp>
        <p:nvSpPr>
          <p:cNvPr id="3" name="Content Placeholder 2"/>
          <p:cNvSpPr>
            <a:spLocks noGrp="1"/>
          </p:cNvSpPr>
          <p:nvPr>
            <p:ph idx="1"/>
          </p:nvPr>
        </p:nvSpPr>
        <p:spPr/>
        <p:txBody>
          <a:bodyPr/>
          <a:lstStyle/>
          <a:p>
            <a:pPr algn="r" rtl="1"/>
            <a:r>
              <a:rPr lang="ar-IQ" dirty="0" smtClean="0"/>
              <a:t>س ما هي الشروط الشكلية لصحة الوفاء بالتدخل؟</a:t>
            </a:r>
          </a:p>
          <a:p>
            <a:pPr algn="r" rtl="1"/>
            <a:r>
              <a:rPr lang="ar-IQ" dirty="0" smtClean="0"/>
              <a:t>المادة 124 تنص على الاتي:-</a:t>
            </a:r>
            <a:endParaRPr lang="ar-IQ" dirty="0"/>
          </a:p>
          <a:p>
            <a:pPr algn="r" rtl="1"/>
            <a:r>
              <a:rPr lang="ar-IQ" dirty="0" smtClean="0"/>
              <a:t>«اولا </a:t>
            </a:r>
            <a:r>
              <a:rPr lang="ar-IQ" dirty="0"/>
              <a:t>: يجب اثبات الوفاء بالتدخل </a:t>
            </a:r>
            <a:r>
              <a:rPr lang="ar-IQ" dirty="0" smtClean="0"/>
              <a:t>كتابة </a:t>
            </a:r>
            <a:r>
              <a:rPr lang="ar-IQ" dirty="0"/>
              <a:t>على الحوالة </a:t>
            </a:r>
            <a:r>
              <a:rPr lang="ar-IQ" dirty="0" smtClean="0"/>
              <a:t>يذكر </a:t>
            </a:r>
            <a:r>
              <a:rPr lang="ar-IQ" dirty="0"/>
              <a:t>فيها من حصل الوفاء لمصلحته، فاذا خلت المخالصة من هذا </a:t>
            </a:r>
            <a:r>
              <a:rPr lang="ar-IQ" dirty="0" smtClean="0"/>
              <a:t>البيان اعتبر </a:t>
            </a:r>
            <a:r>
              <a:rPr lang="ar-IQ" dirty="0"/>
              <a:t>الوفاء بالتدخل حاصلا لمصلحة الساحب.</a:t>
            </a:r>
          </a:p>
          <a:p>
            <a:pPr algn="r" rtl="1"/>
            <a:r>
              <a:rPr lang="ar-IQ" dirty="0"/>
              <a:t>ثانيا : </a:t>
            </a:r>
            <a:r>
              <a:rPr lang="ar-IQ" dirty="0" smtClean="0"/>
              <a:t>يجب </a:t>
            </a:r>
            <a:r>
              <a:rPr lang="ar-IQ" dirty="0"/>
              <a:t>تسليم الحوالة والاحتجاج </a:t>
            </a:r>
            <a:r>
              <a:rPr lang="ar-IQ" dirty="0" smtClean="0"/>
              <a:t>– ان </a:t>
            </a:r>
            <a:r>
              <a:rPr lang="ar-IQ" dirty="0"/>
              <a:t>عمل – للموفي </a:t>
            </a:r>
            <a:r>
              <a:rPr lang="ar-IQ" dirty="0" smtClean="0"/>
              <a:t>بالتدخل».</a:t>
            </a:r>
            <a:endParaRPr lang="en-GB" dirty="0"/>
          </a:p>
        </p:txBody>
      </p:sp>
    </p:spTree>
    <p:extLst>
      <p:ext uri="{BB962C8B-B14F-4D97-AF65-F5344CB8AC3E}">
        <p14:creationId xmlns:p14="http://schemas.microsoft.com/office/powerpoint/2010/main" val="684381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الوفاء بالتدخل</a:t>
            </a:r>
            <a:endParaRPr lang="en-GB" dirty="0"/>
          </a:p>
        </p:txBody>
      </p:sp>
      <p:sp>
        <p:nvSpPr>
          <p:cNvPr id="3" name="Content Placeholder 2"/>
          <p:cNvSpPr>
            <a:spLocks noGrp="1"/>
          </p:cNvSpPr>
          <p:nvPr>
            <p:ph idx="1"/>
          </p:nvPr>
        </p:nvSpPr>
        <p:spPr/>
        <p:txBody>
          <a:bodyPr>
            <a:normAutofit fontScale="92500" lnSpcReduction="20000"/>
          </a:bodyPr>
          <a:lstStyle/>
          <a:p>
            <a:pPr algn="r" rtl="1"/>
            <a:r>
              <a:rPr lang="ar-IQ" dirty="0" smtClean="0"/>
              <a:t>س هل يصح الوفاء بالتدخل بدون علم من جرى لمصلحته؟</a:t>
            </a:r>
          </a:p>
          <a:p>
            <a:pPr algn="r" rtl="1"/>
            <a:r>
              <a:rPr lang="ar-IQ" dirty="0" smtClean="0"/>
              <a:t>المادة 118 تنص على الاتي «يجب </a:t>
            </a:r>
            <a:r>
              <a:rPr lang="ar-IQ" dirty="0"/>
              <a:t>على المتدخل ان يخطر من وقع التدخل لمصلحته خلال يومي العمل التاليين والا </a:t>
            </a:r>
            <a:r>
              <a:rPr lang="ar-IQ" dirty="0" smtClean="0"/>
              <a:t>كان </a:t>
            </a:r>
            <a:r>
              <a:rPr lang="ar-IQ" dirty="0"/>
              <a:t>مسؤولا عند الاقتضاء عن </a:t>
            </a:r>
            <a:r>
              <a:rPr lang="ar-IQ" dirty="0" smtClean="0"/>
              <a:t>تعويض ما </a:t>
            </a:r>
            <a:r>
              <a:rPr lang="ar-IQ" dirty="0"/>
              <a:t>يترتب على اهماله من ضرر بشرط ان لا يجاوز ذلك مبلغ </a:t>
            </a:r>
            <a:r>
              <a:rPr lang="ar-IQ" dirty="0" smtClean="0"/>
              <a:t>الحوالة».</a:t>
            </a:r>
          </a:p>
          <a:p>
            <a:pPr algn="r" rtl="1"/>
            <a:r>
              <a:rPr lang="ar-IQ" dirty="0" smtClean="0"/>
              <a:t>وضح مدى حرية الحامل في قبول او رفض الوفاء بالتدخل؟</a:t>
            </a:r>
          </a:p>
          <a:p>
            <a:pPr algn="r" rtl="1"/>
            <a:r>
              <a:rPr lang="ar-IQ" dirty="0" smtClean="0"/>
              <a:t>ج الحامل مجبر على قبول الوفاء بالتدخل بعكس حالة القبول بالتدخل. وفي ذلك تنص المادة 123 على انه «اذا رفض حامل الحوالة الوفاء بالتدخل فقد حقه في الرجوع على من كانت ذمته تبرأ بهذا الوفاء».</a:t>
            </a:r>
          </a:p>
          <a:p>
            <a:pPr algn="r" rtl="1"/>
            <a:r>
              <a:rPr lang="ar-IQ" dirty="0" smtClean="0"/>
              <a:t>وفي هذه الحالة على </a:t>
            </a:r>
            <a:r>
              <a:rPr lang="ar-IQ" dirty="0"/>
              <a:t>الحامل </a:t>
            </a:r>
            <a:r>
              <a:rPr lang="ar-IQ" dirty="0" smtClean="0"/>
              <a:t>تقديم الحوالة الى الموفي بالتدخل لوفائها</a:t>
            </a:r>
            <a:r>
              <a:rPr lang="ar-IQ" dirty="0"/>
              <a:t>. وعليه ان يقوم بعمل احتجاج عدم الوفاء اذا لزم الحال في اليوم التالي على </a:t>
            </a:r>
            <a:r>
              <a:rPr lang="ar-IQ" dirty="0" smtClean="0"/>
              <a:t>الاكثر لاخر </a:t>
            </a:r>
            <a:r>
              <a:rPr lang="ar-IQ" dirty="0"/>
              <a:t>يوم يجوز فيه عمل هذا </a:t>
            </a:r>
            <a:r>
              <a:rPr lang="ar-IQ" dirty="0" smtClean="0"/>
              <a:t>الاحتجاج. واذا </a:t>
            </a:r>
            <a:r>
              <a:rPr lang="ar-IQ" dirty="0"/>
              <a:t>لم يعمل الاحتجاج في هذا الميعاد برئت ذمة من عين لوفائها عند الاقتضاء او من وقع القبول بالتدخل </a:t>
            </a:r>
            <a:r>
              <a:rPr lang="ar-IQ" dirty="0" smtClean="0"/>
              <a:t>لمصلحته. وكذلك </a:t>
            </a:r>
            <a:r>
              <a:rPr lang="ar-IQ" dirty="0"/>
              <a:t>تبرأ ذمة المظهرين </a:t>
            </a:r>
            <a:r>
              <a:rPr lang="ar-IQ" dirty="0" smtClean="0"/>
              <a:t>اللاحقين (م 122).</a:t>
            </a:r>
            <a:endParaRPr lang="en-GB" dirty="0"/>
          </a:p>
        </p:txBody>
      </p:sp>
    </p:spTree>
    <p:extLst>
      <p:ext uri="{BB962C8B-B14F-4D97-AF65-F5344CB8AC3E}">
        <p14:creationId xmlns:p14="http://schemas.microsoft.com/office/powerpoint/2010/main" val="2292504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الوفاء بالتدخل</a:t>
            </a:r>
            <a:endParaRPr lang="en-GB" dirty="0"/>
          </a:p>
        </p:txBody>
      </p:sp>
      <p:sp>
        <p:nvSpPr>
          <p:cNvPr id="3" name="Content Placeholder 2"/>
          <p:cNvSpPr>
            <a:spLocks noGrp="1"/>
          </p:cNvSpPr>
          <p:nvPr>
            <p:ph idx="1"/>
          </p:nvPr>
        </p:nvSpPr>
        <p:spPr/>
        <p:txBody>
          <a:bodyPr/>
          <a:lstStyle/>
          <a:p>
            <a:pPr algn="r" rtl="1"/>
            <a:r>
              <a:rPr lang="ar-IQ" dirty="0" smtClean="0"/>
              <a:t>س ما هي اثار الوفاء بالتدخل؟</a:t>
            </a:r>
          </a:p>
          <a:p>
            <a:pPr algn="r" rtl="1"/>
            <a:r>
              <a:rPr lang="ar-IQ" dirty="0" smtClean="0"/>
              <a:t>ج المادة 125 تنص على الاتي:</a:t>
            </a:r>
            <a:endParaRPr lang="ar-IQ" dirty="0"/>
          </a:p>
          <a:p>
            <a:pPr algn="r" rtl="1"/>
            <a:r>
              <a:rPr lang="ar-IQ" dirty="0" smtClean="0"/>
              <a:t>اولا : يكتسب من اوفى حوالة بطريق التدخل جميع الحقوق الناشئة عنها تجاه من حصل الوفاء لمصلحته والملتزمين تجاه هذا الشخص بمقتضى الحوالة. ومع ذلك لا يجوز للموفى بالتدخل تظهير الحوالة من جديد.</a:t>
            </a:r>
          </a:p>
          <a:p>
            <a:pPr algn="r" rtl="1"/>
            <a:r>
              <a:rPr lang="ar-IQ" dirty="0" smtClean="0"/>
              <a:t>ثانيا : تبرأ ذمة المظهرين اللاحقين لمن حصل الوفاء لمصلحته.</a:t>
            </a:r>
            <a:endParaRPr lang="en-GB" dirty="0"/>
          </a:p>
        </p:txBody>
      </p:sp>
    </p:spTree>
    <p:extLst>
      <p:ext uri="{BB962C8B-B14F-4D97-AF65-F5344CB8AC3E}">
        <p14:creationId xmlns:p14="http://schemas.microsoft.com/office/powerpoint/2010/main" val="3606036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الوفاء بالتدخل</a:t>
            </a:r>
            <a:endParaRPr lang="en-GB" dirty="0"/>
          </a:p>
        </p:txBody>
      </p:sp>
      <p:sp>
        <p:nvSpPr>
          <p:cNvPr id="3" name="Content Placeholder 2"/>
          <p:cNvSpPr>
            <a:spLocks noGrp="1"/>
          </p:cNvSpPr>
          <p:nvPr>
            <p:ph idx="1"/>
          </p:nvPr>
        </p:nvSpPr>
        <p:spPr/>
        <p:txBody>
          <a:bodyPr/>
          <a:lstStyle/>
          <a:p>
            <a:pPr algn="r" rtl="1"/>
            <a:r>
              <a:rPr lang="ar-IQ" dirty="0" smtClean="0"/>
              <a:t>وضح حكم تزاحم اكثر من شخص واحد طالبا الوفاء؟</a:t>
            </a:r>
          </a:p>
          <a:p>
            <a:pPr algn="r" rtl="1"/>
            <a:r>
              <a:rPr lang="ar-IQ" dirty="0" smtClean="0"/>
              <a:t>المادة (125/ثانيا) تنص عى الاتي «</a:t>
            </a:r>
            <a:r>
              <a:rPr lang="ar-IQ" dirty="0"/>
              <a:t>اذا تزاحم عدة اشخاص على الوفاء بالتدخل فضل من يترتب على الوفاء </a:t>
            </a:r>
            <a:r>
              <a:rPr lang="ar-IQ" dirty="0" smtClean="0"/>
              <a:t>له </a:t>
            </a:r>
            <a:r>
              <a:rPr lang="ar-IQ" dirty="0"/>
              <a:t>ابراء </a:t>
            </a:r>
            <a:r>
              <a:rPr lang="ar-IQ" dirty="0" smtClean="0"/>
              <a:t>اكبر </a:t>
            </a:r>
            <a:r>
              <a:rPr lang="ar-IQ" dirty="0"/>
              <a:t>عدد من الملتزمين. ومن </a:t>
            </a:r>
            <a:r>
              <a:rPr lang="ar-IQ" dirty="0" smtClean="0"/>
              <a:t>يتدخل للوفاء </a:t>
            </a:r>
            <a:r>
              <a:rPr lang="ar-IQ" dirty="0"/>
              <a:t>خلافا لهذه القاعدة مع علمه بها يفقد حقه في الرجوع على من </a:t>
            </a:r>
            <a:r>
              <a:rPr lang="ar-IQ" dirty="0" smtClean="0"/>
              <a:t>كانت </a:t>
            </a:r>
            <a:r>
              <a:rPr lang="ar-IQ" dirty="0"/>
              <a:t>ذمته تبرأ لو روعيت </a:t>
            </a:r>
            <a:r>
              <a:rPr lang="ar-IQ" dirty="0" smtClean="0"/>
              <a:t>القاعدة».</a:t>
            </a:r>
          </a:p>
          <a:p>
            <a:pPr algn="r" rtl="1"/>
            <a:endParaRPr lang="en-GB" dirty="0"/>
          </a:p>
        </p:txBody>
      </p:sp>
    </p:spTree>
    <p:extLst>
      <p:ext uri="{BB962C8B-B14F-4D97-AF65-F5344CB8AC3E}">
        <p14:creationId xmlns:p14="http://schemas.microsoft.com/office/powerpoint/2010/main" val="3359365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rtl="1"/>
            <a:r>
              <a:rPr lang="ar-IQ" dirty="0" smtClean="0"/>
              <a:t>س ما هي شروط القبول بالتدخل؟</a:t>
            </a:r>
          </a:p>
          <a:p>
            <a:pPr algn="r" rtl="1"/>
            <a:r>
              <a:rPr lang="ar-IQ" dirty="0" smtClean="0"/>
              <a:t>1- ان تكون الحوالة ممكنة القبول وتكون كذلك اذا كان القانون يفرض تقديمها للقبول او وجد فيها شرط يفرض على حاملها ذلك.</a:t>
            </a:r>
          </a:p>
          <a:p>
            <a:pPr algn="r" rtl="1"/>
            <a:r>
              <a:rPr lang="ar-IQ" dirty="0" smtClean="0"/>
              <a:t>2- ان يكون المسحوب عليه قد امتنع عن قبولها كليا او جزئيا او او لافلاسه او توقفه عن الدفع او وقوع حجز غير مجد على امواله. </a:t>
            </a:r>
            <a:endParaRPr lang="en-GB" dirty="0" smtClean="0"/>
          </a:p>
          <a:p>
            <a:pPr algn="r" rtl="1"/>
            <a:r>
              <a:rPr lang="ar-IQ" dirty="0" smtClean="0"/>
              <a:t>3-</a:t>
            </a:r>
            <a:endParaRPr lang="en-GB" dirty="0"/>
          </a:p>
        </p:txBody>
      </p:sp>
    </p:spTree>
    <p:extLst>
      <p:ext uri="{BB962C8B-B14F-4D97-AF65-F5344CB8AC3E}">
        <p14:creationId xmlns:p14="http://schemas.microsoft.com/office/powerpoint/2010/main" val="3870652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من هو الشخص الذي يحق له التماس القبول بالتدخل؟</a:t>
            </a:r>
          </a:p>
          <a:p>
            <a:pPr algn="r" rtl="1"/>
            <a:r>
              <a:rPr lang="ar-IQ" dirty="0" smtClean="0"/>
              <a:t>ج اي شخص اجنبي او اي ملتزم للحوالة وكذا الحال بالنسبة للمسحوب عليه غير القابل.</a:t>
            </a:r>
          </a:p>
          <a:p>
            <a:pPr algn="r" rtl="1"/>
            <a:r>
              <a:rPr lang="ar-IQ" dirty="0" smtClean="0"/>
              <a:t>س من هي شروط القبول بالتدخل؟</a:t>
            </a:r>
          </a:p>
          <a:p>
            <a:pPr algn="r" rtl="1"/>
            <a:r>
              <a:rPr lang="ar-IQ" dirty="0" smtClean="0"/>
              <a:t>ج الرضا والمحل والسبب.</a:t>
            </a:r>
          </a:p>
          <a:p>
            <a:pPr algn="r" rtl="1"/>
            <a:r>
              <a:rPr lang="ar-IQ" dirty="0" smtClean="0"/>
              <a:t>س ها هي مدى حرية الحامل في قبول او رفض التدخل؟</a:t>
            </a:r>
          </a:p>
          <a:p>
            <a:pPr algn="r" rtl="1"/>
            <a:r>
              <a:rPr lang="ar-IQ" dirty="0" smtClean="0"/>
              <a:t>القاعدة العامة</a:t>
            </a:r>
            <a:r>
              <a:rPr lang="ar-IQ" dirty="0" smtClean="0">
                <a:solidFill>
                  <a:srgbClr val="FF0000"/>
                </a:solidFill>
              </a:rPr>
              <a:t>: الحامل حر في قبول او رفض التدخل </a:t>
            </a:r>
            <a:r>
              <a:rPr lang="ar-IQ" dirty="0" smtClean="0"/>
              <a:t>وبالتالي ممارسة حقه في الرجوع.</a:t>
            </a:r>
          </a:p>
          <a:p>
            <a:pPr algn="just" rtl="1"/>
            <a:r>
              <a:rPr lang="ar-IQ" dirty="0" smtClean="0"/>
              <a:t>الاستثناء: قد يكون </a:t>
            </a:r>
            <a:r>
              <a:rPr lang="ar-IQ" dirty="0" smtClean="0">
                <a:solidFill>
                  <a:srgbClr val="FF0000"/>
                </a:solidFill>
              </a:rPr>
              <a:t>الحامل مجبرا </a:t>
            </a:r>
            <a:r>
              <a:rPr lang="ar-IQ" dirty="0" smtClean="0"/>
              <a:t>اذا كان </a:t>
            </a:r>
            <a:r>
              <a:rPr lang="ar-IQ" dirty="0"/>
              <a:t>اذا عين في الحوال من </a:t>
            </a:r>
            <a:r>
              <a:rPr lang="ar-IQ" dirty="0" smtClean="0"/>
              <a:t>يقبلها عند الاقتضاء، </a:t>
            </a:r>
            <a:r>
              <a:rPr lang="ar-IQ" dirty="0"/>
              <a:t>فليس للحامل ان يرجع قبل ميعاد </a:t>
            </a:r>
            <a:r>
              <a:rPr lang="ar-IQ" dirty="0" smtClean="0"/>
              <a:t>استحقاقها على </a:t>
            </a:r>
            <a:r>
              <a:rPr lang="ar-IQ" dirty="0"/>
              <a:t>من صدر عنه هذا التعيين ولا على الموقعين اللاحقين له، الا اذا قدم الحوالة الى من عين لقبولها </a:t>
            </a:r>
            <a:r>
              <a:rPr lang="ar-IQ" dirty="0" smtClean="0"/>
              <a:t>عند الاقتضاء وامتنع </a:t>
            </a:r>
            <a:r>
              <a:rPr lang="ar-IQ" dirty="0"/>
              <a:t>هذا الشخص من قبولها واثبت الحامل هذا الامتناع </a:t>
            </a:r>
            <a:r>
              <a:rPr lang="ar-IQ" dirty="0" smtClean="0"/>
              <a:t>باحتجاج (م 115).</a:t>
            </a:r>
            <a:endParaRPr lang="en-GB" dirty="0"/>
          </a:p>
        </p:txBody>
      </p:sp>
    </p:spTree>
    <p:extLst>
      <p:ext uri="{BB962C8B-B14F-4D97-AF65-F5344CB8AC3E}">
        <p14:creationId xmlns:p14="http://schemas.microsoft.com/office/powerpoint/2010/main" val="1620974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rtl="1"/>
            <a:r>
              <a:rPr lang="ar-IQ" dirty="0" smtClean="0"/>
              <a:t>س ما هي الشروط الشكلية لصحة القبول بالتدخل؟</a:t>
            </a:r>
          </a:p>
          <a:p>
            <a:pPr algn="r" rtl="1"/>
            <a:r>
              <a:rPr lang="ar-IQ" dirty="0" smtClean="0"/>
              <a:t>م 119 1- الكتابة على الحوالة بابة عبارة تفيد معنى القبول بالتدخل كأن يقال ((اتدخل لمصلحة فلان)) او ((اقبل الحوالة لمصلحة فلان)).</a:t>
            </a:r>
          </a:p>
          <a:p>
            <a:pPr algn="r" rtl="1"/>
            <a:r>
              <a:rPr lang="ar-IQ" dirty="0" smtClean="0"/>
              <a:t>2- توقيع المتدخل او بصمة ابهامه.</a:t>
            </a:r>
          </a:p>
          <a:p>
            <a:pPr algn="r" rtl="1"/>
            <a:r>
              <a:rPr lang="ar-IQ" dirty="0" smtClean="0"/>
              <a:t>3- ذكر اسم من تم التدخل لمصلحته, والا عد التدخل قد تم لمصلحة الساحب وبالتالي يستفيد منه كل الملتزميين الصرفيين.</a:t>
            </a:r>
          </a:p>
          <a:p>
            <a:pPr algn="r" rtl="1"/>
            <a:endParaRPr lang="en-GB" dirty="0"/>
          </a:p>
        </p:txBody>
      </p:sp>
    </p:spTree>
    <p:extLst>
      <p:ext uri="{BB962C8B-B14F-4D97-AF65-F5344CB8AC3E}">
        <p14:creationId xmlns:p14="http://schemas.microsoft.com/office/powerpoint/2010/main" val="355351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rtl="1"/>
            <a:r>
              <a:rPr lang="ar-IQ" dirty="0" smtClean="0"/>
              <a:t>س هل يجوز ان يقع القبول بالتدخل بدون علم من تم لمصلحته؟</a:t>
            </a:r>
          </a:p>
          <a:p>
            <a:pPr algn="r" rtl="1"/>
            <a:r>
              <a:rPr lang="ar-IQ" dirty="0" smtClean="0"/>
              <a:t>ج تنص المادة 118 من قانون التجارة على انه «يجب </a:t>
            </a:r>
            <a:r>
              <a:rPr lang="ar-IQ" dirty="0"/>
              <a:t>على المتدخل ان يخطر من وقع التدخل لمصلحته خلال يومي العمل التاليين والا آان مسؤولا عند الاقتضاء عن </a:t>
            </a:r>
            <a:r>
              <a:rPr lang="ar-IQ" dirty="0" smtClean="0"/>
              <a:t>تعويض ما </a:t>
            </a:r>
            <a:r>
              <a:rPr lang="ar-IQ" dirty="0"/>
              <a:t>يترتب على اهماله من ضرر بشرط ان لا يجاوز ذلك مبلغ </a:t>
            </a:r>
            <a:r>
              <a:rPr lang="ar-IQ" dirty="0" smtClean="0"/>
              <a:t>الحوالة «.</a:t>
            </a:r>
          </a:p>
          <a:p>
            <a:pPr algn="r" rtl="1"/>
            <a:r>
              <a:rPr lang="ar-IQ" dirty="0" smtClean="0"/>
              <a:t>ولم يعين القانون شكل الاخطار.</a:t>
            </a:r>
            <a:endParaRPr lang="en-GB" dirty="0"/>
          </a:p>
        </p:txBody>
      </p:sp>
    </p:spTree>
    <p:extLst>
      <p:ext uri="{BB962C8B-B14F-4D97-AF65-F5344CB8AC3E}">
        <p14:creationId xmlns:p14="http://schemas.microsoft.com/office/powerpoint/2010/main" val="208975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rtl="1"/>
            <a:r>
              <a:rPr lang="ar-IQ" dirty="0" smtClean="0"/>
              <a:t>س ما هي اثار القبول بالتدخل؟</a:t>
            </a:r>
          </a:p>
          <a:p>
            <a:pPr algn="r" rtl="1"/>
            <a:r>
              <a:rPr lang="ar-IQ" dirty="0" smtClean="0"/>
              <a:t>اذا قبل الحامل القبول بالتدخل ترتبت الاثار الاتية:-</a:t>
            </a:r>
          </a:p>
          <a:p>
            <a:pPr algn="r" rtl="1"/>
            <a:r>
              <a:rPr lang="ar-IQ" dirty="0" smtClean="0"/>
              <a:t>1- لا يحق للحامل الرجوع على من قبل التدخل لمصلحته والموقعين اللاحقين عليه قبل حلول ميعاد الاستحقاق.</a:t>
            </a:r>
          </a:p>
          <a:p>
            <a:pPr algn="r" rtl="1"/>
            <a:r>
              <a:rPr lang="ar-IQ" dirty="0" smtClean="0"/>
              <a:t>2- لا يحول القبول بالتدخل دون قيام الملتزم الصرفي بوفاء مبلغ الحوالة مقابل تسليمها وتسليم الاحتجاج بعدم القبول لانه قد لا يرغب ان يتفضل عليه احد او قد يفضل الوفاء المبتسر.</a:t>
            </a:r>
          </a:p>
        </p:txBody>
      </p:sp>
    </p:spTree>
    <p:extLst>
      <p:ext uri="{BB962C8B-B14F-4D97-AF65-F5344CB8AC3E}">
        <p14:creationId xmlns:p14="http://schemas.microsoft.com/office/powerpoint/2010/main" val="917835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rtl="1"/>
            <a:r>
              <a:rPr lang="ar-IQ" dirty="0" smtClean="0"/>
              <a:t>3- يلتزم القابل بالتدخل </a:t>
            </a:r>
            <a:r>
              <a:rPr lang="ar-IQ" b="1" dirty="0" smtClean="0">
                <a:solidFill>
                  <a:srgbClr val="FF0000"/>
                </a:solidFill>
              </a:rPr>
              <a:t>بالكيفية التي يلتزم بها من تم التدخل لمصلحته</a:t>
            </a:r>
            <a:r>
              <a:rPr lang="ar-IQ" dirty="0" smtClean="0"/>
              <a:t>, اي انه يكون بمركز الكفيل, ويترتب على هذا :-</a:t>
            </a:r>
            <a:endParaRPr lang="en-GB" dirty="0" smtClean="0"/>
          </a:p>
          <a:p>
            <a:pPr algn="r" rtl="1"/>
            <a:r>
              <a:rPr lang="ar-IQ" dirty="0" smtClean="0"/>
              <a:t>ا- ان التزامه التزام تبعي يتبع التزام من تم التدخل لمصلحته وجودا وعدما وصحة وبطلانا, بخلاف التزام الضامن.</a:t>
            </a:r>
          </a:p>
          <a:p>
            <a:pPr algn="r" rtl="1"/>
            <a:r>
              <a:rPr lang="ar-IQ" dirty="0" smtClean="0"/>
              <a:t>ب- ان التزامه التزام اصلي لان للحامل الرجوع عليه قبل الرجوع على من تم التدخل بالقبول لمصلحته.</a:t>
            </a:r>
          </a:p>
          <a:p>
            <a:pPr algn="r" rtl="1"/>
            <a:r>
              <a:rPr lang="ar-IQ" dirty="0" smtClean="0"/>
              <a:t>ج- يحل القابل بالتدخل متى ما اوفى بمبلغ الحوالة محل الحامل  وجاز له الرجوع على من تم التدخل بالقبول لمصلحته وعلى جميع الملتزمين السابقين عليه.</a:t>
            </a:r>
            <a:endParaRPr lang="en-GB" dirty="0"/>
          </a:p>
        </p:txBody>
      </p:sp>
    </p:spTree>
    <p:extLst>
      <p:ext uri="{BB962C8B-B14F-4D97-AF65-F5344CB8AC3E}">
        <p14:creationId xmlns:p14="http://schemas.microsoft.com/office/powerpoint/2010/main" val="1115725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rtl="1"/>
            <a:r>
              <a:rPr lang="ar-IQ" dirty="0" smtClean="0"/>
              <a:t>هل يقوم القبول بالتدخل مقام قبول المسحوب عليه للحوالة؟</a:t>
            </a:r>
          </a:p>
          <a:p>
            <a:pPr algn="r" rtl="1"/>
            <a:r>
              <a:rPr lang="ar-IQ" dirty="0" smtClean="0"/>
              <a:t>ج كلا للاسباب الاتية:-</a:t>
            </a:r>
          </a:p>
          <a:p>
            <a:pPr algn="r" rtl="1"/>
            <a:r>
              <a:rPr lang="ar-IQ" dirty="0" smtClean="0"/>
              <a:t>1- ان المتدخل لا يعمل بصفته نائبا او كفيلا للمسحوب عليه.</a:t>
            </a:r>
          </a:p>
          <a:p>
            <a:pPr algn="r" rtl="1"/>
            <a:r>
              <a:rPr lang="ar-IQ" dirty="0" smtClean="0"/>
              <a:t>2- ان قبول المتدخل لا يؤدي الى تاكد حق الحامل في مقابل الوفاء.</a:t>
            </a:r>
          </a:p>
          <a:p>
            <a:pPr algn="r" rtl="1"/>
            <a:r>
              <a:rPr lang="ar-IQ" dirty="0" smtClean="0"/>
              <a:t>3- ان للمسحوب عليه ان يوفي بمبلغ الحوالة رغم رفضه القبول فلا يكون للتدخل اية فائدة بعد هذا.</a:t>
            </a:r>
            <a:endParaRPr lang="en-GB" dirty="0"/>
          </a:p>
        </p:txBody>
      </p:sp>
    </p:spTree>
    <p:extLst>
      <p:ext uri="{BB962C8B-B14F-4D97-AF65-F5344CB8AC3E}">
        <p14:creationId xmlns:p14="http://schemas.microsoft.com/office/powerpoint/2010/main" val="1707447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الوفاء بالتدخل</a:t>
            </a:r>
            <a:endParaRPr lang="en-GB" dirty="0"/>
          </a:p>
        </p:txBody>
      </p:sp>
      <p:sp>
        <p:nvSpPr>
          <p:cNvPr id="3" name="Content Placeholder 2"/>
          <p:cNvSpPr>
            <a:spLocks noGrp="1"/>
          </p:cNvSpPr>
          <p:nvPr>
            <p:ph idx="1"/>
          </p:nvPr>
        </p:nvSpPr>
        <p:spPr/>
        <p:txBody>
          <a:bodyPr/>
          <a:lstStyle/>
          <a:p>
            <a:pPr algn="r" rtl="1"/>
            <a:r>
              <a:rPr lang="ar-IQ" dirty="0" smtClean="0"/>
              <a:t>س ما هو الوفاء بالتدخل؟</a:t>
            </a:r>
          </a:p>
          <a:p>
            <a:pPr algn="r" rtl="1"/>
            <a:r>
              <a:rPr lang="ar-IQ" dirty="0" smtClean="0"/>
              <a:t>ج اعراب شخص عن رغبته في وفاء مبلغ الحوالة في جميع الاحوال التي </a:t>
            </a:r>
            <a:r>
              <a:rPr lang="ar-IQ" dirty="0"/>
              <a:t>يكون فيها لحاملها عند حلول ميعاد الاستحقاق او قبل حلوله </a:t>
            </a:r>
            <a:r>
              <a:rPr lang="ar-IQ" dirty="0" smtClean="0"/>
              <a:t>حق الرجوع على الملتزمين بها.</a:t>
            </a:r>
            <a:endParaRPr lang="en-GB" dirty="0" smtClean="0"/>
          </a:p>
          <a:p>
            <a:pPr algn="r" rtl="1"/>
            <a:r>
              <a:rPr lang="ar-IQ" dirty="0" smtClean="0"/>
              <a:t>س ما هي الاغراض التي يؤديها الوفاء بالتدخل؟</a:t>
            </a:r>
          </a:p>
          <a:p>
            <a:pPr algn="r" rtl="1"/>
            <a:r>
              <a:rPr lang="ar-IQ" dirty="0" smtClean="0"/>
              <a:t>ج الحيلولة دون ما يسببه الرجوع على احد الملتزمين الصرفيين من المساس بمركزهم المالية والاساءة الى سمعتهم.</a:t>
            </a:r>
          </a:p>
        </p:txBody>
      </p:sp>
    </p:spTree>
    <p:extLst>
      <p:ext uri="{BB962C8B-B14F-4D97-AF65-F5344CB8AC3E}">
        <p14:creationId xmlns:p14="http://schemas.microsoft.com/office/powerpoint/2010/main" val="590776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1111</Words>
  <Application>Microsoft Office PowerPoint</Application>
  <PresentationFormat>Custom</PresentationFormat>
  <Paragraphs>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القبول بالتدخل</vt:lpstr>
      <vt:lpstr>القبول بالتدخل</vt:lpstr>
      <vt:lpstr>القبول بالتدخل</vt:lpstr>
      <vt:lpstr>القبول بالتدخل</vt:lpstr>
      <vt:lpstr>القبول بالتدخل</vt:lpstr>
      <vt:lpstr>القبول بالتدخل</vt:lpstr>
      <vt:lpstr>القبول بالتدخل</vt:lpstr>
      <vt:lpstr>القبول بالتدخل</vt:lpstr>
      <vt:lpstr>الوفاء بالتدخل</vt:lpstr>
      <vt:lpstr>الوفاء بالتدخل</vt:lpstr>
      <vt:lpstr>الوفاء بالتدخل</vt:lpstr>
      <vt:lpstr>الوفاء بالتدخل</vt:lpstr>
      <vt:lpstr>الوفاء بالتدخل</vt:lpstr>
      <vt:lpstr>الوفاء بالتدخل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القبول بالتدخل</dc:title>
  <dc:creator>R</dc:creator>
  <cp:lastModifiedBy>Maher</cp:lastModifiedBy>
  <cp:revision>12</cp:revision>
  <dcterms:created xsi:type="dcterms:W3CDTF">2018-04-24T19:47:44Z</dcterms:created>
  <dcterms:modified xsi:type="dcterms:W3CDTF">2019-11-26T13:47:24Z</dcterms:modified>
</cp:coreProperties>
</file>