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9" r:id="rId5"/>
    <p:sldId id="259" r:id="rId6"/>
    <p:sldId id="260" r:id="rId7"/>
    <p:sldId id="261" r:id="rId8"/>
    <p:sldId id="262" r:id="rId9"/>
    <p:sldId id="263" r:id="rId10"/>
    <p:sldId id="264"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81" d="100"/>
          <a:sy n="81" d="100"/>
        </p:scale>
        <p:origin x="-288"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EAD2E4C-CCC6-4C25-8292-800412186F21}"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4DA8F5-AC72-4E76-AA70-AA7AD76FB1AB}" type="slidenum">
              <a:rPr lang="en-GB" smtClean="0"/>
              <a:t>‹#›</a:t>
            </a:fld>
            <a:endParaRPr lang="en-GB"/>
          </a:p>
        </p:txBody>
      </p:sp>
    </p:spTree>
    <p:extLst>
      <p:ext uri="{BB962C8B-B14F-4D97-AF65-F5344CB8AC3E}">
        <p14:creationId xmlns:p14="http://schemas.microsoft.com/office/powerpoint/2010/main" val="1578117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EAD2E4C-CCC6-4C25-8292-800412186F21}"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4DA8F5-AC72-4E76-AA70-AA7AD76FB1AB}" type="slidenum">
              <a:rPr lang="en-GB" smtClean="0"/>
              <a:t>‹#›</a:t>
            </a:fld>
            <a:endParaRPr lang="en-GB"/>
          </a:p>
        </p:txBody>
      </p:sp>
    </p:spTree>
    <p:extLst>
      <p:ext uri="{BB962C8B-B14F-4D97-AF65-F5344CB8AC3E}">
        <p14:creationId xmlns:p14="http://schemas.microsoft.com/office/powerpoint/2010/main" val="1951723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EAD2E4C-CCC6-4C25-8292-800412186F21}"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4DA8F5-AC72-4E76-AA70-AA7AD76FB1AB}" type="slidenum">
              <a:rPr lang="en-GB" smtClean="0"/>
              <a:t>‹#›</a:t>
            </a:fld>
            <a:endParaRPr lang="en-GB"/>
          </a:p>
        </p:txBody>
      </p:sp>
    </p:spTree>
    <p:extLst>
      <p:ext uri="{BB962C8B-B14F-4D97-AF65-F5344CB8AC3E}">
        <p14:creationId xmlns:p14="http://schemas.microsoft.com/office/powerpoint/2010/main" val="2875715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EAD2E4C-CCC6-4C25-8292-800412186F21}"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4DA8F5-AC72-4E76-AA70-AA7AD76FB1AB}" type="slidenum">
              <a:rPr lang="en-GB" smtClean="0"/>
              <a:t>‹#›</a:t>
            </a:fld>
            <a:endParaRPr lang="en-GB"/>
          </a:p>
        </p:txBody>
      </p:sp>
    </p:spTree>
    <p:extLst>
      <p:ext uri="{BB962C8B-B14F-4D97-AF65-F5344CB8AC3E}">
        <p14:creationId xmlns:p14="http://schemas.microsoft.com/office/powerpoint/2010/main" val="2787585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AD2E4C-CCC6-4C25-8292-800412186F21}"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4DA8F5-AC72-4E76-AA70-AA7AD76FB1AB}" type="slidenum">
              <a:rPr lang="en-GB" smtClean="0"/>
              <a:t>‹#›</a:t>
            </a:fld>
            <a:endParaRPr lang="en-GB"/>
          </a:p>
        </p:txBody>
      </p:sp>
    </p:spTree>
    <p:extLst>
      <p:ext uri="{BB962C8B-B14F-4D97-AF65-F5344CB8AC3E}">
        <p14:creationId xmlns:p14="http://schemas.microsoft.com/office/powerpoint/2010/main" val="2765690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EAD2E4C-CCC6-4C25-8292-800412186F21}" type="datetimeFigureOut">
              <a:rPr lang="en-GB" smtClean="0"/>
              <a:t>26/11/2019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D4DA8F5-AC72-4E76-AA70-AA7AD76FB1AB}" type="slidenum">
              <a:rPr lang="en-GB" smtClean="0"/>
              <a:t>‹#›</a:t>
            </a:fld>
            <a:endParaRPr lang="en-GB"/>
          </a:p>
        </p:txBody>
      </p:sp>
    </p:spTree>
    <p:extLst>
      <p:ext uri="{BB962C8B-B14F-4D97-AF65-F5344CB8AC3E}">
        <p14:creationId xmlns:p14="http://schemas.microsoft.com/office/powerpoint/2010/main" val="1842538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EAD2E4C-CCC6-4C25-8292-800412186F21}" type="datetimeFigureOut">
              <a:rPr lang="en-GB" smtClean="0"/>
              <a:t>26/11/2019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D4DA8F5-AC72-4E76-AA70-AA7AD76FB1AB}" type="slidenum">
              <a:rPr lang="en-GB" smtClean="0"/>
              <a:t>‹#›</a:t>
            </a:fld>
            <a:endParaRPr lang="en-GB"/>
          </a:p>
        </p:txBody>
      </p:sp>
    </p:spTree>
    <p:extLst>
      <p:ext uri="{BB962C8B-B14F-4D97-AF65-F5344CB8AC3E}">
        <p14:creationId xmlns:p14="http://schemas.microsoft.com/office/powerpoint/2010/main" val="1625292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EAD2E4C-CCC6-4C25-8292-800412186F21}" type="datetimeFigureOut">
              <a:rPr lang="en-GB" smtClean="0"/>
              <a:t>26/11/2019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D4DA8F5-AC72-4E76-AA70-AA7AD76FB1AB}" type="slidenum">
              <a:rPr lang="en-GB" smtClean="0"/>
              <a:t>‹#›</a:t>
            </a:fld>
            <a:endParaRPr lang="en-GB"/>
          </a:p>
        </p:txBody>
      </p:sp>
    </p:spTree>
    <p:extLst>
      <p:ext uri="{BB962C8B-B14F-4D97-AF65-F5344CB8AC3E}">
        <p14:creationId xmlns:p14="http://schemas.microsoft.com/office/powerpoint/2010/main" val="3681869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AD2E4C-CCC6-4C25-8292-800412186F21}" type="datetimeFigureOut">
              <a:rPr lang="en-GB" smtClean="0"/>
              <a:t>26/11/2019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D4DA8F5-AC72-4E76-AA70-AA7AD76FB1AB}" type="slidenum">
              <a:rPr lang="en-GB" smtClean="0"/>
              <a:t>‹#›</a:t>
            </a:fld>
            <a:endParaRPr lang="en-GB"/>
          </a:p>
        </p:txBody>
      </p:sp>
    </p:spTree>
    <p:extLst>
      <p:ext uri="{BB962C8B-B14F-4D97-AF65-F5344CB8AC3E}">
        <p14:creationId xmlns:p14="http://schemas.microsoft.com/office/powerpoint/2010/main" val="263087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AD2E4C-CCC6-4C25-8292-800412186F21}" type="datetimeFigureOut">
              <a:rPr lang="en-GB" smtClean="0"/>
              <a:t>26/11/2019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D4DA8F5-AC72-4E76-AA70-AA7AD76FB1AB}" type="slidenum">
              <a:rPr lang="en-GB" smtClean="0"/>
              <a:t>‹#›</a:t>
            </a:fld>
            <a:endParaRPr lang="en-GB"/>
          </a:p>
        </p:txBody>
      </p:sp>
    </p:spTree>
    <p:extLst>
      <p:ext uri="{BB962C8B-B14F-4D97-AF65-F5344CB8AC3E}">
        <p14:creationId xmlns:p14="http://schemas.microsoft.com/office/powerpoint/2010/main" val="3014269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AD2E4C-CCC6-4C25-8292-800412186F21}" type="datetimeFigureOut">
              <a:rPr lang="en-GB" smtClean="0"/>
              <a:t>26/11/2019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D4DA8F5-AC72-4E76-AA70-AA7AD76FB1AB}" type="slidenum">
              <a:rPr lang="en-GB" smtClean="0"/>
              <a:t>‹#›</a:t>
            </a:fld>
            <a:endParaRPr lang="en-GB"/>
          </a:p>
        </p:txBody>
      </p:sp>
    </p:spTree>
    <p:extLst>
      <p:ext uri="{BB962C8B-B14F-4D97-AF65-F5344CB8AC3E}">
        <p14:creationId xmlns:p14="http://schemas.microsoft.com/office/powerpoint/2010/main" val="666350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AD2E4C-CCC6-4C25-8292-800412186F21}" type="datetimeFigureOut">
              <a:rPr lang="en-GB" smtClean="0"/>
              <a:t>26/11/2019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4DA8F5-AC72-4E76-AA70-AA7AD76FB1AB}" type="slidenum">
              <a:rPr lang="en-GB" smtClean="0"/>
              <a:t>‹#›</a:t>
            </a:fld>
            <a:endParaRPr lang="en-GB"/>
          </a:p>
        </p:txBody>
      </p:sp>
    </p:spTree>
    <p:extLst>
      <p:ext uri="{BB962C8B-B14F-4D97-AF65-F5344CB8AC3E}">
        <p14:creationId xmlns:p14="http://schemas.microsoft.com/office/powerpoint/2010/main" val="28523194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0482" y="-997383"/>
            <a:ext cx="9144000" cy="2387600"/>
          </a:xfrm>
        </p:spPr>
        <p:txBody>
          <a:bodyPr>
            <a:normAutofit/>
          </a:bodyPr>
          <a:lstStyle/>
          <a:p>
            <a:pPr algn="r"/>
            <a:r>
              <a:rPr lang="ar-IQ" sz="3200" b="1" dirty="0" smtClean="0"/>
              <a:t>الصك </a:t>
            </a:r>
            <a:endParaRPr lang="en-GB" sz="3200" b="1" dirty="0"/>
          </a:p>
        </p:txBody>
      </p:sp>
      <p:sp>
        <p:nvSpPr>
          <p:cNvPr id="3" name="Subtitle 2"/>
          <p:cNvSpPr>
            <a:spLocks noGrp="1"/>
          </p:cNvSpPr>
          <p:nvPr>
            <p:ph type="subTitle" idx="1"/>
          </p:nvPr>
        </p:nvSpPr>
        <p:spPr>
          <a:xfrm>
            <a:off x="1330036" y="1617374"/>
            <a:ext cx="9244446" cy="4627562"/>
          </a:xfrm>
        </p:spPr>
        <p:txBody>
          <a:bodyPr/>
          <a:lstStyle/>
          <a:p>
            <a:pPr algn="r" rtl="1"/>
            <a:r>
              <a:rPr lang="ar-IQ" b="1" dirty="0" smtClean="0"/>
              <a:t>س/ عرف الصك؟</a:t>
            </a:r>
          </a:p>
          <a:p>
            <a:pPr algn="r" rtl="1"/>
            <a:r>
              <a:rPr lang="ar-IQ" dirty="0" smtClean="0"/>
              <a:t>محرر مكتوب بصيغة شكلية نص عليها القانون بمقتضاه يامر شخص يدعى (الساحب) شخصا اخر يدعى المسحوب عليه والذي يجب ان يكون دائما مصرفا باداء مبلغ معين الى المستفيد منه او لحامله.</a:t>
            </a:r>
          </a:p>
          <a:p>
            <a:pPr algn="r" rtl="1"/>
            <a:r>
              <a:rPr lang="ar-IQ" dirty="0" smtClean="0"/>
              <a:t>س/ ما هي اوجه الاختلاف بين الصك والحوالة التجارية؟</a:t>
            </a:r>
          </a:p>
          <a:p>
            <a:pPr algn="r" rtl="1"/>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088975371"/>
              </p:ext>
            </p:extLst>
          </p:nvPr>
        </p:nvGraphicFramePr>
        <p:xfrm>
          <a:off x="2446482" y="3475644"/>
          <a:ext cx="8128000" cy="3505200"/>
        </p:xfrm>
        <a:graphic>
          <a:graphicData uri="http://schemas.openxmlformats.org/drawingml/2006/table">
            <a:tbl>
              <a:tblPr firstRow="1" bandRow="1">
                <a:tableStyleId>{5C22544A-7EE6-4342-B048-85BDC9FD1C3A}</a:tableStyleId>
              </a:tblPr>
              <a:tblGrid>
                <a:gridCol w="4064000"/>
                <a:gridCol w="4064000"/>
              </a:tblGrid>
              <a:tr h="370840">
                <a:tc>
                  <a:txBody>
                    <a:bodyPr/>
                    <a:lstStyle/>
                    <a:p>
                      <a:r>
                        <a:rPr lang="ar-IQ" dirty="0" smtClean="0"/>
                        <a:t>الحوالة التجارية                          </a:t>
                      </a:r>
                      <a:endParaRPr lang="en-GB" dirty="0"/>
                    </a:p>
                  </a:txBody>
                  <a:tcPr/>
                </a:tc>
                <a:tc>
                  <a:txBody>
                    <a:bodyPr/>
                    <a:lstStyle/>
                    <a:p>
                      <a:r>
                        <a:rPr lang="ar-IQ" dirty="0" smtClean="0"/>
                        <a:t>الصك                </a:t>
                      </a:r>
                      <a:endParaRPr lang="en-GB" dirty="0"/>
                    </a:p>
                  </a:txBody>
                  <a:tcPr/>
                </a:tc>
              </a:tr>
              <a:tr h="370840">
                <a:tc>
                  <a:txBody>
                    <a:bodyPr/>
                    <a:lstStyle/>
                    <a:p>
                      <a:r>
                        <a:rPr lang="ar-IQ" dirty="0" smtClean="0"/>
                        <a:t>هناك اربعة صور لميعاد الاستحقاق                </a:t>
                      </a:r>
                      <a:endParaRPr lang="en-GB" dirty="0"/>
                    </a:p>
                  </a:txBody>
                  <a:tcPr/>
                </a:tc>
                <a:tc>
                  <a:txBody>
                    <a:bodyPr/>
                    <a:lstStyle/>
                    <a:p>
                      <a:pPr algn="r"/>
                      <a:r>
                        <a:rPr lang="ar-IQ" dirty="0" smtClean="0"/>
                        <a:t>1- لا اجل فيه لانه مستحق</a:t>
                      </a:r>
                      <a:r>
                        <a:rPr lang="ar-IQ" baseline="0" dirty="0" smtClean="0"/>
                        <a:t> الاداء لدى الاطلاع</a:t>
                      </a:r>
                      <a:endParaRPr lang="en-GB" dirty="0"/>
                    </a:p>
                  </a:txBody>
                  <a:tcPr/>
                </a:tc>
              </a:tr>
              <a:tr h="37084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ar-IQ" dirty="0" smtClean="0"/>
                        <a:t> تؤدي وظيفة نقل النقود,</a:t>
                      </a:r>
                      <a:r>
                        <a:rPr lang="ar-IQ" baseline="0" dirty="0" smtClean="0"/>
                        <a:t> اداة ائتمان,  اداة وفاء</a:t>
                      </a:r>
                      <a:r>
                        <a:rPr lang="ar-IQ" dirty="0" smtClean="0"/>
                        <a:t>                    </a:t>
                      </a:r>
                      <a:endParaRPr lang="en-GB" dirty="0"/>
                    </a:p>
                  </a:txBody>
                  <a:tcPr/>
                </a:tc>
                <a:tc>
                  <a:txBody>
                    <a:bodyPr/>
                    <a:lstStyle/>
                    <a:p>
                      <a:pPr algn="r"/>
                      <a:r>
                        <a:rPr lang="ar-IQ" dirty="0" smtClean="0"/>
                        <a:t>2- يؤدي وظيفة نقل النقود  و</a:t>
                      </a:r>
                      <a:r>
                        <a:rPr lang="ar-IQ" baseline="0" dirty="0" smtClean="0"/>
                        <a:t>اداة وفاء فقط</a:t>
                      </a:r>
                      <a:endParaRPr lang="en-GB" dirty="0"/>
                    </a:p>
                  </a:txBody>
                  <a:tcPr/>
                </a:tc>
              </a:tr>
              <a:tr h="370840">
                <a:tc>
                  <a:txBody>
                    <a:bodyPr/>
                    <a:lstStyle/>
                    <a:p>
                      <a:r>
                        <a:rPr lang="ar-IQ" dirty="0" smtClean="0"/>
                        <a:t>يجب ان يذكر فيها اسم المستفيد (ورقة اسمية من حيث النشاة)</a:t>
                      </a:r>
                      <a:endParaRPr lang="en-GB" dirty="0"/>
                    </a:p>
                  </a:txBody>
                  <a:tcPr/>
                </a:tc>
                <a:tc>
                  <a:txBody>
                    <a:bodyPr/>
                    <a:lstStyle/>
                    <a:p>
                      <a:pPr algn="r"/>
                      <a:r>
                        <a:rPr lang="ar-IQ" dirty="0" smtClean="0"/>
                        <a:t>3- لا يشترط فيه ذكر اسم المستفيد (يسحب لحامله)</a:t>
                      </a:r>
                      <a:endParaRPr lang="en-GB" dirty="0"/>
                    </a:p>
                  </a:txBody>
                  <a:tcPr/>
                </a:tc>
              </a:tr>
              <a:tr h="370840">
                <a:tc>
                  <a:txBody>
                    <a:bodyPr/>
                    <a:lstStyle/>
                    <a:p>
                      <a:r>
                        <a:rPr lang="ar-IQ" dirty="0" smtClean="0"/>
                        <a:t>يجوز اشتراط الفائدة فيه بشروط  معينة                </a:t>
                      </a:r>
                      <a:endParaRPr lang="en-GB" dirty="0"/>
                    </a:p>
                  </a:txBody>
                  <a:tcPr/>
                </a:tc>
                <a:tc>
                  <a:txBody>
                    <a:bodyPr/>
                    <a:lstStyle/>
                    <a:p>
                      <a:pPr algn="r"/>
                      <a:r>
                        <a:rPr lang="ar-IQ" dirty="0" smtClean="0"/>
                        <a:t>4- لا يجوز اشتراط الفائدة فيه</a:t>
                      </a:r>
                      <a:endParaRPr lang="en-GB" dirty="0"/>
                    </a:p>
                  </a:txBody>
                  <a:tcPr/>
                </a:tc>
              </a:tr>
              <a:tr h="370840">
                <a:tc>
                  <a:txBody>
                    <a:bodyPr/>
                    <a:lstStyle/>
                    <a:p>
                      <a:pPr algn="r"/>
                      <a:r>
                        <a:rPr lang="ar-IQ" dirty="0" smtClean="0"/>
                        <a:t>يصح القبول فيها</a:t>
                      </a:r>
                      <a:endParaRPr lang="en-GB" dirty="0"/>
                    </a:p>
                  </a:txBody>
                  <a:tcPr/>
                </a:tc>
                <a:tc>
                  <a:txBody>
                    <a:bodyPr/>
                    <a:lstStyle/>
                    <a:p>
                      <a:pPr algn="r"/>
                      <a:r>
                        <a:rPr lang="ar-IQ" dirty="0" smtClean="0"/>
                        <a:t>5- لا قبول فيه</a:t>
                      </a:r>
                      <a:endParaRPr lang="en-GB" dirty="0"/>
                    </a:p>
                  </a:txBody>
                  <a:tcPr/>
                </a:tc>
              </a:tr>
              <a:tr h="370840">
                <a:tc>
                  <a:txBody>
                    <a:bodyPr/>
                    <a:lstStyle/>
                    <a:p>
                      <a:pPr algn="r"/>
                      <a:r>
                        <a:rPr lang="ar-IQ" dirty="0" smtClean="0"/>
                        <a:t>يجب</a:t>
                      </a:r>
                      <a:r>
                        <a:rPr lang="ar-IQ" baseline="0" dirty="0" smtClean="0"/>
                        <a:t> توافر مقابل الوفاء في (ميعاد) الاستحقاق</a:t>
                      </a:r>
                      <a:endParaRPr lang="en-GB" dirty="0"/>
                    </a:p>
                  </a:txBody>
                  <a:tcPr/>
                </a:tc>
                <a:tc>
                  <a:txBody>
                    <a:bodyPr/>
                    <a:lstStyle/>
                    <a:p>
                      <a:pPr algn="r"/>
                      <a:r>
                        <a:rPr lang="ar-IQ" dirty="0" smtClean="0"/>
                        <a:t>6- يجب توافر</a:t>
                      </a:r>
                      <a:r>
                        <a:rPr lang="ar-IQ" baseline="0" dirty="0" smtClean="0"/>
                        <a:t> الرصيد (وقت سحب) الصك</a:t>
                      </a:r>
                      <a:endParaRPr lang="en-GB" dirty="0"/>
                    </a:p>
                  </a:txBody>
                  <a:tcPr/>
                </a:tc>
              </a:tr>
              <a:tr h="370840">
                <a:tc>
                  <a:txBody>
                    <a:bodyPr/>
                    <a:lstStyle/>
                    <a:p>
                      <a:pPr algn="r"/>
                      <a:r>
                        <a:rPr lang="ar-IQ" dirty="0" smtClean="0"/>
                        <a:t>يجوز في جميع الاحوال</a:t>
                      </a:r>
                      <a:endParaRPr lang="en-GB" dirty="0"/>
                    </a:p>
                  </a:txBody>
                  <a:tcPr/>
                </a:tc>
                <a:tc>
                  <a:txBody>
                    <a:bodyPr/>
                    <a:lstStyle/>
                    <a:p>
                      <a:pPr algn="r"/>
                      <a:r>
                        <a:rPr lang="ar-IQ" dirty="0" smtClean="0"/>
                        <a:t>7-  لا تسحب نسخ الا في حالة الصكوك الدولية</a:t>
                      </a:r>
                      <a:endParaRPr lang="en-GB" dirty="0"/>
                    </a:p>
                  </a:txBody>
                  <a:tcPr/>
                </a:tc>
              </a:tr>
            </a:tbl>
          </a:graphicData>
        </a:graphic>
      </p:graphicFrame>
    </p:spTree>
    <p:extLst>
      <p:ext uri="{BB962C8B-B14F-4D97-AF65-F5344CB8AC3E}">
        <p14:creationId xmlns:p14="http://schemas.microsoft.com/office/powerpoint/2010/main" val="1794101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الشكلية</a:t>
            </a:r>
            <a:endParaRPr lang="en-GB" dirty="0"/>
          </a:p>
        </p:txBody>
      </p:sp>
      <p:sp>
        <p:nvSpPr>
          <p:cNvPr id="3" name="Content Placeholder 2"/>
          <p:cNvSpPr>
            <a:spLocks noGrp="1"/>
          </p:cNvSpPr>
          <p:nvPr>
            <p:ph idx="1"/>
          </p:nvPr>
        </p:nvSpPr>
        <p:spPr/>
        <p:txBody>
          <a:bodyPr/>
          <a:lstStyle/>
          <a:p>
            <a:pPr marL="0" indent="0" algn="r" rtl="1">
              <a:buNone/>
            </a:pPr>
            <a:r>
              <a:rPr lang="ar-IQ" dirty="0"/>
              <a:t> </a:t>
            </a:r>
            <a:r>
              <a:rPr lang="ar-IQ" b="1" dirty="0" smtClean="0"/>
              <a:t>البيان السادس: </a:t>
            </a:r>
            <a:r>
              <a:rPr lang="ar-IQ" dirty="0"/>
              <a:t>اسم وتوقيع من أنشأ الشيك (الساحب</a:t>
            </a:r>
            <a:r>
              <a:rPr lang="ar-IQ" dirty="0" smtClean="0"/>
              <a:t>).</a:t>
            </a:r>
          </a:p>
          <a:p>
            <a:pPr marL="0" indent="0" algn="r" rtl="1">
              <a:buNone/>
            </a:pPr>
            <a:r>
              <a:rPr lang="ar-IQ" dirty="0" smtClean="0"/>
              <a:t>س/ ما هي البيانات التي وردت الاشارة اليها في الحوالة التجارية واغفل القانون بيانها في الصك؟</a:t>
            </a:r>
          </a:p>
          <a:p>
            <a:pPr marL="0" indent="0" algn="r" rtl="1">
              <a:buNone/>
            </a:pPr>
            <a:r>
              <a:rPr lang="ar-IQ" dirty="0" smtClean="0"/>
              <a:t>1- ميعاد الاستحقاق لان الصك واجب الاداء لدى الاطلاع.</a:t>
            </a:r>
          </a:p>
          <a:p>
            <a:pPr marL="0" indent="0" algn="r" rtl="1">
              <a:buNone/>
            </a:pPr>
            <a:r>
              <a:rPr lang="ar-IQ" dirty="0" smtClean="0"/>
              <a:t>2- اسم المستفيد لان القانون اجاز سحب الصك ابتداء لحامله. وفي حالة ذكر اسم المستفيد تثار فروض نصت عليها م 143 من ق.ت على النحو الاتي:-</a:t>
            </a:r>
          </a:p>
          <a:p>
            <a:pPr marL="0" indent="0" algn="r" rtl="1">
              <a:buNone/>
            </a:pPr>
            <a:endParaRPr lang="ar-IQ" dirty="0" smtClean="0"/>
          </a:p>
          <a:p>
            <a:pPr marL="0" indent="0" algn="r" rtl="1">
              <a:buNone/>
            </a:pPr>
            <a:endParaRPr lang="en-GB" dirty="0"/>
          </a:p>
        </p:txBody>
      </p:sp>
    </p:spTree>
    <p:extLst>
      <p:ext uri="{BB962C8B-B14F-4D97-AF65-F5344CB8AC3E}">
        <p14:creationId xmlns:p14="http://schemas.microsoft.com/office/powerpoint/2010/main" val="68950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الشكلية</a:t>
            </a:r>
            <a:endParaRPr lang="en-GB" dirty="0"/>
          </a:p>
        </p:txBody>
      </p:sp>
      <p:sp>
        <p:nvSpPr>
          <p:cNvPr id="3" name="Content Placeholder 2"/>
          <p:cNvSpPr>
            <a:spLocks noGrp="1"/>
          </p:cNvSpPr>
          <p:nvPr>
            <p:ph idx="1"/>
          </p:nvPr>
        </p:nvSpPr>
        <p:spPr/>
        <p:txBody>
          <a:bodyPr>
            <a:normAutofit fontScale="92500" lnSpcReduction="10000"/>
          </a:bodyPr>
          <a:lstStyle/>
          <a:p>
            <a:pPr algn="r" rtl="1"/>
            <a:r>
              <a:rPr lang="ar-IQ" dirty="0" smtClean="0"/>
              <a:t>وفي حالة تحديد شخص المستفيد تثار فروض نصت عليها م 143 من ق.ت على النحو الاتي:-</a:t>
            </a:r>
          </a:p>
          <a:p>
            <a:pPr algn="r" rtl="1"/>
            <a:r>
              <a:rPr lang="ar-IQ" dirty="0"/>
              <a:t>اولا : يجوز اشتراط وفاء الشيك :</a:t>
            </a:r>
          </a:p>
          <a:p>
            <a:pPr algn="r" rtl="1"/>
            <a:r>
              <a:rPr lang="ar-IQ" dirty="0"/>
              <a:t>أ- الى شخص مسمى مع النص صراحة على شرط الامر او </a:t>
            </a:r>
            <a:r>
              <a:rPr lang="ar-IQ" dirty="0" smtClean="0"/>
              <a:t>بدونه: يجوز تداول  الصك لانه اذني بطبيعته</a:t>
            </a:r>
            <a:endParaRPr lang="ar-IQ" dirty="0"/>
          </a:p>
          <a:p>
            <a:pPr algn="r" rtl="1"/>
            <a:r>
              <a:rPr lang="ar-IQ" dirty="0"/>
              <a:t>ب - الى شخص مسمى مع </a:t>
            </a:r>
            <a:r>
              <a:rPr lang="ar-IQ" dirty="0" smtClean="0"/>
              <a:t>ذكر </a:t>
            </a:r>
            <a:r>
              <a:rPr lang="ar-IQ" dirty="0"/>
              <a:t>عبارة (ليس </a:t>
            </a:r>
            <a:r>
              <a:rPr lang="ar-IQ" dirty="0" smtClean="0"/>
              <a:t>للامر</a:t>
            </a:r>
            <a:r>
              <a:rPr lang="ar-IQ" dirty="0"/>
              <a:t>) او اية عبارة اخرى تفيد هذا </a:t>
            </a:r>
            <a:r>
              <a:rPr lang="ar-IQ" dirty="0" smtClean="0"/>
              <a:t>المعنى: لا يجوز تداول الصك.</a:t>
            </a:r>
            <a:endParaRPr lang="ar-IQ" dirty="0"/>
          </a:p>
          <a:p>
            <a:pPr algn="r" rtl="1"/>
            <a:r>
              <a:rPr lang="ar-IQ" dirty="0"/>
              <a:t>ج - الى حامل </a:t>
            </a:r>
            <a:r>
              <a:rPr lang="ar-IQ" dirty="0" smtClean="0"/>
              <a:t>الشيك: يعد الصك لحامله</a:t>
            </a:r>
            <a:endParaRPr lang="ar-IQ" dirty="0"/>
          </a:p>
          <a:p>
            <a:pPr algn="r" rtl="1"/>
            <a:r>
              <a:rPr lang="ar-IQ" dirty="0"/>
              <a:t>ثانيا : الشيك المسحوب لمصلحة شخص مسمى والمنصوص فيه على عبارة (او لحامله) او اية عبارة اخرى تفيد هذا </a:t>
            </a:r>
            <a:r>
              <a:rPr lang="ar-IQ" dirty="0" smtClean="0"/>
              <a:t>المعنى يعتبر </a:t>
            </a:r>
            <a:r>
              <a:rPr lang="ar-IQ" dirty="0"/>
              <a:t>شيكا لحامله. واذا لم يبين اسم المستفيد اعتبر الشيك لحامله.</a:t>
            </a:r>
          </a:p>
          <a:p>
            <a:pPr algn="r" rtl="1"/>
            <a:r>
              <a:rPr lang="ar-IQ" dirty="0"/>
              <a:t>ثالثا : الشيك المستحق الوفاء في العراق والمشتمل على شرط (غير قابل للتداول) لا يدفع الا لمن تسلمه مقترنا بهذا الشرط.</a:t>
            </a:r>
            <a:endParaRPr lang="ar-IQ" dirty="0" smtClean="0"/>
          </a:p>
          <a:p>
            <a:pPr algn="r" rtl="1"/>
            <a:endParaRPr lang="en-GB" dirty="0"/>
          </a:p>
        </p:txBody>
      </p:sp>
    </p:spTree>
    <p:extLst>
      <p:ext uri="{BB962C8B-B14F-4D97-AF65-F5344CB8AC3E}">
        <p14:creationId xmlns:p14="http://schemas.microsoft.com/office/powerpoint/2010/main" val="2311813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حكم الصك المعيب</a:t>
            </a:r>
            <a:endParaRPr lang="en-GB" dirty="0"/>
          </a:p>
        </p:txBody>
      </p:sp>
      <p:sp>
        <p:nvSpPr>
          <p:cNvPr id="3" name="Content Placeholder 2"/>
          <p:cNvSpPr>
            <a:spLocks noGrp="1"/>
          </p:cNvSpPr>
          <p:nvPr>
            <p:ph idx="1"/>
          </p:nvPr>
        </p:nvSpPr>
        <p:spPr/>
        <p:txBody>
          <a:bodyPr>
            <a:normAutofit lnSpcReduction="10000"/>
          </a:bodyPr>
          <a:lstStyle/>
          <a:p>
            <a:pPr algn="r" rtl="1"/>
            <a:r>
              <a:rPr lang="ar-IQ" dirty="0" smtClean="0"/>
              <a:t>س / ما الحكم اذا اختلت احد الشروط الشكلية التي نص عليها القانون؟</a:t>
            </a:r>
          </a:p>
          <a:p>
            <a:pPr algn="r" rtl="1"/>
            <a:r>
              <a:rPr lang="ar-IQ" dirty="0" smtClean="0"/>
              <a:t>م 139 تنص على الاتي:-</a:t>
            </a:r>
          </a:p>
          <a:p>
            <a:pPr algn="r" rtl="1"/>
            <a:r>
              <a:rPr lang="ar-IQ" dirty="0"/>
              <a:t>اذا خلت الورقة من احد البيانات </a:t>
            </a:r>
            <a:r>
              <a:rPr lang="ar-IQ" dirty="0" smtClean="0"/>
              <a:t>المذكورة </a:t>
            </a:r>
            <a:r>
              <a:rPr lang="ar-IQ" dirty="0"/>
              <a:t>في المادة ( 128 ) من هذا القانون </a:t>
            </a:r>
            <a:r>
              <a:rPr lang="ar-IQ" b="1" u="sng" dirty="0"/>
              <a:t>فتعتبر </a:t>
            </a:r>
            <a:r>
              <a:rPr lang="ar-IQ" b="1" u="sng" dirty="0" smtClean="0"/>
              <a:t>صكا ناقصا</a:t>
            </a:r>
            <a:r>
              <a:rPr lang="ar-IQ" dirty="0" smtClean="0"/>
              <a:t> </a:t>
            </a:r>
            <a:r>
              <a:rPr lang="ar-IQ" b="1" u="sng" dirty="0"/>
              <a:t>ولا يكون له اثر </a:t>
            </a:r>
            <a:r>
              <a:rPr lang="ar-IQ" b="1" u="sng" dirty="0" smtClean="0"/>
              <a:t>كورقة تجارية </a:t>
            </a:r>
            <a:r>
              <a:rPr lang="ar-IQ" dirty="0"/>
              <a:t>الا في الحالتين </a:t>
            </a:r>
            <a:r>
              <a:rPr lang="ar-IQ" dirty="0" smtClean="0"/>
              <a:t>التاليتين:-</a:t>
            </a:r>
            <a:endParaRPr lang="ar-IQ" dirty="0"/>
          </a:p>
          <a:p>
            <a:pPr algn="r" rtl="1"/>
            <a:r>
              <a:rPr lang="ar-IQ" dirty="0"/>
              <a:t>اولا : عدم </a:t>
            </a:r>
            <a:r>
              <a:rPr lang="ar-IQ" dirty="0" smtClean="0"/>
              <a:t>ذكر </a:t>
            </a:r>
            <a:r>
              <a:rPr lang="ar-IQ" dirty="0"/>
              <a:t>مكان الاداء مع </a:t>
            </a:r>
            <a:r>
              <a:rPr lang="ar-IQ" dirty="0" smtClean="0"/>
              <a:t>ذكرعنوان </a:t>
            </a:r>
            <a:r>
              <a:rPr lang="ar-IQ" dirty="0"/>
              <a:t>بجانب اسم المسحوب عليه فيعتبر هذا العنوان مكان الاداء. فاذا </a:t>
            </a:r>
            <a:r>
              <a:rPr lang="ar-IQ" dirty="0" smtClean="0"/>
              <a:t>ذكرت عدة اماكن بجانب </a:t>
            </a:r>
            <a:r>
              <a:rPr lang="ar-IQ" dirty="0"/>
              <a:t>اسم المسحوب عليه اعتبر </a:t>
            </a:r>
            <a:r>
              <a:rPr lang="ar-IQ" dirty="0" smtClean="0"/>
              <a:t>الصك مستحق </a:t>
            </a:r>
            <a:r>
              <a:rPr lang="ar-IQ" dirty="0"/>
              <a:t>الاداء في اول مكان </a:t>
            </a:r>
            <a:r>
              <a:rPr lang="ar-IQ" dirty="0" smtClean="0"/>
              <a:t>مذكور </a:t>
            </a:r>
            <a:r>
              <a:rPr lang="ar-IQ" dirty="0"/>
              <a:t>فيه. فاذا خلا </a:t>
            </a:r>
            <a:r>
              <a:rPr lang="ar-IQ" dirty="0" smtClean="0"/>
              <a:t>الصك من ذكر </a:t>
            </a:r>
            <a:r>
              <a:rPr lang="ar-IQ" dirty="0"/>
              <a:t>مكان الاداء </a:t>
            </a:r>
            <a:r>
              <a:rPr lang="ar-IQ" dirty="0" smtClean="0"/>
              <a:t>على النحو </a:t>
            </a:r>
            <a:r>
              <a:rPr lang="ar-IQ" dirty="0"/>
              <a:t>المتقدم اعتبر مستحق الاداء في المكان الذي يقع فيه </a:t>
            </a:r>
            <a:r>
              <a:rPr lang="ar-IQ" dirty="0" smtClean="0"/>
              <a:t>المركز </a:t>
            </a:r>
            <a:r>
              <a:rPr lang="ar-IQ" dirty="0"/>
              <a:t>الرئيس للمسحوب عليه.</a:t>
            </a:r>
          </a:p>
          <a:p>
            <a:pPr algn="r" rtl="1"/>
            <a:r>
              <a:rPr lang="ar-IQ" dirty="0"/>
              <a:t>ثانيا : عدم </a:t>
            </a:r>
            <a:r>
              <a:rPr lang="ar-IQ" dirty="0" smtClean="0"/>
              <a:t>ذكر </a:t>
            </a:r>
            <a:r>
              <a:rPr lang="ar-IQ" dirty="0"/>
              <a:t>مكان الانشاء مع </a:t>
            </a:r>
            <a:r>
              <a:rPr lang="ar-IQ" dirty="0" smtClean="0"/>
              <a:t>ذكر </a:t>
            </a:r>
            <a:r>
              <a:rPr lang="ar-IQ" dirty="0"/>
              <a:t>عنوان بجانب اسم الساحب فيعتبر هذا العنوان مكان انشاء الشيك.</a:t>
            </a:r>
            <a:endParaRPr lang="en-GB" dirty="0"/>
          </a:p>
        </p:txBody>
      </p:sp>
    </p:spTree>
    <p:extLst>
      <p:ext uri="{BB962C8B-B14F-4D97-AF65-F5344CB8AC3E}">
        <p14:creationId xmlns:p14="http://schemas.microsoft.com/office/powerpoint/2010/main" val="3130539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البيانات الاختيارية</a:t>
            </a:r>
            <a:endParaRPr lang="en-GB" dirty="0"/>
          </a:p>
        </p:txBody>
      </p:sp>
      <p:sp>
        <p:nvSpPr>
          <p:cNvPr id="3" name="Content Placeholder 2"/>
          <p:cNvSpPr>
            <a:spLocks noGrp="1"/>
          </p:cNvSpPr>
          <p:nvPr>
            <p:ph idx="1"/>
          </p:nvPr>
        </p:nvSpPr>
        <p:spPr/>
        <p:txBody>
          <a:bodyPr/>
          <a:lstStyle/>
          <a:p>
            <a:pPr algn="r" rtl="1"/>
            <a:r>
              <a:rPr lang="ar-IQ" dirty="0" smtClean="0"/>
              <a:t>س/ هل يجوز ادراج بيانات اختيارية في الصك الى جانب البيانات الالزامية؟</a:t>
            </a:r>
          </a:p>
          <a:p>
            <a:pPr algn="r" rtl="1"/>
            <a:r>
              <a:rPr lang="ar-IQ" dirty="0" smtClean="0"/>
              <a:t>ج/ نعم شريطة ان لا تتعارض مع نص في القانون او مع طبيعة الصك ذاته. لذا لا يجوز ادراج شرط الفائدة, ميعاد الاستحقاق, او تقديم الحوالة للقبول.</a:t>
            </a:r>
          </a:p>
          <a:p>
            <a:pPr algn="r" rtl="1"/>
            <a:r>
              <a:rPr lang="ar-IQ" dirty="0" smtClean="0"/>
              <a:t>س/ ما هي الشروط الادارية التي يجوز ادراجها في الصك؟</a:t>
            </a:r>
          </a:p>
          <a:p>
            <a:pPr algn="r" rtl="1"/>
            <a:r>
              <a:rPr lang="ar-IQ" dirty="0" smtClean="0"/>
              <a:t>1- شرط الدفع في محل مختار. ويفترض فيه وجود اتفاق بين الاطراف الثلاثة (الساحب, المصرف المسحوب عليه, الشخص الثالث).</a:t>
            </a:r>
          </a:p>
          <a:p>
            <a:pPr algn="r" rtl="1"/>
            <a:r>
              <a:rPr lang="ar-IQ" dirty="0" smtClean="0"/>
              <a:t>2- اسم ورقم العميل.</a:t>
            </a:r>
          </a:p>
          <a:p>
            <a:pPr algn="r" rtl="1"/>
            <a:r>
              <a:rPr lang="ar-IQ" dirty="0" smtClean="0"/>
              <a:t>3- شرط وصول القيمة: لم يجر التطبيق العملي على ذكره لعدم اعتياد المصارف على افراد حقل خاص به.</a:t>
            </a:r>
            <a:endParaRPr lang="en-GB" dirty="0"/>
          </a:p>
        </p:txBody>
      </p:sp>
    </p:spTree>
    <p:extLst>
      <p:ext uri="{BB962C8B-B14F-4D97-AF65-F5344CB8AC3E}">
        <p14:creationId xmlns:p14="http://schemas.microsoft.com/office/powerpoint/2010/main" val="1020858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البيانات الاختيارية</a:t>
            </a:r>
            <a:endParaRPr lang="en-GB" dirty="0"/>
          </a:p>
        </p:txBody>
      </p:sp>
      <p:sp>
        <p:nvSpPr>
          <p:cNvPr id="3" name="Content Placeholder 2"/>
          <p:cNvSpPr>
            <a:spLocks noGrp="1"/>
          </p:cNvSpPr>
          <p:nvPr>
            <p:ph idx="1"/>
          </p:nvPr>
        </p:nvSpPr>
        <p:spPr/>
        <p:txBody>
          <a:bodyPr/>
          <a:lstStyle/>
          <a:p>
            <a:pPr algn="r" rtl="1"/>
            <a:r>
              <a:rPr lang="ar-IQ" dirty="0" smtClean="0"/>
              <a:t>5- شرط سحب نسخ متعددة على الصك:م 174 يجوز بشروط:-</a:t>
            </a:r>
          </a:p>
          <a:p>
            <a:pPr algn="r" rtl="1"/>
            <a:r>
              <a:rPr lang="ar-IQ" dirty="0" smtClean="0"/>
              <a:t>ا- ان لا يكون الصك مسحوبا لحامله.</a:t>
            </a:r>
          </a:p>
          <a:p>
            <a:pPr algn="r" rtl="1"/>
            <a:r>
              <a:rPr lang="ar-IQ" dirty="0" smtClean="0"/>
              <a:t>ب- ان يكون مسحوباً </a:t>
            </a:r>
            <a:r>
              <a:rPr lang="ar-IQ" dirty="0"/>
              <a:t>في العراق ومستحق الوفاء </a:t>
            </a:r>
            <a:r>
              <a:rPr lang="ar-IQ" dirty="0" smtClean="0"/>
              <a:t>في بلد </a:t>
            </a:r>
            <a:r>
              <a:rPr lang="ar-IQ" dirty="0"/>
              <a:t>اجنبي او </a:t>
            </a:r>
            <a:r>
              <a:rPr lang="ar-IQ" dirty="0" smtClean="0"/>
              <a:t>العكس.</a:t>
            </a:r>
          </a:p>
          <a:p>
            <a:pPr algn="r" rtl="1"/>
            <a:r>
              <a:rPr lang="ar-IQ" dirty="0" smtClean="0"/>
              <a:t>ج- ان تكون النسخ متطابقة مع بعضها البعض. </a:t>
            </a:r>
          </a:p>
          <a:p>
            <a:pPr algn="r" rtl="1"/>
            <a:r>
              <a:rPr lang="ar-IQ" dirty="0" smtClean="0"/>
              <a:t>ملاحظة: الوفاء بموجب احد نسخ الصك مبرئ لذمة المسحوب عليه.</a:t>
            </a:r>
            <a:endParaRPr lang="en-GB" dirty="0"/>
          </a:p>
        </p:txBody>
      </p:sp>
    </p:spTree>
    <p:extLst>
      <p:ext uri="{BB962C8B-B14F-4D97-AF65-F5344CB8AC3E}">
        <p14:creationId xmlns:p14="http://schemas.microsoft.com/office/powerpoint/2010/main" val="3201277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الفروق بين الصك والحوالة</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33503979"/>
              </p:ext>
            </p:extLst>
          </p:nvPr>
        </p:nvGraphicFramePr>
        <p:xfrm>
          <a:off x="838200" y="1825625"/>
          <a:ext cx="10515600" cy="2763520"/>
        </p:xfrm>
        <a:graphic>
          <a:graphicData uri="http://schemas.openxmlformats.org/drawingml/2006/table">
            <a:tbl>
              <a:tblPr firstRow="1" bandRow="1">
                <a:tableStyleId>{5C22544A-7EE6-4342-B048-85BDC9FD1C3A}</a:tableStyleId>
              </a:tblPr>
              <a:tblGrid>
                <a:gridCol w="5257800"/>
                <a:gridCol w="5257800"/>
              </a:tblGrid>
              <a:tr h="370840">
                <a:tc>
                  <a:txBody>
                    <a:bodyPr/>
                    <a:lstStyle/>
                    <a:p>
                      <a:r>
                        <a:rPr lang="ar-IQ" dirty="0" smtClean="0"/>
                        <a:t>الحوالة التجارية                                 </a:t>
                      </a:r>
                      <a:endParaRPr lang="en-GB" dirty="0"/>
                    </a:p>
                  </a:txBody>
                  <a:tcPr/>
                </a:tc>
                <a:tc>
                  <a:txBody>
                    <a:bodyPr/>
                    <a:lstStyle/>
                    <a:p>
                      <a:r>
                        <a:rPr lang="ar-IQ" dirty="0" smtClean="0"/>
                        <a:t>الصك                                </a:t>
                      </a:r>
                      <a:endParaRPr lang="en-GB" dirty="0"/>
                    </a:p>
                  </a:txBody>
                  <a:tcPr/>
                </a:tc>
              </a:tr>
              <a:tr h="370840">
                <a:tc>
                  <a:txBody>
                    <a:bodyPr/>
                    <a:lstStyle/>
                    <a:p>
                      <a:pPr algn="r"/>
                      <a:r>
                        <a:rPr lang="ar-IQ" dirty="0" smtClean="0"/>
                        <a:t>يجوز سحبه على اي شخص طبيعي او معنوي</a:t>
                      </a:r>
                      <a:endParaRPr lang="en-GB" dirty="0"/>
                    </a:p>
                  </a:txBody>
                  <a:tcPr/>
                </a:tc>
                <a:tc>
                  <a:txBody>
                    <a:bodyPr/>
                    <a:lstStyle/>
                    <a:p>
                      <a:pPr algn="r"/>
                      <a:r>
                        <a:rPr lang="ar-IQ" dirty="0" smtClean="0"/>
                        <a:t>8- يجب ان يسحب على مصرف اذا كان مسحوبا في العراق وواجب</a:t>
                      </a:r>
                      <a:r>
                        <a:rPr lang="ar-IQ" baseline="0" dirty="0" smtClean="0"/>
                        <a:t> الوفاء فيه </a:t>
                      </a:r>
                      <a:endParaRPr lang="en-GB" dirty="0"/>
                    </a:p>
                  </a:txBody>
                  <a:tcPr/>
                </a:tc>
              </a:tr>
              <a:tr h="370840">
                <a:tc>
                  <a:txBody>
                    <a:bodyPr/>
                    <a:lstStyle/>
                    <a:p>
                      <a:pPr algn="r"/>
                      <a:r>
                        <a:rPr lang="ar-IQ" dirty="0" smtClean="0"/>
                        <a:t>لا يغني عن</a:t>
                      </a:r>
                      <a:r>
                        <a:rPr lang="ar-IQ" baseline="0" dirty="0" smtClean="0"/>
                        <a:t> عمل الاحتجاج اي بيان يصدر عن م.ع</a:t>
                      </a:r>
                      <a:endParaRPr lang="en-GB" dirty="0"/>
                    </a:p>
                  </a:txBody>
                  <a:tcPr/>
                </a:tc>
                <a:tc>
                  <a:txBody>
                    <a:bodyPr/>
                    <a:lstStyle/>
                    <a:p>
                      <a:pPr algn="r"/>
                      <a:r>
                        <a:rPr lang="ar-IQ" dirty="0" smtClean="0"/>
                        <a:t>9- يجوز الاستعاضة عن الاحتجاج ببيان يصدر عن م.ع يفيد عدم وجود مقابل الوفاء كليا او جزئيا</a:t>
                      </a:r>
                      <a:endParaRPr lang="en-GB" dirty="0"/>
                    </a:p>
                  </a:txBody>
                  <a:tcPr/>
                </a:tc>
              </a:tr>
              <a:tr h="370840">
                <a:tc>
                  <a:txBody>
                    <a:bodyPr/>
                    <a:lstStyle/>
                    <a:p>
                      <a:endParaRPr lang="en-GB"/>
                    </a:p>
                  </a:txBody>
                  <a:tcPr/>
                </a:tc>
                <a:tc>
                  <a:txBody>
                    <a:bodyPr/>
                    <a:lstStyle/>
                    <a:p>
                      <a:endParaRPr lang="en-GB" dirty="0"/>
                    </a:p>
                  </a:txBody>
                  <a:tcPr/>
                </a:tc>
              </a:tr>
              <a:tr h="370840">
                <a:tc>
                  <a:txBody>
                    <a:bodyPr/>
                    <a:lstStyle/>
                    <a:p>
                      <a:endParaRPr lang="en-GB"/>
                    </a:p>
                  </a:txBody>
                  <a:tcPr/>
                </a:tc>
                <a:tc>
                  <a:txBody>
                    <a:bodyPr/>
                    <a:lstStyle/>
                    <a:p>
                      <a:endParaRPr lang="en-GB"/>
                    </a:p>
                  </a:txBody>
                  <a:tcPr/>
                </a:tc>
              </a:tr>
              <a:tr h="370840">
                <a:tc>
                  <a:txBody>
                    <a:bodyPr/>
                    <a:lstStyle/>
                    <a:p>
                      <a:endParaRPr lang="en-GB"/>
                    </a:p>
                  </a:txBody>
                  <a:tcPr/>
                </a:tc>
                <a:tc>
                  <a:txBody>
                    <a:bodyPr/>
                    <a:lstStyle/>
                    <a:p>
                      <a:endParaRPr lang="en-GB" dirty="0"/>
                    </a:p>
                  </a:txBody>
                  <a:tcPr/>
                </a:tc>
              </a:tr>
            </a:tbl>
          </a:graphicData>
        </a:graphic>
      </p:graphicFrame>
    </p:spTree>
    <p:extLst>
      <p:ext uri="{BB962C8B-B14F-4D97-AF65-F5344CB8AC3E}">
        <p14:creationId xmlns:p14="http://schemas.microsoft.com/office/powerpoint/2010/main" val="2752921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شروط صحة الصك</a:t>
            </a:r>
            <a:endParaRPr lang="en-GB" dirty="0"/>
          </a:p>
        </p:txBody>
      </p:sp>
      <p:sp>
        <p:nvSpPr>
          <p:cNvPr id="3" name="Content Placeholder 2"/>
          <p:cNvSpPr>
            <a:spLocks noGrp="1"/>
          </p:cNvSpPr>
          <p:nvPr>
            <p:ph idx="1"/>
          </p:nvPr>
        </p:nvSpPr>
        <p:spPr/>
        <p:txBody>
          <a:bodyPr/>
          <a:lstStyle/>
          <a:p>
            <a:pPr algn="r" rtl="1"/>
            <a:r>
              <a:rPr lang="ar-IQ" dirty="0"/>
              <a:t> </a:t>
            </a:r>
            <a:r>
              <a:rPr lang="ar-IQ" dirty="0" smtClean="0"/>
              <a:t>س/ ما هي الشروط الموضوعية لصحة الصك؟</a:t>
            </a:r>
          </a:p>
          <a:p>
            <a:pPr algn="r" rtl="1"/>
            <a:r>
              <a:rPr lang="ar-IQ" dirty="0" smtClean="0"/>
              <a:t>ج/ الرضا والمحل والسبب.</a:t>
            </a:r>
          </a:p>
          <a:p>
            <a:pPr algn="r" rtl="1"/>
            <a:r>
              <a:rPr lang="ar-IQ" dirty="0" smtClean="0"/>
              <a:t>س/ ما هي الشروط الشكلية اللازمة لصحة الصك؟   </a:t>
            </a:r>
          </a:p>
          <a:p>
            <a:pPr algn="r" rtl="1"/>
            <a:r>
              <a:rPr lang="ar-IQ" dirty="0" smtClean="0"/>
              <a:t>اولا: الكتابة .</a:t>
            </a:r>
          </a:p>
          <a:p>
            <a:pPr algn="r" rtl="1"/>
            <a:r>
              <a:rPr lang="ar-IQ" dirty="0" smtClean="0"/>
              <a:t>س هل يجوز سحب صك بخط اليد؟</a:t>
            </a:r>
          </a:p>
          <a:p>
            <a:pPr algn="r" rtl="1"/>
            <a:r>
              <a:rPr lang="ar-IQ" dirty="0" smtClean="0"/>
              <a:t>ثانيا: لزوم توافر بيانات معينة في الصك؟                            </a:t>
            </a:r>
            <a:endParaRPr lang="en-GB" dirty="0"/>
          </a:p>
        </p:txBody>
      </p:sp>
    </p:spTree>
    <p:extLst>
      <p:ext uri="{BB962C8B-B14F-4D97-AF65-F5344CB8AC3E}">
        <p14:creationId xmlns:p14="http://schemas.microsoft.com/office/powerpoint/2010/main" val="29108874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صيغة الصك</a:t>
            </a:r>
            <a:endParaRPr lang="en-GB" dirty="0"/>
          </a:p>
        </p:txBody>
      </p:sp>
      <p:sp>
        <p:nvSpPr>
          <p:cNvPr id="3" name="Content Placeholder 2"/>
          <p:cNvSpPr>
            <a:spLocks noGrp="1"/>
          </p:cNvSpPr>
          <p:nvPr>
            <p:ph idx="1"/>
          </p:nvPr>
        </p:nvSpPr>
        <p:spPr/>
        <p:txBody>
          <a:bodyPr>
            <a:normAutofit lnSpcReduction="10000"/>
          </a:bodyPr>
          <a:lstStyle/>
          <a:p>
            <a:pPr algn="r" rtl="1"/>
            <a:r>
              <a:rPr lang="ar-IQ" dirty="0" smtClean="0"/>
              <a:t>مصرف الرافدين                   رقم الصك..........        بغداد.......................</a:t>
            </a:r>
          </a:p>
          <a:p>
            <a:pPr algn="r" rtl="1"/>
            <a:r>
              <a:rPr lang="en-GB" dirty="0" err="1" smtClean="0"/>
              <a:t>Rafidain</a:t>
            </a:r>
            <a:r>
              <a:rPr lang="en-GB" dirty="0" smtClean="0"/>
              <a:t> Bank</a:t>
            </a:r>
            <a:r>
              <a:rPr lang="ar-IQ" dirty="0" smtClean="0"/>
              <a:t>  </a:t>
            </a:r>
          </a:p>
          <a:p>
            <a:pPr algn="r" rtl="1"/>
            <a:r>
              <a:rPr lang="ar-IQ" dirty="0" smtClean="0"/>
              <a:t>سبع قصور/بغداد                                        </a:t>
            </a:r>
          </a:p>
          <a:p>
            <a:pPr algn="ctr" rtl="1"/>
            <a:r>
              <a:rPr lang="ar-IQ" dirty="0" smtClean="0"/>
              <a:t>       صكوك مسحوبة على المصرف        </a:t>
            </a:r>
          </a:p>
          <a:p>
            <a:pPr algn="r" rtl="1"/>
            <a:r>
              <a:rPr lang="ar-IQ" dirty="0" smtClean="0"/>
              <a:t>ادفعوا بموجب هذا                         </a:t>
            </a:r>
          </a:p>
          <a:p>
            <a:pPr algn="r" rtl="1"/>
            <a:r>
              <a:rPr lang="ar-IQ" dirty="0" smtClean="0"/>
              <a:t>   الصك لامر .........................................او لحامله     </a:t>
            </a:r>
          </a:p>
          <a:p>
            <a:pPr algn="r" rtl="1"/>
            <a:r>
              <a:rPr lang="ar-IQ" dirty="0" smtClean="0"/>
              <a:t>                                                   </a:t>
            </a:r>
          </a:p>
          <a:p>
            <a:pPr rtl="1"/>
            <a:r>
              <a:rPr lang="ar-IQ" dirty="0" smtClean="0"/>
              <a:t>مبلغا وقدره............................................</a:t>
            </a:r>
          </a:p>
          <a:p>
            <a:pPr algn="r"/>
            <a:r>
              <a:rPr lang="ar-IQ" dirty="0" smtClean="0"/>
              <a:t>التوقيع</a:t>
            </a:r>
            <a:endParaRPr lang="en-GB" dirty="0"/>
          </a:p>
        </p:txBody>
      </p:sp>
      <p:sp>
        <p:nvSpPr>
          <p:cNvPr id="5" name="Rectangle 4"/>
          <p:cNvSpPr/>
          <p:nvPr/>
        </p:nvSpPr>
        <p:spPr>
          <a:xfrm>
            <a:off x="1683327" y="4083627"/>
            <a:ext cx="3335482" cy="3221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6719320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الشكلية</a:t>
            </a:r>
            <a:endParaRPr lang="en-GB" dirty="0"/>
          </a:p>
        </p:txBody>
      </p:sp>
      <p:sp>
        <p:nvSpPr>
          <p:cNvPr id="3" name="Content Placeholder 2"/>
          <p:cNvSpPr>
            <a:spLocks noGrp="1"/>
          </p:cNvSpPr>
          <p:nvPr>
            <p:ph idx="1"/>
          </p:nvPr>
        </p:nvSpPr>
        <p:spPr/>
        <p:txBody>
          <a:bodyPr>
            <a:normAutofit/>
          </a:bodyPr>
          <a:lstStyle/>
          <a:p>
            <a:pPr algn="r" rtl="1"/>
            <a:r>
              <a:rPr lang="ar-IQ" b="1" dirty="0" smtClean="0"/>
              <a:t>البيان الاول: </a:t>
            </a:r>
            <a:r>
              <a:rPr lang="ar-IQ" b="1" dirty="0"/>
              <a:t>لفظ</a:t>
            </a:r>
            <a:r>
              <a:rPr lang="ar-IQ" dirty="0"/>
              <a:t> </a:t>
            </a:r>
            <a:r>
              <a:rPr lang="ar-IQ" b="1" dirty="0" smtClean="0"/>
              <a:t>صك</a:t>
            </a:r>
            <a:r>
              <a:rPr lang="ar-IQ" dirty="0" smtClean="0"/>
              <a:t> مكتوبا </a:t>
            </a:r>
            <a:r>
              <a:rPr lang="ar-IQ" dirty="0"/>
              <a:t>في الورقة </a:t>
            </a:r>
            <a:r>
              <a:rPr lang="ar-IQ" u="sng" dirty="0"/>
              <a:t>باللغة التي </a:t>
            </a:r>
            <a:r>
              <a:rPr lang="ar-IQ" u="sng" dirty="0" smtClean="0"/>
              <a:t>كتبت </a:t>
            </a:r>
            <a:r>
              <a:rPr lang="ar-IQ" u="sng" dirty="0"/>
              <a:t>بها</a:t>
            </a:r>
            <a:r>
              <a:rPr lang="ar-IQ" dirty="0" smtClean="0"/>
              <a:t>.</a:t>
            </a:r>
          </a:p>
          <a:p>
            <a:pPr algn="r" rtl="1"/>
            <a:r>
              <a:rPr lang="ar-IQ" b="1" dirty="0" smtClean="0"/>
              <a:t>البيان الثاني:</a:t>
            </a:r>
            <a:r>
              <a:rPr lang="ar-IQ" dirty="0"/>
              <a:t> امر غير معلق على شرط باداء مبلغ معين من النقود</a:t>
            </a:r>
            <a:r>
              <a:rPr lang="ar-IQ" dirty="0" smtClean="0"/>
              <a:t>.</a:t>
            </a:r>
          </a:p>
          <a:p>
            <a:pPr algn="r" rtl="1"/>
            <a:r>
              <a:rPr lang="ar-IQ" b="1" dirty="0" smtClean="0"/>
              <a:t>س/ ما حكم حالة الصك الذي ورد ذكر مبلغه بالعملة الاجنبية؟ </a:t>
            </a:r>
            <a:r>
              <a:rPr lang="ar-IQ" dirty="0" smtClean="0"/>
              <a:t>م 161 تنص على انه:-</a:t>
            </a:r>
          </a:p>
          <a:p>
            <a:pPr algn="r"/>
            <a:r>
              <a:rPr lang="ar-IQ" dirty="0"/>
              <a:t>اولا : اذا </a:t>
            </a:r>
            <a:r>
              <a:rPr lang="ar-IQ" dirty="0" smtClean="0"/>
              <a:t>اشترط </a:t>
            </a:r>
            <a:r>
              <a:rPr lang="ar-IQ" dirty="0"/>
              <a:t>وفاء </a:t>
            </a:r>
            <a:r>
              <a:rPr lang="ar-IQ" dirty="0" smtClean="0"/>
              <a:t>الصك في </a:t>
            </a:r>
            <a:r>
              <a:rPr lang="ar-IQ" dirty="0"/>
              <a:t>العراق بعملة اجنبية وجب الوفاء به بالعملة العراقية حسب سعره يوم التقديم فاذا لم يتم </a:t>
            </a:r>
            <a:r>
              <a:rPr lang="ar-IQ" dirty="0" smtClean="0"/>
              <a:t>الوفاء به </a:t>
            </a:r>
            <a:r>
              <a:rPr lang="ar-IQ" dirty="0"/>
              <a:t>في هذا اليوم آان للحامل الخيار في المطالية بمبلغه مقوماً بالعملة العراقية حسب سعره لدى البنك </a:t>
            </a:r>
            <a:r>
              <a:rPr lang="ar-IQ" dirty="0" smtClean="0"/>
              <a:t>المركزي </a:t>
            </a:r>
            <a:r>
              <a:rPr lang="ar-IQ" dirty="0"/>
              <a:t>العراقي </a:t>
            </a:r>
            <a:r>
              <a:rPr lang="ar-IQ" dirty="0" smtClean="0"/>
              <a:t>يوم التقديم او يوم الوفاء</a:t>
            </a:r>
            <a:endParaRPr lang="ar-IQ" dirty="0"/>
          </a:p>
          <a:p>
            <a:pPr algn="r"/>
            <a:r>
              <a:rPr lang="ar-IQ" dirty="0" smtClean="0"/>
              <a:t>ثانيا </a:t>
            </a:r>
            <a:r>
              <a:rPr lang="ar-IQ" dirty="0"/>
              <a:t>: في </a:t>
            </a:r>
            <a:r>
              <a:rPr lang="ar-IQ" dirty="0" smtClean="0"/>
              <a:t>كل </a:t>
            </a:r>
            <a:r>
              <a:rPr lang="ar-IQ" dirty="0"/>
              <a:t>الاحوال لا يجوز التعامل </a:t>
            </a:r>
            <a:r>
              <a:rPr lang="ar-IQ" dirty="0" smtClean="0"/>
              <a:t>بالصك خلافاً </a:t>
            </a:r>
            <a:r>
              <a:rPr lang="ar-IQ" dirty="0"/>
              <a:t>لقوانين البنك </a:t>
            </a:r>
            <a:r>
              <a:rPr lang="ar-IQ" dirty="0" smtClean="0"/>
              <a:t>المركزي </a:t>
            </a:r>
            <a:r>
              <a:rPr lang="ar-IQ" dirty="0"/>
              <a:t>العراقي والتحويل الخارجي والتعليمات </a:t>
            </a:r>
            <a:r>
              <a:rPr lang="ar-IQ" dirty="0" smtClean="0"/>
              <a:t>الصادرة  بموجبه.</a:t>
            </a:r>
            <a:endParaRPr lang="en-GB" dirty="0"/>
          </a:p>
        </p:txBody>
      </p:sp>
    </p:spTree>
    <p:extLst>
      <p:ext uri="{BB962C8B-B14F-4D97-AF65-F5344CB8AC3E}">
        <p14:creationId xmlns:p14="http://schemas.microsoft.com/office/powerpoint/2010/main" val="4061552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الشكلية</a:t>
            </a:r>
            <a:endParaRPr lang="en-GB" dirty="0"/>
          </a:p>
        </p:txBody>
      </p:sp>
      <p:sp>
        <p:nvSpPr>
          <p:cNvPr id="3" name="Content Placeholder 2"/>
          <p:cNvSpPr>
            <a:spLocks noGrp="1"/>
          </p:cNvSpPr>
          <p:nvPr>
            <p:ph idx="1"/>
          </p:nvPr>
        </p:nvSpPr>
        <p:spPr/>
        <p:txBody>
          <a:bodyPr/>
          <a:lstStyle/>
          <a:p>
            <a:pPr marL="0" indent="0" algn="r" rtl="1">
              <a:buNone/>
            </a:pPr>
            <a:r>
              <a:rPr lang="ar-IQ" dirty="0"/>
              <a:t> </a:t>
            </a:r>
            <a:r>
              <a:rPr lang="ar-IQ" b="1" dirty="0" smtClean="0"/>
              <a:t>البيان الثالث: </a:t>
            </a:r>
            <a:r>
              <a:rPr lang="ar-IQ" b="1" dirty="0"/>
              <a:t>اسم من يؤمر بالاداء (</a:t>
            </a:r>
            <a:r>
              <a:rPr lang="ar-IQ" b="1" dirty="0" smtClean="0"/>
              <a:t>المسحوب </a:t>
            </a:r>
            <a:r>
              <a:rPr lang="ar-IQ" b="1" dirty="0"/>
              <a:t>عليه</a:t>
            </a:r>
            <a:r>
              <a:rPr lang="ar-IQ" b="1" dirty="0" smtClean="0"/>
              <a:t>). </a:t>
            </a:r>
          </a:p>
          <a:p>
            <a:pPr marL="0" indent="0" algn="r" rtl="1">
              <a:buNone/>
            </a:pPr>
            <a:r>
              <a:rPr lang="ar-IQ" b="1" dirty="0" smtClean="0"/>
              <a:t>ما هي الشروط الواجب توافرها في المسحوب عليه؟</a:t>
            </a:r>
          </a:p>
          <a:p>
            <a:pPr marL="0" indent="0" algn="r" rtl="1">
              <a:buNone/>
            </a:pPr>
            <a:r>
              <a:rPr lang="ar-IQ" dirty="0" smtClean="0"/>
              <a:t>-ان يكون مصرفا: اذا كان الصك مسحوبا في العراق وواجب الوفاء فيه.</a:t>
            </a:r>
          </a:p>
          <a:p>
            <a:pPr marL="0" indent="0" algn="r" rtl="1">
              <a:buNone/>
            </a:pPr>
            <a:r>
              <a:rPr lang="ar-IQ" dirty="0" smtClean="0"/>
              <a:t>ويعرف المصرف بموجب قانون المصارف الاهلية المرقم 94 لسنة 2004 </a:t>
            </a:r>
            <a:r>
              <a:rPr lang="ar-IQ" smtClean="0"/>
              <a:t>بانه:-</a:t>
            </a:r>
            <a:endParaRPr lang="ar-IQ" dirty="0" smtClean="0"/>
          </a:p>
          <a:p>
            <a:pPr marL="0" indent="0" algn="r" rtl="1">
              <a:buNone/>
            </a:pPr>
            <a:r>
              <a:rPr lang="ar-IQ" dirty="0" smtClean="0"/>
              <a:t>«شخصا يحمل ترخيصا او تصريحا بمقتضى هذا القانون لمباشرة العمليات المصرفية بما في ذلك شركة حكومية منشاة وفق قانون الشركات العامة المرقم 22 لسنة 1997 المعدل».</a:t>
            </a:r>
          </a:p>
          <a:p>
            <a:pPr marL="0" indent="0" algn="r" rtl="1">
              <a:buNone/>
            </a:pPr>
            <a:r>
              <a:rPr lang="ar-IQ" b="1" dirty="0" smtClean="0"/>
              <a:t>س/ هل يرد قبول المسحوب عليه على الصك, وماهي الاثار التي تترتب على ذلك؟</a:t>
            </a:r>
          </a:p>
          <a:p>
            <a:pPr marL="0" indent="0" algn="r" rtl="1">
              <a:buNone/>
            </a:pPr>
            <a:endParaRPr lang="en-GB" b="1" dirty="0"/>
          </a:p>
        </p:txBody>
      </p:sp>
    </p:spTree>
    <p:extLst>
      <p:ext uri="{BB962C8B-B14F-4D97-AF65-F5344CB8AC3E}">
        <p14:creationId xmlns:p14="http://schemas.microsoft.com/office/powerpoint/2010/main" val="473689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الشكلية </a:t>
            </a:r>
            <a:endParaRPr lang="en-GB" dirty="0"/>
          </a:p>
        </p:txBody>
      </p:sp>
      <p:sp>
        <p:nvSpPr>
          <p:cNvPr id="3" name="Content Placeholder 2"/>
          <p:cNvSpPr>
            <a:spLocks noGrp="1"/>
          </p:cNvSpPr>
          <p:nvPr>
            <p:ph idx="1"/>
          </p:nvPr>
        </p:nvSpPr>
        <p:spPr/>
        <p:txBody>
          <a:bodyPr/>
          <a:lstStyle/>
          <a:p>
            <a:pPr algn="r" rtl="1"/>
            <a:r>
              <a:rPr lang="ar-IQ" dirty="0" smtClean="0"/>
              <a:t>س/ هل يجوز سحب صك على غير مصرف؟</a:t>
            </a:r>
          </a:p>
          <a:p>
            <a:pPr algn="r" rtl="1"/>
            <a:r>
              <a:rPr lang="ar-IQ" dirty="0" smtClean="0"/>
              <a:t>ج </a:t>
            </a:r>
          </a:p>
          <a:p>
            <a:pPr algn="r" rtl="1"/>
            <a:r>
              <a:rPr lang="ar-IQ" dirty="0" smtClean="0"/>
              <a:t>كلا الا في حالة الصكوك المسحوبة في العراق وواجبة الوفاء فيه (م 140) </a:t>
            </a:r>
            <a:endParaRPr lang="ar-IQ" dirty="0"/>
          </a:p>
          <a:p>
            <a:pPr algn="r" rtl="1"/>
            <a:r>
              <a:rPr lang="ar-IQ" dirty="0" smtClean="0"/>
              <a:t>هل يجوز سحب الصك لامر الساحب «ادفعوا لي او لامري» او ان يكون الساحب والمسحوب شخصا واحدا؟</a:t>
            </a:r>
          </a:p>
          <a:p>
            <a:pPr algn="r" rtl="1"/>
            <a:r>
              <a:rPr lang="ar-IQ" dirty="0" smtClean="0"/>
              <a:t>م 144 تنص على الاتي:-</a:t>
            </a:r>
          </a:p>
          <a:p>
            <a:pPr algn="r" rtl="1"/>
            <a:r>
              <a:rPr lang="ar-IQ" dirty="0" smtClean="0"/>
              <a:t>«</a:t>
            </a:r>
            <a:r>
              <a:rPr lang="ar-IQ" dirty="0"/>
              <a:t>اولا : يجوز سحب الشيك لامر ساحبه نفسه او لامر شخص اخر.</a:t>
            </a:r>
          </a:p>
          <a:p>
            <a:pPr algn="r" rtl="1"/>
            <a:r>
              <a:rPr lang="ar-IQ" dirty="0"/>
              <a:t>ثانيا : يجوز للمصرف ان يكون ساحبا ومسحوبا عليه في الوقت نفسه</a:t>
            </a:r>
            <a:r>
              <a:rPr lang="ar-IQ" dirty="0" smtClean="0"/>
              <a:t>.»</a:t>
            </a:r>
          </a:p>
          <a:p>
            <a:pPr algn="r" rtl="1"/>
            <a:endParaRPr lang="en-GB" dirty="0"/>
          </a:p>
        </p:txBody>
      </p:sp>
    </p:spTree>
    <p:extLst>
      <p:ext uri="{BB962C8B-B14F-4D97-AF65-F5344CB8AC3E}">
        <p14:creationId xmlns:p14="http://schemas.microsoft.com/office/powerpoint/2010/main" val="449099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الشكلية</a:t>
            </a:r>
            <a:endParaRPr lang="en-GB" dirty="0"/>
          </a:p>
        </p:txBody>
      </p:sp>
      <p:sp>
        <p:nvSpPr>
          <p:cNvPr id="3" name="Content Placeholder 2"/>
          <p:cNvSpPr>
            <a:spLocks noGrp="1"/>
          </p:cNvSpPr>
          <p:nvPr>
            <p:ph idx="1"/>
          </p:nvPr>
        </p:nvSpPr>
        <p:spPr/>
        <p:txBody>
          <a:bodyPr>
            <a:normAutofit lnSpcReduction="10000"/>
          </a:bodyPr>
          <a:lstStyle/>
          <a:p>
            <a:pPr algn="r" rtl="1"/>
            <a:r>
              <a:rPr lang="ar-IQ" dirty="0" smtClean="0"/>
              <a:t>البيان الرابع:</a:t>
            </a:r>
            <a:r>
              <a:rPr lang="ar-IQ" dirty="0"/>
              <a:t>مكان الاداء</a:t>
            </a:r>
            <a:r>
              <a:rPr lang="ar-IQ" dirty="0" smtClean="0"/>
              <a:t>.</a:t>
            </a:r>
          </a:p>
          <a:p>
            <a:pPr algn="r" rtl="1"/>
            <a:r>
              <a:rPr lang="ar-IQ" dirty="0" smtClean="0"/>
              <a:t>س/ هل يجوز ان يرد في الصك شرط الدفع في محل مختار ؟</a:t>
            </a:r>
          </a:p>
          <a:p>
            <a:pPr algn="r" rtl="1"/>
            <a:r>
              <a:rPr lang="ar-IQ" dirty="0" smtClean="0"/>
              <a:t>نعم م137 التي تنص «</a:t>
            </a:r>
            <a:r>
              <a:rPr lang="ar-IQ" dirty="0"/>
              <a:t>تسري على الشيك احكام الحوالة بالقدر الذي لا تتعارض مع </a:t>
            </a:r>
            <a:r>
              <a:rPr lang="ar-IQ" dirty="0" smtClean="0"/>
              <a:t>ماهيته».</a:t>
            </a:r>
          </a:p>
          <a:p>
            <a:pPr algn="r" rtl="1"/>
            <a:r>
              <a:rPr lang="ar-IQ" dirty="0" smtClean="0"/>
              <a:t>س/ ما الحكم لو اغفل الساحب ذكر مكان الاداء؟</a:t>
            </a:r>
          </a:p>
          <a:p>
            <a:pPr algn="r" rtl="1"/>
            <a:r>
              <a:rPr lang="ar-IQ" dirty="0" smtClean="0"/>
              <a:t>م 139 ف اولا تنص على انه «</a:t>
            </a:r>
            <a:r>
              <a:rPr lang="ar-IQ" dirty="0"/>
              <a:t>عدم </a:t>
            </a:r>
            <a:r>
              <a:rPr lang="ar-IQ" dirty="0" smtClean="0"/>
              <a:t>ذكر مكان </a:t>
            </a:r>
            <a:r>
              <a:rPr lang="ar-IQ" dirty="0"/>
              <a:t>الاداء مع </a:t>
            </a:r>
            <a:r>
              <a:rPr lang="ar-IQ" dirty="0" smtClean="0"/>
              <a:t>ذكرعنوان </a:t>
            </a:r>
            <a:r>
              <a:rPr lang="ar-IQ" dirty="0"/>
              <a:t>بجانب اسم المسحوب عليه فيعتبر هذا العنوان مكان الاداء. فاذا </a:t>
            </a:r>
            <a:r>
              <a:rPr lang="ar-IQ" dirty="0" smtClean="0"/>
              <a:t>ذكرت عدة اماكن بجانب </a:t>
            </a:r>
            <a:r>
              <a:rPr lang="ar-IQ" dirty="0"/>
              <a:t>اسم المسحوب عليه اعتبر </a:t>
            </a:r>
            <a:r>
              <a:rPr lang="ar-IQ" dirty="0" smtClean="0"/>
              <a:t>الصك مستحق </a:t>
            </a:r>
            <a:r>
              <a:rPr lang="ar-IQ" dirty="0"/>
              <a:t>الاداء في اول مكان </a:t>
            </a:r>
            <a:r>
              <a:rPr lang="ar-IQ" dirty="0" smtClean="0"/>
              <a:t>مذكور فيه</a:t>
            </a:r>
            <a:r>
              <a:rPr lang="ar-IQ" dirty="0"/>
              <a:t>. فاذا خلا </a:t>
            </a:r>
            <a:r>
              <a:rPr lang="ar-IQ" dirty="0" smtClean="0"/>
              <a:t>الصك من ذآر مكان </a:t>
            </a:r>
            <a:r>
              <a:rPr lang="ar-IQ" dirty="0"/>
              <a:t>الاداء </a:t>
            </a:r>
            <a:r>
              <a:rPr lang="ar-IQ" dirty="0" smtClean="0"/>
              <a:t>على النحو المتقدم اعتبر مستحق الاداء في المكان الذي يقع فيه المركز الرئيس للمسحوب عليه».</a:t>
            </a:r>
            <a:endParaRPr lang="ar-IQ" dirty="0"/>
          </a:p>
        </p:txBody>
      </p:sp>
    </p:spTree>
    <p:extLst>
      <p:ext uri="{BB962C8B-B14F-4D97-AF65-F5344CB8AC3E}">
        <p14:creationId xmlns:p14="http://schemas.microsoft.com/office/powerpoint/2010/main" val="886109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الشروط الشكلية</a:t>
            </a:r>
            <a:endParaRPr lang="en-GB" dirty="0"/>
          </a:p>
        </p:txBody>
      </p:sp>
      <p:sp>
        <p:nvSpPr>
          <p:cNvPr id="3" name="Content Placeholder 2"/>
          <p:cNvSpPr>
            <a:spLocks noGrp="1"/>
          </p:cNvSpPr>
          <p:nvPr>
            <p:ph idx="1"/>
          </p:nvPr>
        </p:nvSpPr>
        <p:spPr/>
        <p:txBody>
          <a:bodyPr/>
          <a:lstStyle/>
          <a:p>
            <a:pPr algn="r" rtl="1"/>
            <a:r>
              <a:rPr lang="ar-IQ" b="1" dirty="0" smtClean="0"/>
              <a:t>البيان الخامس: </a:t>
            </a:r>
            <a:r>
              <a:rPr lang="ar-IQ" dirty="0" smtClean="0"/>
              <a:t>تاريخ </a:t>
            </a:r>
            <a:r>
              <a:rPr lang="ar-IQ" dirty="0"/>
              <a:t>انشاء </a:t>
            </a:r>
            <a:r>
              <a:rPr lang="ar-IQ" dirty="0" smtClean="0"/>
              <a:t>الصك ومكان </a:t>
            </a:r>
            <a:r>
              <a:rPr lang="ar-IQ" dirty="0"/>
              <a:t>انشائه</a:t>
            </a:r>
            <a:r>
              <a:rPr lang="ar-IQ" dirty="0" smtClean="0"/>
              <a:t>. </a:t>
            </a:r>
          </a:p>
          <a:p>
            <a:pPr algn="r" rtl="1"/>
            <a:r>
              <a:rPr lang="ar-IQ" dirty="0" smtClean="0"/>
              <a:t>س/ ما هي الفائدة المتققة من ذكر تاريخ انشاء الصك؟ </a:t>
            </a:r>
          </a:p>
          <a:p>
            <a:pPr algn="r" rtl="1"/>
            <a:r>
              <a:rPr lang="ar-IQ" dirty="0" smtClean="0"/>
              <a:t>س/ ما هي الحكمة من اشتراط ذكر مكان الانشاء ؟ </a:t>
            </a:r>
          </a:p>
          <a:p>
            <a:pPr algn="r" rtl="1"/>
            <a:r>
              <a:rPr lang="ar-IQ" dirty="0" smtClean="0"/>
              <a:t>ما حكم عدم ذكر مكان الانشاء؟</a:t>
            </a:r>
          </a:p>
          <a:p>
            <a:pPr algn="r" rtl="1"/>
            <a:r>
              <a:rPr lang="ar-IQ" dirty="0" smtClean="0"/>
              <a:t>م 139 ف ثانيا تنص على انه «</a:t>
            </a:r>
            <a:r>
              <a:rPr lang="ar-IQ" dirty="0"/>
              <a:t>عدم </a:t>
            </a:r>
            <a:r>
              <a:rPr lang="ar-IQ" dirty="0" smtClean="0"/>
              <a:t>ذكر </a:t>
            </a:r>
            <a:r>
              <a:rPr lang="ar-IQ" dirty="0"/>
              <a:t>مكان الانشاء مع </a:t>
            </a:r>
            <a:r>
              <a:rPr lang="ar-IQ" dirty="0" smtClean="0"/>
              <a:t>ذكرعنوان </a:t>
            </a:r>
            <a:r>
              <a:rPr lang="ar-IQ" dirty="0"/>
              <a:t>بجانب اسم الساحب فيعتبر هذا العنوان مكان انشاء </a:t>
            </a:r>
            <a:r>
              <a:rPr lang="ar-IQ" dirty="0" smtClean="0"/>
              <a:t>الصك».</a:t>
            </a:r>
          </a:p>
          <a:p>
            <a:pPr algn="r" rtl="1"/>
            <a:endParaRPr lang="en-GB" dirty="0"/>
          </a:p>
        </p:txBody>
      </p:sp>
    </p:spTree>
    <p:extLst>
      <p:ext uri="{BB962C8B-B14F-4D97-AF65-F5344CB8AC3E}">
        <p14:creationId xmlns:p14="http://schemas.microsoft.com/office/powerpoint/2010/main" val="23740943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TotalTime>
  <Words>1271</Words>
  <Application>Microsoft Office PowerPoint</Application>
  <PresentationFormat>Custom</PresentationFormat>
  <Paragraphs>109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الصك </vt:lpstr>
      <vt:lpstr>الفروق بين الصك والحوالة</vt:lpstr>
      <vt:lpstr>شروط صحة الصك</vt:lpstr>
      <vt:lpstr>صيغة الصك</vt:lpstr>
      <vt:lpstr>الشروط الشكلية</vt:lpstr>
      <vt:lpstr>الشروط الشكلية</vt:lpstr>
      <vt:lpstr>الشروط الشكلية </vt:lpstr>
      <vt:lpstr>الشروط الشكلية</vt:lpstr>
      <vt:lpstr>الشروط الشكلية</vt:lpstr>
      <vt:lpstr>الشروط الشكلية</vt:lpstr>
      <vt:lpstr>الشروط الشكلية</vt:lpstr>
      <vt:lpstr>حكم الصك المعيب</vt:lpstr>
      <vt:lpstr>البيانات الاختيارية</vt:lpstr>
      <vt:lpstr>البيانات الاختيارية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الصك</dc:title>
  <dc:creator>R</dc:creator>
  <cp:lastModifiedBy>Maher</cp:lastModifiedBy>
  <cp:revision>18</cp:revision>
  <dcterms:created xsi:type="dcterms:W3CDTF">2018-03-18T20:29:02Z</dcterms:created>
  <dcterms:modified xsi:type="dcterms:W3CDTF">2019-11-26T13:54:33Z</dcterms:modified>
</cp:coreProperties>
</file>