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1" d="100"/>
          <a:sy n="81" d="100"/>
        </p:scale>
        <p:origin x="-28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3F97744-AA45-4D98-A03D-2E57FAE1893D}"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251248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F97744-AA45-4D98-A03D-2E57FAE1893D}"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3684667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F97744-AA45-4D98-A03D-2E57FAE1893D}"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12785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F97744-AA45-4D98-A03D-2E57FAE1893D}"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2890560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F97744-AA45-4D98-A03D-2E57FAE1893D}"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265771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3F97744-AA45-4D98-A03D-2E57FAE1893D}"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680839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3F97744-AA45-4D98-A03D-2E57FAE1893D}" type="datetimeFigureOut">
              <a:rPr lang="en-GB" smtClean="0"/>
              <a:t>26/11/2019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520589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3F97744-AA45-4D98-A03D-2E57FAE1893D}" type="datetimeFigureOut">
              <a:rPr lang="en-GB" smtClean="0"/>
              <a:t>26/11/2019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3116084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F97744-AA45-4D98-A03D-2E57FAE1893D}" type="datetimeFigureOut">
              <a:rPr lang="en-GB" smtClean="0"/>
              <a:t>26/11/2019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361904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F97744-AA45-4D98-A03D-2E57FAE1893D}"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2538330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F97744-AA45-4D98-A03D-2E57FAE1893D}"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CE9858-6838-4B1D-B2FA-F965C2D7BEE0}" type="slidenum">
              <a:rPr lang="en-GB" smtClean="0"/>
              <a:t>‹#›</a:t>
            </a:fld>
            <a:endParaRPr lang="en-GB"/>
          </a:p>
        </p:txBody>
      </p:sp>
    </p:spTree>
    <p:extLst>
      <p:ext uri="{BB962C8B-B14F-4D97-AF65-F5344CB8AC3E}">
        <p14:creationId xmlns:p14="http://schemas.microsoft.com/office/powerpoint/2010/main" val="1223022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97744-AA45-4D98-A03D-2E57FAE1893D}" type="datetimeFigureOut">
              <a:rPr lang="en-GB" smtClean="0"/>
              <a:t>26/11/2019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E9858-6838-4B1D-B2FA-F965C2D7BEE0}" type="slidenum">
              <a:rPr lang="en-GB" smtClean="0"/>
              <a:t>‹#›</a:t>
            </a:fld>
            <a:endParaRPr lang="en-GB"/>
          </a:p>
        </p:txBody>
      </p:sp>
    </p:spTree>
    <p:extLst>
      <p:ext uri="{BB962C8B-B14F-4D97-AF65-F5344CB8AC3E}">
        <p14:creationId xmlns:p14="http://schemas.microsoft.com/office/powerpoint/2010/main" val="2999722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6627" y="-1381992"/>
            <a:ext cx="9144000" cy="2387600"/>
          </a:xfrm>
        </p:spPr>
        <p:txBody>
          <a:bodyPr>
            <a:normAutofit/>
          </a:bodyPr>
          <a:lstStyle/>
          <a:p>
            <a:r>
              <a:rPr lang="ar-IQ" sz="3200" b="1" dirty="0" smtClean="0"/>
              <a:t>السند للامر (الكومبيالة)</a:t>
            </a:r>
            <a:endParaRPr lang="en-GB" sz="3200" b="1" dirty="0"/>
          </a:p>
        </p:txBody>
      </p:sp>
      <p:sp>
        <p:nvSpPr>
          <p:cNvPr id="3" name="Subtitle 2"/>
          <p:cNvSpPr>
            <a:spLocks noGrp="1"/>
          </p:cNvSpPr>
          <p:nvPr>
            <p:ph type="subTitle" idx="1"/>
          </p:nvPr>
        </p:nvSpPr>
        <p:spPr>
          <a:xfrm>
            <a:off x="1423554" y="1410854"/>
            <a:ext cx="9144000" cy="3950855"/>
          </a:xfrm>
        </p:spPr>
        <p:txBody>
          <a:bodyPr/>
          <a:lstStyle/>
          <a:p>
            <a:pPr algn="r"/>
            <a:r>
              <a:rPr lang="ar-IQ" dirty="0" smtClean="0"/>
              <a:t>س/ عرف السند للامر (الكومبيالة)؟</a:t>
            </a:r>
          </a:p>
          <a:p>
            <a:pPr algn="r"/>
            <a:r>
              <a:rPr lang="ar-IQ" dirty="0" smtClean="0"/>
              <a:t>ج/ محرر مكتوب بصيغة معينة يتعهد بمقتضاه شخص يدعى محرر السند  بان يؤدي الى شخص اخر يدعى المستفيد باداء مبلغ معين من النقود في زمان ومكان معينين.</a:t>
            </a:r>
          </a:p>
          <a:p>
            <a:pPr algn="r"/>
            <a:r>
              <a:rPr lang="ar-IQ" dirty="0" smtClean="0"/>
              <a:t> </a:t>
            </a:r>
            <a:endParaRPr lang="en-GB" dirty="0"/>
          </a:p>
        </p:txBody>
      </p:sp>
    </p:spTree>
    <p:extLst>
      <p:ext uri="{BB962C8B-B14F-4D97-AF65-F5344CB8AC3E}">
        <p14:creationId xmlns:p14="http://schemas.microsoft.com/office/powerpoint/2010/main" val="2753119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احكام الحوالة التي تسري على السند للامر </a:t>
            </a:r>
            <a:endParaRPr lang="en-GB" dirty="0"/>
          </a:p>
        </p:txBody>
      </p:sp>
      <p:sp>
        <p:nvSpPr>
          <p:cNvPr id="3" name="Content Placeholder 2"/>
          <p:cNvSpPr>
            <a:spLocks noGrp="1"/>
          </p:cNvSpPr>
          <p:nvPr>
            <p:ph idx="1"/>
          </p:nvPr>
        </p:nvSpPr>
        <p:spPr/>
        <p:txBody>
          <a:bodyPr/>
          <a:lstStyle/>
          <a:p>
            <a:pPr algn="r" rtl="1"/>
            <a:r>
              <a:rPr lang="ar-IQ" dirty="0" smtClean="0"/>
              <a:t>س/ ما هي احكام الحوالة الواجب سريانها على السند للامر؟</a:t>
            </a:r>
          </a:p>
          <a:p>
            <a:pPr algn="r" rtl="1"/>
            <a:r>
              <a:rPr lang="ar-IQ" dirty="0" smtClean="0"/>
              <a:t>ج/ المادة 135 :-</a:t>
            </a:r>
          </a:p>
          <a:p>
            <a:pPr algn="r" rtl="1"/>
            <a:r>
              <a:rPr lang="ar-IQ" dirty="0" smtClean="0"/>
              <a:t> </a:t>
            </a:r>
            <a:r>
              <a:rPr lang="ar-IQ" dirty="0"/>
              <a:t>اولا : تسري على السند للامر الاحكام المتعلقة بالحوالة فيما </a:t>
            </a:r>
            <a:r>
              <a:rPr lang="ar-IQ" dirty="0" smtClean="0"/>
              <a:t>يخص </a:t>
            </a:r>
            <a:r>
              <a:rPr lang="ar-IQ" u="sng" dirty="0"/>
              <a:t>الاهلية</a:t>
            </a:r>
            <a:r>
              <a:rPr lang="ar-IQ" dirty="0"/>
              <a:t> </a:t>
            </a:r>
            <a:r>
              <a:rPr lang="ar-IQ" u="sng" dirty="0"/>
              <a:t>والتظهير</a:t>
            </a:r>
            <a:r>
              <a:rPr lang="ar-IQ" dirty="0"/>
              <a:t> </a:t>
            </a:r>
            <a:r>
              <a:rPr lang="ar-IQ" u="sng" dirty="0"/>
              <a:t>والاستحقاق</a:t>
            </a:r>
            <a:r>
              <a:rPr lang="ar-IQ" dirty="0"/>
              <a:t> </a:t>
            </a:r>
            <a:r>
              <a:rPr lang="ar-IQ" u="sng" dirty="0"/>
              <a:t>والوفاء</a:t>
            </a:r>
            <a:r>
              <a:rPr lang="ar-IQ" dirty="0"/>
              <a:t> </a:t>
            </a:r>
            <a:r>
              <a:rPr lang="ar-IQ" u="sng" dirty="0"/>
              <a:t>والرجوع</a:t>
            </a:r>
            <a:r>
              <a:rPr lang="ar-IQ" dirty="0"/>
              <a:t> </a:t>
            </a:r>
            <a:r>
              <a:rPr lang="ar-IQ" u="sng" dirty="0"/>
              <a:t>بسبب </a:t>
            </a:r>
            <a:r>
              <a:rPr lang="ar-IQ" u="sng" dirty="0" smtClean="0"/>
              <a:t>عدم الاداء </a:t>
            </a:r>
            <a:r>
              <a:rPr lang="ar-IQ" u="sng" dirty="0"/>
              <a:t>والحجز الاحتياطي والاحتجاج</a:t>
            </a:r>
            <a:r>
              <a:rPr lang="ar-IQ" dirty="0"/>
              <a:t> </a:t>
            </a:r>
            <a:r>
              <a:rPr lang="ar-IQ" u="sng" dirty="0"/>
              <a:t>والرجوع</a:t>
            </a:r>
            <a:r>
              <a:rPr lang="ar-IQ" dirty="0"/>
              <a:t> </a:t>
            </a:r>
            <a:r>
              <a:rPr lang="ar-IQ" u="sng" dirty="0"/>
              <a:t>بطريق انشاء حوالة رجوع والوفاء</a:t>
            </a:r>
            <a:r>
              <a:rPr lang="ar-IQ" dirty="0"/>
              <a:t> </a:t>
            </a:r>
            <a:r>
              <a:rPr lang="ar-IQ" u="sng" dirty="0"/>
              <a:t>بالتدخل</a:t>
            </a:r>
            <a:r>
              <a:rPr lang="ar-IQ" dirty="0"/>
              <a:t> </a:t>
            </a:r>
            <a:r>
              <a:rPr lang="ar-IQ" u="sng" dirty="0"/>
              <a:t>والصور</a:t>
            </a:r>
            <a:r>
              <a:rPr lang="ar-IQ" dirty="0"/>
              <a:t> </a:t>
            </a:r>
            <a:r>
              <a:rPr lang="ar-IQ" u="sng" dirty="0"/>
              <a:t>والتحريف</a:t>
            </a:r>
            <a:r>
              <a:rPr lang="ar-IQ" dirty="0"/>
              <a:t> </a:t>
            </a:r>
            <a:r>
              <a:rPr lang="ar-IQ" u="sng" dirty="0"/>
              <a:t>والتقادم</a:t>
            </a:r>
            <a:r>
              <a:rPr lang="ar-IQ" dirty="0" smtClean="0"/>
              <a:t>.</a:t>
            </a:r>
          </a:p>
          <a:p>
            <a:pPr algn="r" rtl="1"/>
            <a:r>
              <a:rPr lang="ar-IQ" dirty="0" smtClean="0"/>
              <a:t>ما هي احكام التظهير؟</a:t>
            </a:r>
          </a:p>
          <a:p>
            <a:pPr algn="r" rtl="1"/>
            <a:r>
              <a:rPr lang="ar-IQ" dirty="0" smtClean="0"/>
              <a:t>ج التظهير قد يكون ناقلا للملكية او تظهير توكيلي او تظهير تاميني.</a:t>
            </a:r>
          </a:p>
          <a:p>
            <a:pPr algn="r" rtl="1"/>
            <a:endParaRPr lang="en-GB" dirty="0"/>
          </a:p>
        </p:txBody>
      </p:sp>
    </p:spTree>
    <p:extLst>
      <p:ext uri="{BB962C8B-B14F-4D97-AF65-F5344CB8AC3E}">
        <p14:creationId xmlns:p14="http://schemas.microsoft.com/office/powerpoint/2010/main" val="4079033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احكام الحوالة التي تسري على السند للامر </a:t>
            </a:r>
            <a:endParaRPr lang="en-GB" dirty="0"/>
          </a:p>
        </p:txBody>
      </p:sp>
      <p:sp>
        <p:nvSpPr>
          <p:cNvPr id="3" name="Content Placeholder 2"/>
          <p:cNvSpPr>
            <a:spLocks noGrp="1"/>
          </p:cNvSpPr>
          <p:nvPr>
            <p:ph idx="1"/>
          </p:nvPr>
        </p:nvSpPr>
        <p:spPr/>
        <p:txBody>
          <a:bodyPr>
            <a:normAutofit/>
          </a:bodyPr>
          <a:lstStyle/>
          <a:p>
            <a:pPr algn="r" rtl="1"/>
            <a:r>
              <a:rPr lang="ar-IQ" dirty="0" smtClean="0"/>
              <a:t>المادة 135 فقرة ثانيا:</a:t>
            </a:r>
          </a:p>
          <a:p>
            <a:pPr algn="r" rtl="1"/>
            <a:r>
              <a:rPr lang="ar-IQ" dirty="0"/>
              <a:t>تسري ايضا على السند للامر القواعد المتعلقة بالحوالة المستحقة بالوفاء في مقام الغير او في مكان غير الذي يوجد </a:t>
            </a:r>
            <a:r>
              <a:rPr lang="ar-IQ" dirty="0" smtClean="0"/>
              <a:t>فيه مقام </a:t>
            </a:r>
            <a:r>
              <a:rPr lang="ar-IQ" dirty="0"/>
              <a:t>المسحوب عليه المنصوص عليها في المادة ( 43 </a:t>
            </a:r>
            <a:r>
              <a:rPr lang="ar-IQ" dirty="0" smtClean="0"/>
              <a:t>)</a:t>
            </a:r>
          </a:p>
          <a:p>
            <a:pPr algn="r" rtl="1"/>
            <a:r>
              <a:rPr lang="ar-IQ" dirty="0" smtClean="0"/>
              <a:t> </a:t>
            </a:r>
            <a:r>
              <a:rPr lang="ar-IQ" dirty="0"/>
              <a:t>واشتراط الفائدة </a:t>
            </a:r>
            <a:r>
              <a:rPr lang="ar-IQ" dirty="0" smtClean="0"/>
              <a:t>المذكورة </a:t>
            </a:r>
            <a:r>
              <a:rPr lang="ar-IQ" dirty="0"/>
              <a:t>في المادة ( 44 ) والاختلاف في </a:t>
            </a:r>
            <a:r>
              <a:rPr lang="ar-IQ" dirty="0" smtClean="0"/>
              <a:t>البيانات الخاصة </a:t>
            </a:r>
            <a:r>
              <a:rPr lang="ar-IQ" dirty="0"/>
              <a:t>بالمبلغ الواجب دفعه المنصوص عليها في المادة ( 45 </a:t>
            </a:r>
            <a:r>
              <a:rPr lang="ar-IQ" dirty="0" smtClean="0"/>
              <a:t>)</a:t>
            </a:r>
          </a:p>
          <a:p>
            <a:pPr algn="r" rtl="1"/>
            <a:r>
              <a:rPr lang="ar-IQ" dirty="0" smtClean="0"/>
              <a:t> </a:t>
            </a:r>
            <a:r>
              <a:rPr lang="ar-IQ" dirty="0"/>
              <a:t>والنتائج المترتبة على التوقيع في الحالات المنصوص </a:t>
            </a:r>
            <a:r>
              <a:rPr lang="ar-IQ" dirty="0" smtClean="0"/>
              <a:t>عليها في </a:t>
            </a:r>
            <a:r>
              <a:rPr lang="ar-IQ" dirty="0"/>
              <a:t>المادتين ( 46 ) و( 47 ) وعلى توقيع شخص غير مفوض او جاوز حدود التفويض المذآورة في المادة ( 49 ) من </a:t>
            </a:r>
            <a:r>
              <a:rPr lang="ar-IQ" dirty="0" smtClean="0"/>
              <a:t>هذا القانون.</a:t>
            </a:r>
          </a:p>
          <a:p>
            <a:pPr algn="r" rtl="1"/>
            <a:r>
              <a:rPr lang="ar-IQ" dirty="0" smtClean="0"/>
              <a:t>التضامن بين المدينين الصرفيين</a:t>
            </a:r>
            <a:endParaRPr lang="en-GB" dirty="0"/>
          </a:p>
        </p:txBody>
      </p:sp>
    </p:spTree>
    <p:extLst>
      <p:ext uri="{BB962C8B-B14F-4D97-AF65-F5344CB8AC3E}">
        <p14:creationId xmlns:p14="http://schemas.microsoft.com/office/powerpoint/2010/main" val="568249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احكام الحوالة التي تسري على السند للامر </a:t>
            </a:r>
            <a:endParaRPr lang="en-GB" dirty="0"/>
          </a:p>
        </p:txBody>
      </p:sp>
      <p:sp>
        <p:nvSpPr>
          <p:cNvPr id="3" name="Content Placeholder 2"/>
          <p:cNvSpPr>
            <a:spLocks noGrp="1"/>
          </p:cNvSpPr>
          <p:nvPr>
            <p:ph idx="1"/>
          </p:nvPr>
        </p:nvSpPr>
        <p:spPr/>
        <p:txBody>
          <a:bodyPr/>
          <a:lstStyle/>
          <a:p>
            <a:pPr algn="r" rtl="1"/>
            <a:r>
              <a:rPr lang="ar-IQ" dirty="0" smtClean="0"/>
              <a:t>  الضمان في الكومبيالة.</a:t>
            </a:r>
          </a:p>
          <a:p>
            <a:pPr algn="r" rtl="1"/>
            <a:r>
              <a:rPr lang="ar-IQ" dirty="0" smtClean="0"/>
              <a:t>احكام الوفاء من حيث من له حق المطالبة بالوفاء وميعاد التقديم للوفاء وصول ظرف قاهروالوفاء في ميعاد الاستحقاق وقبل ذلك والوفاء الجزئي واثبات الوفاء والوفاء بصك. </a:t>
            </a:r>
          </a:p>
          <a:p>
            <a:pPr algn="r" rtl="1"/>
            <a:r>
              <a:rPr lang="ar-IQ" dirty="0" smtClean="0"/>
              <a:t>اما الرجوع على الملتزمين الصرفيين قبل ميعاد الاستحقاق فيتحقق في فرضية اعسار المحرر او توقفه عن الدفع او وقوع حجز غير مجد على امواله.</a:t>
            </a:r>
            <a:endParaRPr lang="en-GB" dirty="0"/>
          </a:p>
        </p:txBody>
      </p:sp>
    </p:spTree>
    <p:extLst>
      <p:ext uri="{BB962C8B-B14F-4D97-AF65-F5344CB8AC3E}">
        <p14:creationId xmlns:p14="http://schemas.microsoft.com/office/powerpoint/2010/main" val="2459030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احكام الحوالة التي تسري على السند للامر </a:t>
            </a:r>
            <a:endParaRPr lang="en-GB" dirty="0"/>
          </a:p>
        </p:txBody>
      </p:sp>
      <p:sp>
        <p:nvSpPr>
          <p:cNvPr id="3" name="Content Placeholder 2"/>
          <p:cNvSpPr>
            <a:spLocks noGrp="1"/>
          </p:cNvSpPr>
          <p:nvPr>
            <p:ph idx="1"/>
          </p:nvPr>
        </p:nvSpPr>
        <p:spPr/>
        <p:txBody>
          <a:bodyPr>
            <a:normAutofit/>
          </a:bodyPr>
          <a:lstStyle/>
          <a:p>
            <a:pPr algn="r" rtl="1"/>
            <a:r>
              <a:rPr lang="ar-IQ" dirty="0" smtClean="0"/>
              <a:t>س/ ما هي الاجراءات القانونية الواجب اتخاذها عند امتناع المحرر عن الوفاء؟</a:t>
            </a:r>
          </a:p>
          <a:p>
            <a:pPr algn="r" rtl="1"/>
            <a:r>
              <a:rPr lang="ar-IQ" dirty="0" smtClean="0"/>
              <a:t>ج/ 1- سحب احتجاج عدم الوفاء 2-اخطار من تلقى الحامل الكومبيالة منه.</a:t>
            </a:r>
          </a:p>
          <a:p>
            <a:pPr algn="r" rtl="1"/>
            <a:r>
              <a:rPr lang="ar-IQ" dirty="0" smtClean="0"/>
              <a:t>س/ متى يسقط ق الحامل في الرجوع على الملتزمين الصرفيين؟</a:t>
            </a:r>
          </a:p>
          <a:p>
            <a:pPr algn="r" rtl="1"/>
            <a:r>
              <a:rPr lang="ar-IQ" dirty="0"/>
              <a:t>1- عدم تقديم </a:t>
            </a:r>
            <a:r>
              <a:rPr lang="ar-IQ" dirty="0" smtClean="0"/>
              <a:t>السند للامر مستحق </a:t>
            </a:r>
            <a:r>
              <a:rPr lang="ar-IQ" dirty="0"/>
              <a:t>الدفع لدى الاطلاع او بعد مضي مدة معينة من الاطلاع في الموعد المحدد قانونا (سنة قابلة للتمديد او التقصير بمقتضى شرط</a:t>
            </a:r>
            <a:r>
              <a:rPr lang="ar-IQ" dirty="0" smtClean="0"/>
              <a:t>).</a:t>
            </a:r>
            <a:r>
              <a:rPr lang="ar-IQ" dirty="0"/>
              <a:t/>
            </a:r>
            <a:br>
              <a:rPr lang="ar-IQ" dirty="0"/>
            </a:br>
            <a:r>
              <a:rPr lang="ar-IQ" dirty="0"/>
              <a:t>3- عدم سحب احتجاج عدم الوفاء في المواعيد المحددة لذلك (يومي العمل التاليين لميعاد الاستحقاق).</a:t>
            </a:r>
          </a:p>
          <a:p>
            <a:pPr algn="r" rtl="1"/>
            <a:r>
              <a:rPr lang="ar-IQ" dirty="0"/>
              <a:t>4- عدم تقديم الحوالة للوفاء في المواعيد المقررة لذلك عند وجود شرط الرجوع بدون مصاريف.</a:t>
            </a:r>
            <a:endParaRPr lang="en-GB" dirty="0"/>
          </a:p>
          <a:p>
            <a:pPr algn="r" rtl="1"/>
            <a:endParaRPr lang="en-GB" dirty="0"/>
          </a:p>
        </p:txBody>
      </p:sp>
    </p:spTree>
    <p:extLst>
      <p:ext uri="{BB962C8B-B14F-4D97-AF65-F5344CB8AC3E}">
        <p14:creationId xmlns:p14="http://schemas.microsoft.com/office/powerpoint/2010/main" val="1955429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التقادم في السند للامر</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س/ متى تسقط الدعوى الصرفية للمطالبة بمبلغ السند للامر؟</a:t>
            </a:r>
          </a:p>
          <a:p>
            <a:pPr algn="r" rtl="1"/>
            <a:r>
              <a:rPr lang="ar-IQ" dirty="0" smtClean="0"/>
              <a:t>ج/ الاحكام القانونية ذاتها المقررة في الحوالة :-</a:t>
            </a:r>
          </a:p>
          <a:p>
            <a:pPr lvl="1" algn="just" rtl="1"/>
            <a:r>
              <a:rPr lang="ar-IQ" sz="3200" dirty="0"/>
              <a:t>1- دعوى الحامل ضد </a:t>
            </a:r>
            <a:r>
              <a:rPr lang="ar-IQ" sz="3200" dirty="0" smtClean="0"/>
              <a:t>محرر السند تنقضي </a:t>
            </a:r>
            <a:r>
              <a:rPr lang="ar-IQ" sz="3200" dirty="0"/>
              <a:t>بمضي مدة ثلاثة سنوات محسوبة من ميعاد </a:t>
            </a:r>
            <a:r>
              <a:rPr lang="ar-IQ" sz="3200" dirty="0" smtClean="0"/>
              <a:t>الاستحقاق.</a:t>
            </a:r>
            <a:endParaRPr lang="ar-IQ" sz="3200" dirty="0"/>
          </a:p>
          <a:p>
            <a:pPr lvl="1" algn="just" rtl="1"/>
            <a:r>
              <a:rPr lang="ar-IQ" sz="3200" dirty="0"/>
              <a:t>2- دعوى الحامل قبل </a:t>
            </a:r>
            <a:r>
              <a:rPr lang="ar-IQ" sz="3200" dirty="0" smtClean="0"/>
              <a:t>بقية </a:t>
            </a:r>
            <a:r>
              <a:rPr lang="ar-IQ" sz="3200" dirty="0"/>
              <a:t>الملتزمين الصرفيين من مظهرين وضامنين </a:t>
            </a:r>
            <a:r>
              <a:rPr lang="ar-IQ" sz="3200" dirty="0" smtClean="0"/>
              <a:t>تنقضي </a:t>
            </a:r>
            <a:r>
              <a:rPr lang="ar-IQ" sz="3200" b="1" dirty="0"/>
              <a:t>بمضي مدة سنة </a:t>
            </a:r>
            <a:r>
              <a:rPr lang="ar-IQ" sz="3200" dirty="0"/>
              <a:t>من تاريخ سحب احتجاج </a:t>
            </a:r>
            <a:r>
              <a:rPr lang="ar-IQ" sz="3200" dirty="0" smtClean="0"/>
              <a:t>عدم </a:t>
            </a:r>
            <a:r>
              <a:rPr lang="ar-IQ" sz="3200" dirty="0"/>
              <a:t>الوفاء او </a:t>
            </a:r>
            <a:r>
              <a:rPr lang="ar-IQ" sz="3200" b="1" dirty="0"/>
              <a:t>من تاريخ الاستحقاق </a:t>
            </a:r>
            <a:r>
              <a:rPr lang="ar-IQ" sz="3200" dirty="0"/>
              <a:t>في حالة اشتمال </a:t>
            </a:r>
            <a:r>
              <a:rPr lang="ar-IQ" sz="3200" dirty="0" smtClean="0"/>
              <a:t>الكومبيالة على </a:t>
            </a:r>
            <a:r>
              <a:rPr lang="ar-IQ" sz="3200" dirty="0"/>
              <a:t>شرط الرجوع بلا مصاريف.</a:t>
            </a:r>
          </a:p>
          <a:p>
            <a:pPr lvl="1" algn="just" rtl="1"/>
            <a:r>
              <a:rPr lang="ar-IQ" sz="3200" dirty="0"/>
              <a:t>3- دعوى رجوع المظهرين على بعضهم البعض او على </a:t>
            </a:r>
            <a:r>
              <a:rPr lang="ar-IQ" sz="3200" dirty="0" smtClean="0"/>
              <a:t>محرر السند تنقضي </a:t>
            </a:r>
            <a:r>
              <a:rPr lang="ar-IQ" sz="3200" b="1" dirty="0"/>
              <a:t>بمضي </a:t>
            </a:r>
            <a:r>
              <a:rPr lang="ar-IQ" sz="3200" b="1" dirty="0" smtClean="0"/>
              <a:t>ستة اشهر </a:t>
            </a:r>
            <a:r>
              <a:rPr lang="ar-IQ" sz="3200" dirty="0" smtClean="0"/>
              <a:t>من </a:t>
            </a:r>
            <a:r>
              <a:rPr lang="ar-IQ" sz="3200" dirty="0"/>
              <a:t>اليوم الذي اوفي فيه المظهر </a:t>
            </a:r>
            <a:r>
              <a:rPr lang="ar-IQ" sz="3200" dirty="0" smtClean="0"/>
              <a:t>الكومبيالة او </a:t>
            </a:r>
            <a:r>
              <a:rPr lang="ar-IQ" sz="3200" dirty="0"/>
              <a:t>من يوم اقامة الدعوى عليه.</a:t>
            </a:r>
            <a:endParaRPr lang="en-GB" sz="3200" dirty="0"/>
          </a:p>
          <a:p>
            <a:pPr algn="r" rtl="1"/>
            <a:endParaRPr lang="en-GB" dirty="0"/>
          </a:p>
        </p:txBody>
      </p:sp>
    </p:spTree>
    <p:extLst>
      <p:ext uri="{BB962C8B-B14F-4D97-AF65-F5344CB8AC3E}">
        <p14:creationId xmlns:p14="http://schemas.microsoft.com/office/powerpoint/2010/main" val="3899394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صيغة السند</a:t>
            </a:r>
            <a:endParaRPr lang="en-GB" dirty="0"/>
          </a:p>
        </p:txBody>
      </p:sp>
      <p:sp>
        <p:nvSpPr>
          <p:cNvPr id="3" name="Content Placeholder 2"/>
          <p:cNvSpPr>
            <a:spLocks noGrp="1"/>
          </p:cNvSpPr>
          <p:nvPr>
            <p:ph idx="1"/>
          </p:nvPr>
        </p:nvSpPr>
        <p:spPr/>
        <p:txBody>
          <a:bodyPr/>
          <a:lstStyle/>
          <a:p>
            <a:pPr algn="r" rtl="1"/>
            <a:r>
              <a:rPr lang="ar-IQ" dirty="0" smtClean="0"/>
              <a:t>بغداد في 5/1/2018                                                                  فلس دينار</a:t>
            </a:r>
          </a:p>
          <a:p>
            <a:pPr algn="r" rtl="1"/>
            <a:endParaRPr lang="ar-IQ" dirty="0" smtClean="0"/>
          </a:p>
          <a:p>
            <a:pPr algn="ctr" rtl="1"/>
            <a:r>
              <a:rPr lang="ar-IQ" dirty="0" smtClean="0"/>
              <a:t>كومبيالة</a:t>
            </a:r>
          </a:p>
          <a:p>
            <a:pPr algn="r" rtl="1"/>
            <a:r>
              <a:rPr lang="ar-IQ" dirty="0" smtClean="0"/>
              <a:t>اني الموقع في ادناه اتعهد بمقتضى هذا السند للامر/الكومبيالة بان اؤدي الى السيد جعفر عباس علي مبلغا قدره (5000000) خمسة ملايين دينار وذلك في محل اقامته في البصرة/العشار م/ ز/ دار  وذلك بعد مضي مدة شهرين من تاريخه اعلاه وذلك عن ثمن قرطاسية اشتريتها منه ولاجل ذلك وقعت.</a:t>
            </a:r>
          </a:p>
          <a:p>
            <a:pPr rtl="1"/>
            <a:r>
              <a:rPr lang="ar-IQ" dirty="0" smtClean="0"/>
              <a:t>سلمان علي حسين</a:t>
            </a:r>
          </a:p>
          <a:p>
            <a:pPr rtl="1"/>
            <a:r>
              <a:rPr lang="ar-IQ" dirty="0" smtClean="0"/>
              <a:t>بغداد/ شارع المتنبي مكتبة الصباح</a:t>
            </a:r>
            <a:endParaRPr lang="en-GB" dirty="0"/>
          </a:p>
        </p:txBody>
      </p:sp>
    </p:spTree>
    <p:extLst>
      <p:ext uri="{BB962C8B-B14F-4D97-AF65-F5344CB8AC3E}">
        <p14:creationId xmlns:p14="http://schemas.microsoft.com/office/powerpoint/2010/main" val="1738432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السند للامر</a:t>
            </a:r>
            <a:endParaRPr lang="en-GB" dirty="0"/>
          </a:p>
        </p:txBody>
      </p:sp>
      <p:sp>
        <p:nvSpPr>
          <p:cNvPr id="3" name="Content Placeholder 2"/>
          <p:cNvSpPr>
            <a:spLocks noGrp="1"/>
          </p:cNvSpPr>
          <p:nvPr>
            <p:ph idx="1"/>
          </p:nvPr>
        </p:nvSpPr>
        <p:spPr/>
        <p:txBody>
          <a:bodyPr/>
          <a:lstStyle/>
          <a:p>
            <a:pPr algn="r" rtl="1"/>
            <a:r>
              <a:rPr lang="ar-IQ" dirty="0" smtClean="0"/>
              <a:t>س/ ما هو اوجه الفرق ما بين الحوالة التجارية والسند للامر؟</a:t>
            </a:r>
          </a:p>
          <a:p>
            <a:pPr algn="r" rtl="1"/>
            <a:r>
              <a:rPr lang="ar-IQ" dirty="0" smtClean="0"/>
              <a:t>1- في السند للامر يجمع  محرره بين صفتي الساحب والمسحوب عليه.</a:t>
            </a:r>
          </a:p>
          <a:p>
            <a:pPr algn="r" rtl="1"/>
            <a:r>
              <a:rPr lang="ar-IQ" dirty="0" smtClean="0"/>
              <a:t>2- لا تطبق احكام القبول على السند للامر لان محرره يجمع بين صفتي الساحب والمسحوب عليه. وفي الة الكومبيالة مستحقة الدفع بعد مضي مدة معينة من الاطلاع يجب ان تقدم في الميعاد المقرر الى المحرر لغرض التاشير عليها (وليس لقبولها) مع ذكر التاريخ والا جاز للحامل سحب احتجاج عدم ذكر التاريخ.</a:t>
            </a:r>
          </a:p>
          <a:p>
            <a:pPr algn="r" rtl="1"/>
            <a:r>
              <a:rPr lang="ar-IQ" dirty="0" smtClean="0"/>
              <a:t>3- لا تسري احكام مقابل الوفاء على الكومبيالة.</a:t>
            </a:r>
            <a:endParaRPr lang="en-GB" dirty="0"/>
          </a:p>
        </p:txBody>
      </p:sp>
    </p:spTree>
    <p:extLst>
      <p:ext uri="{BB962C8B-B14F-4D97-AF65-F5344CB8AC3E}">
        <p14:creationId xmlns:p14="http://schemas.microsoft.com/office/powerpoint/2010/main" val="256978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انشاء السند للامر</a:t>
            </a:r>
            <a:endParaRPr lang="en-GB" dirty="0"/>
          </a:p>
        </p:txBody>
      </p:sp>
      <p:sp>
        <p:nvSpPr>
          <p:cNvPr id="3" name="Content Placeholder 2"/>
          <p:cNvSpPr>
            <a:spLocks noGrp="1"/>
          </p:cNvSpPr>
          <p:nvPr>
            <p:ph idx="1"/>
          </p:nvPr>
        </p:nvSpPr>
        <p:spPr/>
        <p:txBody>
          <a:bodyPr/>
          <a:lstStyle/>
          <a:p>
            <a:pPr algn="r" rtl="1"/>
            <a:r>
              <a:rPr lang="ar-IQ" dirty="0" smtClean="0"/>
              <a:t>س/ ما هي شروط صحة انشاء السند للامر؟</a:t>
            </a:r>
          </a:p>
          <a:p>
            <a:pPr algn="r" rtl="1"/>
            <a:r>
              <a:rPr lang="ar-IQ" dirty="0" smtClean="0"/>
              <a:t>ج/ الشروط الموضوعية والشروط الشكلية.</a:t>
            </a:r>
          </a:p>
          <a:p>
            <a:pPr algn="r" rtl="1"/>
            <a:r>
              <a:rPr lang="ar-IQ" dirty="0" smtClean="0"/>
              <a:t>س/ ما هي الشروط الموضوعية لصحة انشاء السند للامر؟</a:t>
            </a:r>
          </a:p>
          <a:p>
            <a:pPr algn="r" rtl="1"/>
            <a:r>
              <a:rPr lang="ar-IQ" dirty="0" smtClean="0"/>
              <a:t>ج/ الرضا والمحل والسبب.</a:t>
            </a:r>
          </a:p>
          <a:p>
            <a:pPr algn="r" rtl="1"/>
            <a:endParaRPr lang="en-GB" dirty="0"/>
          </a:p>
        </p:txBody>
      </p:sp>
    </p:spTree>
    <p:extLst>
      <p:ext uri="{BB962C8B-B14F-4D97-AF65-F5344CB8AC3E}">
        <p14:creationId xmlns:p14="http://schemas.microsoft.com/office/powerpoint/2010/main" val="1505251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انشاء السند للامر</a:t>
            </a:r>
            <a:endParaRPr lang="en-GB" dirty="0"/>
          </a:p>
        </p:txBody>
      </p:sp>
      <p:sp>
        <p:nvSpPr>
          <p:cNvPr id="3" name="Content Placeholder 2"/>
          <p:cNvSpPr>
            <a:spLocks noGrp="1"/>
          </p:cNvSpPr>
          <p:nvPr>
            <p:ph idx="1"/>
          </p:nvPr>
        </p:nvSpPr>
        <p:spPr/>
        <p:txBody>
          <a:bodyPr/>
          <a:lstStyle/>
          <a:p>
            <a:pPr algn="r" rtl="1"/>
            <a:r>
              <a:rPr lang="ar-IQ" dirty="0" smtClean="0"/>
              <a:t>س/ ما هي الشروط الشكلية  اللازمة لصحة السند للامر؟</a:t>
            </a:r>
          </a:p>
          <a:p>
            <a:pPr algn="r" rtl="1"/>
            <a:r>
              <a:rPr lang="ar-IQ" b="1" dirty="0" smtClean="0"/>
              <a:t>اولا: شرط الامر او عبارة سند للامر مكتوبة في متن الورقة باللغة التي كتب بها.</a:t>
            </a:r>
          </a:p>
          <a:p>
            <a:pPr algn="r" rtl="1"/>
            <a:r>
              <a:rPr lang="ar-IQ" dirty="0" smtClean="0"/>
              <a:t>الصيغة: اتعهد بان ادفع......</a:t>
            </a:r>
          </a:p>
          <a:p>
            <a:pPr algn="r" rtl="1"/>
            <a:r>
              <a:rPr lang="ar-IQ" dirty="0" smtClean="0"/>
              <a:t>اتعهد بموجب هذا السند للامر بان ادفع......</a:t>
            </a:r>
          </a:p>
          <a:p>
            <a:pPr algn="r" rtl="1"/>
            <a:r>
              <a:rPr lang="ar-IQ" dirty="0" smtClean="0"/>
              <a:t>اتعهد بموجب هذه الكومبيالة بان ادفع....................</a:t>
            </a:r>
            <a:endParaRPr lang="ar-IQ" dirty="0"/>
          </a:p>
          <a:p>
            <a:pPr algn="r" rtl="1"/>
            <a:r>
              <a:rPr lang="ar-IQ" dirty="0" smtClean="0"/>
              <a:t>س/ هل يجوز ان يدرج في السند للامر شرط يمنع تداوله بالتظهير؟</a:t>
            </a:r>
          </a:p>
          <a:p>
            <a:pPr algn="r" rtl="1"/>
            <a:r>
              <a:rPr lang="ar-IQ" dirty="0" smtClean="0"/>
              <a:t>ج/ كلا لتعارض ذلك مع الطبيعة الخاصة للسند.</a:t>
            </a:r>
            <a:endParaRPr lang="en-GB" dirty="0"/>
          </a:p>
        </p:txBody>
      </p:sp>
    </p:spTree>
    <p:extLst>
      <p:ext uri="{BB962C8B-B14F-4D97-AF65-F5344CB8AC3E}">
        <p14:creationId xmlns:p14="http://schemas.microsoft.com/office/powerpoint/2010/main" val="1101182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انشاء السند للامر</a:t>
            </a:r>
            <a:endParaRPr lang="en-GB" dirty="0"/>
          </a:p>
        </p:txBody>
      </p:sp>
      <p:sp>
        <p:nvSpPr>
          <p:cNvPr id="3" name="Content Placeholder 2"/>
          <p:cNvSpPr>
            <a:spLocks noGrp="1"/>
          </p:cNvSpPr>
          <p:nvPr>
            <p:ph idx="1"/>
          </p:nvPr>
        </p:nvSpPr>
        <p:spPr/>
        <p:txBody>
          <a:bodyPr/>
          <a:lstStyle/>
          <a:p>
            <a:pPr marL="0" indent="0" algn="r" rtl="1">
              <a:buNone/>
            </a:pPr>
            <a:r>
              <a:rPr lang="ar-IQ" dirty="0" smtClean="0"/>
              <a:t>ثانيا: تعهد </a:t>
            </a:r>
            <a:r>
              <a:rPr lang="ar-IQ" u="sng" dirty="0" smtClean="0">
                <a:solidFill>
                  <a:srgbClr val="FF0000"/>
                </a:solidFill>
              </a:rPr>
              <a:t>غير معلق على شرط </a:t>
            </a:r>
            <a:r>
              <a:rPr lang="ar-IQ" dirty="0" smtClean="0"/>
              <a:t>باداء </a:t>
            </a:r>
            <a:r>
              <a:rPr lang="ar-IQ" u="sng" dirty="0" smtClean="0">
                <a:solidFill>
                  <a:srgbClr val="FF0000"/>
                </a:solidFill>
              </a:rPr>
              <a:t>مبلغ معين من النقود.</a:t>
            </a:r>
          </a:p>
          <a:p>
            <a:pPr marL="0" indent="0" algn="r" rtl="1">
              <a:buNone/>
            </a:pPr>
            <a:r>
              <a:rPr lang="ar-IQ" dirty="0" smtClean="0"/>
              <a:t>ثالثا: تاريخ الاستحقاق:</a:t>
            </a:r>
          </a:p>
          <a:p>
            <a:pPr marL="0" indent="0" algn="r" rtl="1">
              <a:buNone/>
            </a:pPr>
            <a:r>
              <a:rPr lang="ar-IQ" dirty="0" smtClean="0"/>
              <a:t>س/ ما هي صور الاستحقاق؟</a:t>
            </a:r>
          </a:p>
          <a:p>
            <a:pPr marL="0" indent="0" algn="r" rtl="1">
              <a:buNone/>
            </a:pPr>
            <a:r>
              <a:rPr lang="ar-IQ" dirty="0" smtClean="0"/>
              <a:t>نفس صور الاستحقاق الواردة في الحوالة.</a:t>
            </a:r>
          </a:p>
          <a:p>
            <a:pPr marL="0" indent="0" algn="r" rtl="1">
              <a:buNone/>
            </a:pPr>
            <a:r>
              <a:rPr lang="ar-IQ" dirty="0" smtClean="0"/>
              <a:t>رابعا: مكان الاداء:</a:t>
            </a:r>
          </a:p>
          <a:p>
            <a:pPr marL="0" indent="0" algn="r" rtl="1">
              <a:buNone/>
            </a:pPr>
            <a:r>
              <a:rPr lang="ar-IQ" dirty="0" smtClean="0"/>
              <a:t>س/ ما الحكم اذا لم يذكر مكان الاداء ؟</a:t>
            </a:r>
          </a:p>
          <a:p>
            <a:pPr marL="0" indent="0" algn="r" rtl="1">
              <a:buNone/>
            </a:pPr>
            <a:r>
              <a:rPr lang="ar-IQ" dirty="0" smtClean="0"/>
              <a:t>ج/ يعد مكان الانشاء هو مكان الاداء, والا كان العنوان الوارد بجانب اسم المحرر هو مكان الاداء  واذا ذكرت عدة اماكن للوفاء للحامل ان يختار احدها.</a:t>
            </a:r>
            <a:endParaRPr lang="en-GB" dirty="0"/>
          </a:p>
        </p:txBody>
      </p:sp>
    </p:spTree>
    <p:extLst>
      <p:ext uri="{BB962C8B-B14F-4D97-AF65-F5344CB8AC3E}">
        <p14:creationId xmlns:p14="http://schemas.microsoft.com/office/powerpoint/2010/main" val="460719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انشاء السند للامر</a:t>
            </a:r>
            <a:endParaRPr lang="en-GB" dirty="0"/>
          </a:p>
        </p:txBody>
      </p:sp>
      <p:sp>
        <p:nvSpPr>
          <p:cNvPr id="3" name="Content Placeholder 2"/>
          <p:cNvSpPr>
            <a:spLocks noGrp="1"/>
          </p:cNvSpPr>
          <p:nvPr>
            <p:ph idx="1"/>
          </p:nvPr>
        </p:nvSpPr>
        <p:spPr/>
        <p:txBody>
          <a:bodyPr/>
          <a:lstStyle/>
          <a:p>
            <a:pPr algn="r" rtl="1"/>
            <a:r>
              <a:rPr lang="ar-IQ" dirty="0" smtClean="0"/>
              <a:t>س/ هل يجوز ان يرد في السند للامر شرط الوفاء في محل مختار؟</a:t>
            </a:r>
          </a:p>
          <a:p>
            <a:pPr algn="r" rtl="1"/>
            <a:r>
              <a:rPr lang="ar-IQ" dirty="0" smtClean="0"/>
              <a:t>خامسا: اسم من يجب الوفاء له او لامره.</a:t>
            </a:r>
          </a:p>
          <a:p>
            <a:pPr algn="r" rtl="1"/>
            <a:r>
              <a:rPr lang="ar-IQ" dirty="0" smtClean="0"/>
              <a:t>س/ هل يجوز ان يجمع مرر السند بين صفتي المحرر والمستفيد؟</a:t>
            </a:r>
          </a:p>
          <a:p>
            <a:pPr algn="r" rtl="1"/>
            <a:r>
              <a:rPr lang="ar-IQ" dirty="0" smtClean="0"/>
              <a:t>ج/ خلاف فقهي</a:t>
            </a:r>
          </a:p>
          <a:p>
            <a:pPr algn="r" rtl="1"/>
            <a:r>
              <a:rPr lang="ar-IQ" dirty="0" smtClean="0"/>
              <a:t>سادسا: تاريخ انشاء السند للامر ومكان انشاءه:</a:t>
            </a:r>
          </a:p>
          <a:p>
            <a:pPr algn="r" rtl="1"/>
            <a:r>
              <a:rPr lang="ar-IQ" dirty="0" smtClean="0"/>
              <a:t>سابعا: توقيع ومقام من انشا السند للامر (المحرر)</a:t>
            </a:r>
            <a:endParaRPr lang="en-GB" dirty="0"/>
          </a:p>
        </p:txBody>
      </p:sp>
    </p:spTree>
    <p:extLst>
      <p:ext uri="{BB962C8B-B14F-4D97-AF65-F5344CB8AC3E}">
        <p14:creationId xmlns:p14="http://schemas.microsoft.com/office/powerpoint/2010/main" val="3501336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اثر افتقار السند للامر لاحد البيانات التي نص عليها القانون </a:t>
            </a:r>
            <a:endParaRPr lang="en-GB" dirty="0"/>
          </a:p>
        </p:txBody>
      </p:sp>
      <p:sp>
        <p:nvSpPr>
          <p:cNvPr id="3" name="Content Placeholder 2"/>
          <p:cNvSpPr>
            <a:spLocks noGrp="1"/>
          </p:cNvSpPr>
          <p:nvPr>
            <p:ph idx="1"/>
          </p:nvPr>
        </p:nvSpPr>
        <p:spPr/>
        <p:txBody>
          <a:bodyPr/>
          <a:lstStyle/>
          <a:p>
            <a:pPr algn="r" rtl="1"/>
            <a:r>
              <a:rPr lang="ar-IQ" dirty="0" smtClean="0"/>
              <a:t>المادة 134:</a:t>
            </a:r>
          </a:p>
          <a:p>
            <a:pPr algn="r" rtl="1"/>
            <a:r>
              <a:rPr lang="ar-IQ" dirty="0" smtClean="0"/>
              <a:t>اذا </a:t>
            </a:r>
            <a:r>
              <a:rPr lang="ar-IQ" dirty="0"/>
              <a:t>خلت الورقة من احد البيانات </a:t>
            </a:r>
            <a:r>
              <a:rPr lang="ar-IQ" dirty="0" smtClean="0"/>
              <a:t>المذكورة </a:t>
            </a:r>
            <a:r>
              <a:rPr lang="ar-IQ" dirty="0"/>
              <a:t>في المادة ( 133 ) من هذا القانون فتعتبر سندا لامر ناقصا ولا يكون له اثر </a:t>
            </a:r>
            <a:r>
              <a:rPr lang="ar-IQ" dirty="0" smtClean="0"/>
              <a:t>كورقة تجارية </a:t>
            </a:r>
            <a:r>
              <a:rPr lang="ar-IQ" dirty="0"/>
              <a:t>الا في الاحوال التالية :</a:t>
            </a:r>
          </a:p>
          <a:p>
            <a:pPr algn="r" rtl="1"/>
            <a:r>
              <a:rPr lang="ar-IQ" dirty="0"/>
              <a:t>اولا : عدم ذآر تاريخ الاستحقاق، ويعتبر في هذه الحالة مستحق الاداء لدى الاطلاع عليه.</a:t>
            </a:r>
          </a:p>
          <a:p>
            <a:pPr algn="r" rtl="1"/>
            <a:r>
              <a:rPr lang="ar-IQ" dirty="0"/>
              <a:t>ثانيا : عدم </a:t>
            </a:r>
            <a:r>
              <a:rPr lang="ar-IQ" dirty="0" smtClean="0"/>
              <a:t>ذكر </a:t>
            </a:r>
            <a:r>
              <a:rPr lang="ar-IQ" dirty="0"/>
              <a:t>مكان الاداء او مقام المحرر، فيعتبر مكان انشاء السند مكان الاداء ومقام المحرر في الوقت ذاته.</a:t>
            </a:r>
          </a:p>
          <a:p>
            <a:pPr algn="r" rtl="1"/>
            <a:r>
              <a:rPr lang="ar-IQ" dirty="0"/>
              <a:t>ثالثا : عدم </a:t>
            </a:r>
            <a:r>
              <a:rPr lang="ar-IQ" dirty="0" smtClean="0"/>
              <a:t>ذكر </a:t>
            </a:r>
            <a:r>
              <a:rPr lang="ar-IQ" dirty="0"/>
              <a:t>مكان الانشاء مع </a:t>
            </a:r>
            <a:r>
              <a:rPr lang="ar-IQ" dirty="0" smtClean="0"/>
              <a:t>ذكر </a:t>
            </a:r>
            <a:r>
              <a:rPr lang="ar-IQ" dirty="0"/>
              <a:t>عنوان بجانب اسم المحرر، فيعتبر هذا العنوان مكان الانشاء.</a:t>
            </a:r>
            <a:endParaRPr lang="en-GB" dirty="0"/>
          </a:p>
        </p:txBody>
      </p:sp>
    </p:spTree>
    <p:extLst>
      <p:ext uri="{BB962C8B-B14F-4D97-AF65-F5344CB8AC3E}">
        <p14:creationId xmlns:p14="http://schemas.microsoft.com/office/powerpoint/2010/main" val="1901811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الاختيارية</a:t>
            </a:r>
            <a:endParaRPr lang="en-GB" dirty="0"/>
          </a:p>
        </p:txBody>
      </p:sp>
      <p:sp>
        <p:nvSpPr>
          <p:cNvPr id="3" name="Content Placeholder 2"/>
          <p:cNvSpPr>
            <a:spLocks noGrp="1"/>
          </p:cNvSpPr>
          <p:nvPr>
            <p:ph idx="1"/>
          </p:nvPr>
        </p:nvSpPr>
        <p:spPr/>
        <p:txBody>
          <a:bodyPr/>
          <a:lstStyle/>
          <a:p>
            <a:pPr algn="r" rtl="1"/>
            <a:r>
              <a:rPr lang="ar-IQ" dirty="0" smtClean="0"/>
              <a:t>س/هل يجوز ادراج شروط اختيارية في السند للامر؟</a:t>
            </a:r>
          </a:p>
          <a:p>
            <a:pPr algn="r" rtl="1"/>
            <a:r>
              <a:rPr lang="ar-IQ" dirty="0" smtClean="0"/>
              <a:t>ج/نعم </a:t>
            </a:r>
          </a:p>
          <a:p>
            <a:pPr algn="r" rtl="1"/>
            <a:r>
              <a:rPr lang="ar-IQ" dirty="0" smtClean="0"/>
              <a:t>1- شرط عدم الضمان: يقتصر ادراجه على المظهرين دون المحرر الذي لا يستطيع ان يعفي نفسه لا من ضمان القبول ولا ضمان الوفاء.</a:t>
            </a:r>
          </a:p>
          <a:p>
            <a:pPr algn="r" rtl="1"/>
            <a:r>
              <a:rPr lang="ar-IQ" dirty="0" smtClean="0"/>
              <a:t>2-شرط الوفاء في محل مختار.</a:t>
            </a:r>
          </a:p>
          <a:p>
            <a:pPr algn="r" rtl="1"/>
            <a:r>
              <a:rPr lang="ar-IQ" dirty="0" smtClean="0"/>
              <a:t>3- شرط الفائدة.</a:t>
            </a:r>
          </a:p>
          <a:p>
            <a:pPr algn="r" rtl="1"/>
            <a:r>
              <a:rPr lang="ar-IQ" dirty="0" smtClean="0"/>
              <a:t>4-شرط وصول القيمة.</a:t>
            </a:r>
          </a:p>
          <a:p>
            <a:pPr algn="r" rtl="1"/>
            <a:r>
              <a:rPr lang="ar-IQ" dirty="0" smtClean="0"/>
              <a:t>5- شرط الرجوع بدون مصاريف.</a:t>
            </a:r>
            <a:endParaRPr lang="en-GB" dirty="0"/>
          </a:p>
        </p:txBody>
      </p:sp>
    </p:spTree>
    <p:extLst>
      <p:ext uri="{BB962C8B-B14F-4D97-AF65-F5344CB8AC3E}">
        <p14:creationId xmlns:p14="http://schemas.microsoft.com/office/powerpoint/2010/main" val="4093166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1044</Words>
  <Application>Microsoft Office PowerPoint</Application>
  <PresentationFormat>Custom</PresentationFormat>
  <Paragraphs>86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السند للامر (الكومبيالة)</vt:lpstr>
      <vt:lpstr>صيغة السند</vt:lpstr>
      <vt:lpstr>السند للامر</vt:lpstr>
      <vt:lpstr>انشاء السند للامر</vt:lpstr>
      <vt:lpstr>انشاء السند للامر</vt:lpstr>
      <vt:lpstr>انشاء السند للامر</vt:lpstr>
      <vt:lpstr>انشاء السند للامر</vt:lpstr>
      <vt:lpstr>اثر افتقار السند للامر لاحد البيانات التي نص عليها القانون </vt:lpstr>
      <vt:lpstr>الشروط الاختيارية</vt:lpstr>
      <vt:lpstr>احكام الحوالة التي تسري على السند للامر </vt:lpstr>
      <vt:lpstr>احكام الحوالة التي تسري على السند للامر </vt:lpstr>
      <vt:lpstr>احكام الحوالة التي تسري على السند للامر </vt:lpstr>
      <vt:lpstr>احكام الحوالة التي تسري على السند للامر </vt:lpstr>
      <vt:lpstr>التقادم في السند للامر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السند للامر (الكومبيالة)</dc:title>
  <dc:creator>R</dc:creator>
  <cp:lastModifiedBy>Maher</cp:lastModifiedBy>
  <cp:revision>11</cp:revision>
  <dcterms:created xsi:type="dcterms:W3CDTF">2018-03-10T21:03:54Z</dcterms:created>
  <dcterms:modified xsi:type="dcterms:W3CDTF">2019-11-26T13:51:32Z</dcterms:modified>
</cp:coreProperties>
</file>