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83" r:id="rId16"/>
    <p:sldId id="284"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6" autoAdjust="0"/>
    <p:restoredTop sz="95501" autoAdjust="0"/>
  </p:normalViewPr>
  <p:slideViewPr>
    <p:cSldViewPr snapToGrid="0">
      <p:cViewPr>
        <p:scale>
          <a:sx n="81" d="100"/>
          <a:sy n="81" d="100"/>
        </p:scale>
        <p:origin x="-29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BB0F47-9815-4981-B807-D55E0307ADD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DF95F42A-EBA0-44E1-A393-168BFB83F121}">
      <dgm:prSet phldrT="[Text]"/>
      <dgm:spPr/>
      <dgm:t>
        <a:bodyPr/>
        <a:lstStyle/>
        <a:p>
          <a:r>
            <a:rPr lang="ar-IQ" dirty="0" smtClean="0"/>
            <a:t>شروط صحة الحوالة</a:t>
          </a:r>
          <a:endParaRPr lang="en-GB" dirty="0"/>
        </a:p>
      </dgm:t>
    </dgm:pt>
    <dgm:pt modelId="{F9DD970E-DB11-48FF-B9C5-4CB59BF69E4E}" type="parTrans" cxnId="{AF435F0B-3260-4010-A1E3-12AAE1056250}">
      <dgm:prSet/>
      <dgm:spPr/>
      <dgm:t>
        <a:bodyPr/>
        <a:lstStyle/>
        <a:p>
          <a:endParaRPr lang="en-GB"/>
        </a:p>
      </dgm:t>
    </dgm:pt>
    <dgm:pt modelId="{265D7579-1CDB-455B-9587-23895B64400D}" type="sibTrans" cxnId="{AF435F0B-3260-4010-A1E3-12AAE1056250}">
      <dgm:prSet/>
      <dgm:spPr/>
      <dgm:t>
        <a:bodyPr/>
        <a:lstStyle/>
        <a:p>
          <a:endParaRPr lang="en-GB"/>
        </a:p>
      </dgm:t>
    </dgm:pt>
    <dgm:pt modelId="{FB7713A6-D5C2-4FE4-BCD4-B425E6F15D42}">
      <dgm:prSet phldrT="[Text]"/>
      <dgm:spPr/>
      <dgm:t>
        <a:bodyPr/>
        <a:lstStyle/>
        <a:p>
          <a:r>
            <a:rPr lang="ar-IQ" dirty="0" smtClean="0"/>
            <a:t>الشروط الموضوعية</a:t>
          </a:r>
          <a:endParaRPr lang="en-GB" dirty="0"/>
        </a:p>
      </dgm:t>
    </dgm:pt>
    <dgm:pt modelId="{910513BD-5A33-4A81-8E51-3A99C80317C3}" type="parTrans" cxnId="{F0E1B079-6571-4D71-A826-682E2C070FDB}">
      <dgm:prSet/>
      <dgm:spPr/>
      <dgm:t>
        <a:bodyPr/>
        <a:lstStyle/>
        <a:p>
          <a:endParaRPr lang="en-GB"/>
        </a:p>
      </dgm:t>
    </dgm:pt>
    <dgm:pt modelId="{9288412B-C18B-4A82-AA07-CDD5B125A022}" type="sibTrans" cxnId="{F0E1B079-6571-4D71-A826-682E2C070FDB}">
      <dgm:prSet/>
      <dgm:spPr/>
      <dgm:t>
        <a:bodyPr/>
        <a:lstStyle/>
        <a:p>
          <a:endParaRPr lang="en-GB"/>
        </a:p>
      </dgm:t>
    </dgm:pt>
    <dgm:pt modelId="{288E4615-3CD7-4A26-BDCD-5B8394D8FAD6}">
      <dgm:prSet phldrT="[Text]"/>
      <dgm:spPr/>
      <dgm:t>
        <a:bodyPr/>
        <a:lstStyle/>
        <a:p>
          <a:r>
            <a:rPr lang="ar-IQ" dirty="0" smtClean="0"/>
            <a:t>الشروط الشكلية</a:t>
          </a:r>
          <a:endParaRPr lang="en-GB" dirty="0"/>
        </a:p>
      </dgm:t>
    </dgm:pt>
    <dgm:pt modelId="{D9B6DB1C-D822-47F3-8AB2-830738598736}" type="parTrans" cxnId="{B72C7A09-88C8-4F50-BD7F-B1D667C30782}">
      <dgm:prSet/>
      <dgm:spPr/>
      <dgm:t>
        <a:bodyPr/>
        <a:lstStyle/>
        <a:p>
          <a:endParaRPr lang="en-GB"/>
        </a:p>
      </dgm:t>
    </dgm:pt>
    <dgm:pt modelId="{AC415EE4-B4C0-42C7-8A3A-E24C6128E474}" type="sibTrans" cxnId="{B72C7A09-88C8-4F50-BD7F-B1D667C30782}">
      <dgm:prSet/>
      <dgm:spPr/>
      <dgm:t>
        <a:bodyPr/>
        <a:lstStyle/>
        <a:p>
          <a:endParaRPr lang="en-GB"/>
        </a:p>
      </dgm:t>
    </dgm:pt>
    <dgm:pt modelId="{F07B7492-302F-48B6-A97D-66343E4D987C}" type="pres">
      <dgm:prSet presAssocID="{19BB0F47-9815-4981-B807-D55E0307ADDC}" presName="Name0" presStyleCnt="0">
        <dgm:presLayoutVars>
          <dgm:dir/>
          <dgm:resizeHandles val="exact"/>
        </dgm:presLayoutVars>
      </dgm:prSet>
      <dgm:spPr/>
      <dgm:t>
        <a:bodyPr/>
        <a:lstStyle/>
        <a:p>
          <a:endParaRPr lang="en-GB"/>
        </a:p>
      </dgm:t>
    </dgm:pt>
    <dgm:pt modelId="{BA8511FC-788B-4754-A693-ACB3ECFD8408}" type="pres">
      <dgm:prSet presAssocID="{DF95F42A-EBA0-44E1-A393-168BFB83F121}" presName="node" presStyleLbl="node1" presStyleIdx="0" presStyleCnt="3" custRadScaleRad="23714" custRadScaleInc="28270">
        <dgm:presLayoutVars>
          <dgm:bulletEnabled val="1"/>
        </dgm:presLayoutVars>
      </dgm:prSet>
      <dgm:spPr/>
      <dgm:t>
        <a:bodyPr/>
        <a:lstStyle/>
        <a:p>
          <a:endParaRPr lang="en-GB"/>
        </a:p>
      </dgm:t>
    </dgm:pt>
    <dgm:pt modelId="{2581C0F3-DD74-4F03-8ADC-F7E065EDD69F}" type="pres">
      <dgm:prSet presAssocID="{265D7579-1CDB-455B-9587-23895B64400D}" presName="sibTrans" presStyleLbl="sibTrans2D1" presStyleIdx="0" presStyleCnt="3"/>
      <dgm:spPr/>
      <dgm:t>
        <a:bodyPr/>
        <a:lstStyle/>
        <a:p>
          <a:endParaRPr lang="en-GB"/>
        </a:p>
      </dgm:t>
    </dgm:pt>
    <dgm:pt modelId="{14D13E0F-DFBB-4B97-A088-CD93EAA0D2EB}" type="pres">
      <dgm:prSet presAssocID="{265D7579-1CDB-455B-9587-23895B64400D}" presName="connectorText" presStyleLbl="sibTrans2D1" presStyleIdx="0" presStyleCnt="3"/>
      <dgm:spPr/>
      <dgm:t>
        <a:bodyPr/>
        <a:lstStyle/>
        <a:p>
          <a:endParaRPr lang="en-GB"/>
        </a:p>
      </dgm:t>
    </dgm:pt>
    <dgm:pt modelId="{91EBB0F8-C1CD-42B8-984C-6CE52523B9B5}" type="pres">
      <dgm:prSet presAssocID="{FB7713A6-D5C2-4FE4-BCD4-B425E6F15D42}" presName="node" presStyleLbl="node1" presStyleIdx="1" presStyleCnt="3">
        <dgm:presLayoutVars>
          <dgm:bulletEnabled val="1"/>
        </dgm:presLayoutVars>
      </dgm:prSet>
      <dgm:spPr/>
      <dgm:t>
        <a:bodyPr/>
        <a:lstStyle/>
        <a:p>
          <a:endParaRPr lang="en-GB"/>
        </a:p>
      </dgm:t>
    </dgm:pt>
    <dgm:pt modelId="{6C6A070D-C57D-4FA1-BB5D-367CB2D7A866}" type="pres">
      <dgm:prSet presAssocID="{9288412B-C18B-4A82-AA07-CDD5B125A022}" presName="sibTrans" presStyleLbl="sibTrans2D1" presStyleIdx="1" presStyleCnt="3"/>
      <dgm:spPr/>
      <dgm:t>
        <a:bodyPr/>
        <a:lstStyle/>
        <a:p>
          <a:endParaRPr lang="en-GB"/>
        </a:p>
      </dgm:t>
    </dgm:pt>
    <dgm:pt modelId="{00E8AC71-C8C0-402B-97CA-D1107F86C0E4}" type="pres">
      <dgm:prSet presAssocID="{9288412B-C18B-4A82-AA07-CDD5B125A022}" presName="connectorText" presStyleLbl="sibTrans2D1" presStyleIdx="1" presStyleCnt="3"/>
      <dgm:spPr/>
      <dgm:t>
        <a:bodyPr/>
        <a:lstStyle/>
        <a:p>
          <a:endParaRPr lang="en-GB"/>
        </a:p>
      </dgm:t>
    </dgm:pt>
    <dgm:pt modelId="{901D02E4-5E17-4E7B-9B74-C6245C67CDF3}" type="pres">
      <dgm:prSet presAssocID="{288E4615-3CD7-4A26-BDCD-5B8394D8FAD6}" presName="node" presStyleLbl="node1" presStyleIdx="2" presStyleCnt="3">
        <dgm:presLayoutVars>
          <dgm:bulletEnabled val="1"/>
        </dgm:presLayoutVars>
      </dgm:prSet>
      <dgm:spPr/>
      <dgm:t>
        <a:bodyPr/>
        <a:lstStyle/>
        <a:p>
          <a:endParaRPr lang="en-GB"/>
        </a:p>
      </dgm:t>
    </dgm:pt>
    <dgm:pt modelId="{45853BE6-624C-4825-A871-1E1ABC221752}" type="pres">
      <dgm:prSet presAssocID="{AC415EE4-B4C0-42C7-8A3A-E24C6128E474}" presName="sibTrans" presStyleLbl="sibTrans2D1" presStyleIdx="2" presStyleCnt="3"/>
      <dgm:spPr/>
      <dgm:t>
        <a:bodyPr/>
        <a:lstStyle/>
        <a:p>
          <a:endParaRPr lang="en-GB"/>
        </a:p>
      </dgm:t>
    </dgm:pt>
    <dgm:pt modelId="{AD444AAF-5221-4936-A1E5-A223081A203A}" type="pres">
      <dgm:prSet presAssocID="{AC415EE4-B4C0-42C7-8A3A-E24C6128E474}" presName="connectorText" presStyleLbl="sibTrans2D1" presStyleIdx="2" presStyleCnt="3"/>
      <dgm:spPr/>
      <dgm:t>
        <a:bodyPr/>
        <a:lstStyle/>
        <a:p>
          <a:endParaRPr lang="en-GB"/>
        </a:p>
      </dgm:t>
    </dgm:pt>
  </dgm:ptLst>
  <dgm:cxnLst>
    <dgm:cxn modelId="{95386618-B461-4426-94DC-DAD55DC992C9}" type="presOf" srcId="{AC415EE4-B4C0-42C7-8A3A-E24C6128E474}" destId="{AD444AAF-5221-4936-A1E5-A223081A203A}" srcOrd="1" destOrd="0" presId="urn:microsoft.com/office/officeart/2005/8/layout/cycle7"/>
    <dgm:cxn modelId="{C0BDD8F2-4143-4EF6-959B-3F598F1B27F6}" type="presOf" srcId="{AC415EE4-B4C0-42C7-8A3A-E24C6128E474}" destId="{45853BE6-624C-4825-A871-1E1ABC221752}" srcOrd="0" destOrd="0" presId="urn:microsoft.com/office/officeart/2005/8/layout/cycle7"/>
    <dgm:cxn modelId="{AF435F0B-3260-4010-A1E3-12AAE1056250}" srcId="{19BB0F47-9815-4981-B807-D55E0307ADDC}" destId="{DF95F42A-EBA0-44E1-A393-168BFB83F121}" srcOrd="0" destOrd="0" parTransId="{F9DD970E-DB11-48FF-B9C5-4CB59BF69E4E}" sibTransId="{265D7579-1CDB-455B-9587-23895B64400D}"/>
    <dgm:cxn modelId="{1DE6E65F-9A30-4E0C-9394-836EAB1E24EA}" type="presOf" srcId="{9288412B-C18B-4A82-AA07-CDD5B125A022}" destId="{00E8AC71-C8C0-402B-97CA-D1107F86C0E4}" srcOrd="1" destOrd="0" presId="urn:microsoft.com/office/officeart/2005/8/layout/cycle7"/>
    <dgm:cxn modelId="{470CA3E2-8AA1-462C-A97C-98880E72F7ED}" type="presOf" srcId="{288E4615-3CD7-4A26-BDCD-5B8394D8FAD6}" destId="{901D02E4-5E17-4E7B-9B74-C6245C67CDF3}" srcOrd="0" destOrd="0" presId="urn:microsoft.com/office/officeart/2005/8/layout/cycle7"/>
    <dgm:cxn modelId="{B72C7A09-88C8-4F50-BD7F-B1D667C30782}" srcId="{19BB0F47-9815-4981-B807-D55E0307ADDC}" destId="{288E4615-3CD7-4A26-BDCD-5B8394D8FAD6}" srcOrd="2" destOrd="0" parTransId="{D9B6DB1C-D822-47F3-8AB2-830738598736}" sibTransId="{AC415EE4-B4C0-42C7-8A3A-E24C6128E474}"/>
    <dgm:cxn modelId="{C14DF098-FC32-42BB-82AA-508DEF9CA56B}" type="presOf" srcId="{DF95F42A-EBA0-44E1-A393-168BFB83F121}" destId="{BA8511FC-788B-4754-A693-ACB3ECFD8408}" srcOrd="0" destOrd="0" presId="urn:microsoft.com/office/officeart/2005/8/layout/cycle7"/>
    <dgm:cxn modelId="{007AAA8A-ADD4-4502-A44F-6A9E9D28FCBB}" type="presOf" srcId="{9288412B-C18B-4A82-AA07-CDD5B125A022}" destId="{6C6A070D-C57D-4FA1-BB5D-367CB2D7A866}" srcOrd="0" destOrd="0" presId="urn:microsoft.com/office/officeart/2005/8/layout/cycle7"/>
    <dgm:cxn modelId="{212B56D1-264C-460B-9B4B-13369DC6375C}" type="presOf" srcId="{265D7579-1CDB-455B-9587-23895B64400D}" destId="{14D13E0F-DFBB-4B97-A088-CD93EAA0D2EB}" srcOrd="1" destOrd="0" presId="urn:microsoft.com/office/officeart/2005/8/layout/cycle7"/>
    <dgm:cxn modelId="{136C4E26-97F7-4234-A40B-C62189F622E4}" type="presOf" srcId="{265D7579-1CDB-455B-9587-23895B64400D}" destId="{2581C0F3-DD74-4F03-8ADC-F7E065EDD69F}" srcOrd="0" destOrd="0" presId="urn:microsoft.com/office/officeart/2005/8/layout/cycle7"/>
    <dgm:cxn modelId="{07CCE9FF-2F8A-4FB3-9304-B6F8089FE8BD}" type="presOf" srcId="{FB7713A6-D5C2-4FE4-BCD4-B425E6F15D42}" destId="{91EBB0F8-C1CD-42B8-984C-6CE52523B9B5}" srcOrd="0" destOrd="0" presId="urn:microsoft.com/office/officeart/2005/8/layout/cycle7"/>
    <dgm:cxn modelId="{F0E1B079-6571-4D71-A826-682E2C070FDB}" srcId="{19BB0F47-9815-4981-B807-D55E0307ADDC}" destId="{FB7713A6-D5C2-4FE4-BCD4-B425E6F15D42}" srcOrd="1" destOrd="0" parTransId="{910513BD-5A33-4A81-8E51-3A99C80317C3}" sibTransId="{9288412B-C18B-4A82-AA07-CDD5B125A022}"/>
    <dgm:cxn modelId="{574CA5F5-FEAA-4EC4-8047-E373217993F6}" type="presOf" srcId="{19BB0F47-9815-4981-B807-D55E0307ADDC}" destId="{F07B7492-302F-48B6-A97D-66343E4D987C}" srcOrd="0" destOrd="0" presId="urn:microsoft.com/office/officeart/2005/8/layout/cycle7"/>
    <dgm:cxn modelId="{F13298C6-42DF-4B67-B656-B55CD6CB12A9}" type="presParOf" srcId="{F07B7492-302F-48B6-A97D-66343E4D987C}" destId="{BA8511FC-788B-4754-A693-ACB3ECFD8408}" srcOrd="0" destOrd="0" presId="urn:microsoft.com/office/officeart/2005/8/layout/cycle7"/>
    <dgm:cxn modelId="{F7FA5045-3D45-4768-AE22-FD0F82AA49B7}" type="presParOf" srcId="{F07B7492-302F-48B6-A97D-66343E4D987C}" destId="{2581C0F3-DD74-4F03-8ADC-F7E065EDD69F}" srcOrd="1" destOrd="0" presId="urn:microsoft.com/office/officeart/2005/8/layout/cycle7"/>
    <dgm:cxn modelId="{FAE8F1BA-A899-486A-AC0C-65C3F62A6BAD}" type="presParOf" srcId="{2581C0F3-DD74-4F03-8ADC-F7E065EDD69F}" destId="{14D13E0F-DFBB-4B97-A088-CD93EAA0D2EB}" srcOrd="0" destOrd="0" presId="urn:microsoft.com/office/officeart/2005/8/layout/cycle7"/>
    <dgm:cxn modelId="{9FF31807-02F3-43B6-8F8C-EC2BD081A959}" type="presParOf" srcId="{F07B7492-302F-48B6-A97D-66343E4D987C}" destId="{91EBB0F8-C1CD-42B8-984C-6CE52523B9B5}" srcOrd="2" destOrd="0" presId="urn:microsoft.com/office/officeart/2005/8/layout/cycle7"/>
    <dgm:cxn modelId="{6709E94F-B5DC-43EC-8D14-851BC55DA2DC}" type="presParOf" srcId="{F07B7492-302F-48B6-A97D-66343E4D987C}" destId="{6C6A070D-C57D-4FA1-BB5D-367CB2D7A866}" srcOrd="3" destOrd="0" presId="urn:microsoft.com/office/officeart/2005/8/layout/cycle7"/>
    <dgm:cxn modelId="{DE082427-D30F-467C-858D-03B5DDE85A65}" type="presParOf" srcId="{6C6A070D-C57D-4FA1-BB5D-367CB2D7A866}" destId="{00E8AC71-C8C0-402B-97CA-D1107F86C0E4}" srcOrd="0" destOrd="0" presId="urn:microsoft.com/office/officeart/2005/8/layout/cycle7"/>
    <dgm:cxn modelId="{1324D7BA-7E5A-4D63-A69C-A712FA0C1A7C}" type="presParOf" srcId="{F07B7492-302F-48B6-A97D-66343E4D987C}" destId="{901D02E4-5E17-4E7B-9B74-C6245C67CDF3}" srcOrd="4" destOrd="0" presId="urn:microsoft.com/office/officeart/2005/8/layout/cycle7"/>
    <dgm:cxn modelId="{0EE68B4D-F480-42FA-915F-F20C6E8831AC}" type="presParOf" srcId="{F07B7492-302F-48B6-A97D-66343E4D987C}" destId="{45853BE6-624C-4825-A871-1E1ABC221752}" srcOrd="5" destOrd="0" presId="urn:microsoft.com/office/officeart/2005/8/layout/cycle7"/>
    <dgm:cxn modelId="{938FA6F6-951B-4FF0-925F-D1F479F2FCA1}" type="presParOf" srcId="{45853BE6-624C-4825-A871-1E1ABC221752}" destId="{AD444AAF-5221-4936-A1E5-A223081A203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511FC-788B-4754-A693-ACB3ECFD8408}">
      <dsp:nvSpPr>
        <dsp:cNvPr id="0" name=""/>
        <dsp:cNvSpPr/>
      </dsp:nvSpPr>
      <dsp:spPr>
        <a:xfrm>
          <a:off x="2846113" y="2069853"/>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شروط صحة الحوالة</a:t>
          </a:r>
          <a:endParaRPr lang="en-GB" sz="3800" kern="1200" dirty="0"/>
        </a:p>
      </dsp:txBody>
      <dsp:txXfrm>
        <a:off x="2887204" y="2110944"/>
        <a:ext cx="2723724" cy="1320771"/>
      </dsp:txXfrm>
    </dsp:sp>
    <dsp:sp modelId="{2581C0F3-DD74-4F03-8ADC-F7E065EDD69F}">
      <dsp:nvSpPr>
        <dsp:cNvPr id="0" name=""/>
        <dsp:cNvSpPr/>
      </dsp:nvSpPr>
      <dsp:spPr>
        <a:xfrm rot="2542132">
          <a:off x="4993548" y="3497957"/>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5140858" y="3596164"/>
        <a:ext cx="348007" cy="294619"/>
      </dsp:txXfrm>
    </dsp:sp>
    <dsp:sp modelId="{91EBB0F8-C1CD-42B8-984C-6CE52523B9B5}">
      <dsp:nvSpPr>
        <dsp:cNvPr id="0" name=""/>
        <dsp:cNvSpPr/>
      </dsp:nvSpPr>
      <dsp:spPr>
        <a:xfrm>
          <a:off x="4977704" y="40141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الشروط الموضوعية</a:t>
          </a:r>
          <a:endParaRPr lang="en-GB" sz="3800" kern="1200" dirty="0"/>
        </a:p>
      </dsp:txBody>
      <dsp:txXfrm>
        <a:off x="5018795" y="4055232"/>
        <a:ext cx="2723724" cy="1320771"/>
      </dsp:txXfrm>
    </dsp:sp>
    <dsp:sp modelId="{6C6A070D-C57D-4FA1-BB5D-367CB2D7A866}">
      <dsp:nvSpPr>
        <dsp:cNvPr id="0" name=""/>
        <dsp:cNvSpPr/>
      </dsp:nvSpPr>
      <dsp:spPr>
        <a:xfrm rot="10800000">
          <a:off x="3742686" y="4470101"/>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rot="10800000">
        <a:off x="3889996" y="4568308"/>
        <a:ext cx="348007" cy="294619"/>
      </dsp:txXfrm>
    </dsp:sp>
    <dsp:sp modelId="{901D02E4-5E17-4E7B-9B74-C6245C67CDF3}">
      <dsp:nvSpPr>
        <dsp:cNvPr id="0" name=""/>
        <dsp:cNvSpPr/>
      </dsp:nvSpPr>
      <dsp:spPr>
        <a:xfrm>
          <a:off x="344389" y="4014141"/>
          <a:ext cx="2805906" cy="140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IQ" sz="3800" kern="1200" dirty="0" smtClean="0"/>
            <a:t>الشروط الشكلية</a:t>
          </a:r>
          <a:endParaRPr lang="en-GB" sz="3800" kern="1200" dirty="0"/>
        </a:p>
      </dsp:txBody>
      <dsp:txXfrm>
        <a:off x="385480" y="4055232"/>
        <a:ext cx="2723724" cy="1320771"/>
      </dsp:txXfrm>
    </dsp:sp>
    <dsp:sp modelId="{45853BE6-624C-4825-A871-1E1ABC221752}">
      <dsp:nvSpPr>
        <dsp:cNvPr id="0" name=""/>
        <dsp:cNvSpPr/>
      </dsp:nvSpPr>
      <dsp:spPr>
        <a:xfrm rot="19328784">
          <a:off x="2676890" y="3497957"/>
          <a:ext cx="6426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GB" sz="2100" kern="1200"/>
        </a:p>
      </dsp:txBody>
      <dsp:txXfrm>
        <a:off x="2824200" y="3596164"/>
        <a:ext cx="348007" cy="29461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773572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84702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32714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229EAE-2ED8-4E6E-8679-3109E241714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9283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29EAE-2ED8-4E6E-8679-3109E2417142}"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39915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229EAE-2ED8-4E6E-8679-3109E2417142}"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3545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229EAE-2ED8-4E6E-8679-3109E2417142}"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49059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229EAE-2ED8-4E6E-8679-3109E2417142}"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84565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29EAE-2ED8-4E6E-8679-3109E2417142}"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284071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29EAE-2ED8-4E6E-8679-3109E2417142}"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70950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29EAE-2ED8-4E6E-8679-3109E2417142}"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817E7-1BD7-4B4E-93D8-E4A42D76AD47}" type="slidenum">
              <a:rPr lang="en-GB" smtClean="0"/>
              <a:t>‹#›</a:t>
            </a:fld>
            <a:endParaRPr lang="en-GB"/>
          </a:p>
        </p:txBody>
      </p:sp>
    </p:spTree>
    <p:extLst>
      <p:ext uri="{BB962C8B-B14F-4D97-AF65-F5344CB8AC3E}">
        <p14:creationId xmlns:p14="http://schemas.microsoft.com/office/powerpoint/2010/main" val="385878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29EAE-2ED8-4E6E-8679-3109E2417142}"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817E7-1BD7-4B4E-93D8-E4A42D76AD47}" type="slidenum">
              <a:rPr lang="en-GB" smtClean="0"/>
              <a:t>‹#›</a:t>
            </a:fld>
            <a:endParaRPr lang="en-GB"/>
          </a:p>
        </p:txBody>
      </p:sp>
    </p:spTree>
    <p:extLst>
      <p:ext uri="{BB962C8B-B14F-4D97-AF65-F5344CB8AC3E}">
        <p14:creationId xmlns:p14="http://schemas.microsoft.com/office/powerpoint/2010/main" val="2410637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5" y="-1337808"/>
            <a:ext cx="9144000" cy="2387600"/>
          </a:xfrm>
        </p:spPr>
        <p:txBody>
          <a:bodyPr>
            <a:normAutofit/>
          </a:bodyPr>
          <a:lstStyle/>
          <a:p>
            <a:r>
              <a:rPr lang="ar-IQ" sz="2800" dirty="0" smtClean="0"/>
              <a:t>الحوالة التجارية وشروط صحتها</a:t>
            </a:r>
            <a:endParaRPr lang="en-GB" sz="2800" dirty="0"/>
          </a:p>
        </p:txBody>
      </p:sp>
      <p:sp>
        <p:nvSpPr>
          <p:cNvPr id="3" name="Subtitle 2"/>
          <p:cNvSpPr>
            <a:spLocks noGrp="1"/>
          </p:cNvSpPr>
          <p:nvPr>
            <p:ph type="subTitle" idx="1"/>
          </p:nvPr>
        </p:nvSpPr>
        <p:spPr>
          <a:xfrm>
            <a:off x="1611087" y="1348696"/>
            <a:ext cx="9144000" cy="1655762"/>
          </a:xfrm>
        </p:spPr>
        <p:txBody>
          <a:bodyPr/>
          <a:lstStyle/>
          <a:p>
            <a:r>
              <a:rPr lang="ar-IQ" dirty="0" smtClean="0"/>
              <a:t>الحوالة التجارية سند مكتوب بصيغة نص عليها القانون يامر بمقتضاه شخص يدعى الساحب شخصا اخر يدعى المسحوب عليه باداء المبلغ الوارد فيه الى شخص ثالث (المستفيد)</a:t>
            </a:r>
          </a:p>
          <a:p>
            <a:pPr algn="r"/>
            <a:r>
              <a:rPr lang="ar-IQ" dirty="0" smtClean="0"/>
              <a:t>س/ ما هي شروط صحة الحوالة؟</a:t>
            </a:r>
          </a:p>
          <a:p>
            <a:pPr algn="r"/>
            <a:endParaRPr lang="en-GB" dirty="0"/>
          </a:p>
        </p:txBody>
      </p:sp>
      <p:graphicFrame>
        <p:nvGraphicFramePr>
          <p:cNvPr id="4" name="Diagram 3"/>
          <p:cNvGraphicFramePr/>
          <p:nvPr>
            <p:extLst>
              <p:ext uri="{D42A27DB-BD31-4B8C-83A1-F6EECF244321}">
                <p14:modId xmlns:p14="http://schemas.microsoft.com/office/powerpoint/2010/main" val="112266592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170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3-شرط التعيين:</a:t>
            </a:r>
          </a:p>
          <a:p>
            <a:pPr algn="r" rtl="1"/>
            <a:r>
              <a:rPr lang="ar-IQ" dirty="0" smtClean="0"/>
              <a:t>ا-التعيين الكمي: ببيان كمية النقود:</a:t>
            </a:r>
          </a:p>
          <a:p>
            <a:pPr algn="r" rtl="1"/>
            <a:r>
              <a:rPr lang="ar-IQ" dirty="0" smtClean="0"/>
              <a:t>فروض:-</a:t>
            </a:r>
          </a:p>
          <a:p>
            <a:pPr algn="r" rtl="1"/>
            <a:r>
              <a:rPr lang="ar-IQ" dirty="0" smtClean="0"/>
              <a:t>-اذا ذكر مبلغ الحوالة مرات عدة بالارقام ؛(م 45 تجارة)= </a:t>
            </a:r>
            <a:r>
              <a:rPr lang="ar-IQ" dirty="0" smtClean="0">
                <a:solidFill>
                  <a:srgbClr val="FF0000"/>
                </a:solidFill>
              </a:rPr>
              <a:t>يعتمد المبلغ الاقل تطبيقا لقاعدة «يفسر الشك لمصلحة المدين»</a:t>
            </a:r>
            <a:r>
              <a:rPr lang="ar-IQ" dirty="0" smtClean="0"/>
              <a:t> (م 166 مدني عراقي)</a:t>
            </a:r>
          </a:p>
          <a:p>
            <a:pPr algn="r" rtl="1"/>
            <a:r>
              <a:rPr lang="ar-IQ" dirty="0" smtClean="0"/>
              <a:t>-اذا كان المذكور في الحوالة بالارقام يختلف عما هو مذكور بالحروف= </a:t>
            </a:r>
            <a:r>
              <a:rPr lang="ar-IQ" dirty="0" smtClean="0">
                <a:solidFill>
                  <a:srgbClr val="FF0000"/>
                </a:solidFill>
              </a:rPr>
              <a:t>يعتمد ما هو مذكور بالحروف.</a:t>
            </a:r>
          </a:p>
          <a:p>
            <a:pPr algn="r" rtl="1"/>
            <a:r>
              <a:rPr lang="ar-IQ" dirty="0" smtClean="0"/>
              <a:t>-اذا ذكر المبلغ مرات عدة بالارقام والحروف (كأن يذكر 20000 ثم مائة وعشرون ثم 100000 الف واخيرا تسعون الف)= </a:t>
            </a:r>
            <a:r>
              <a:rPr lang="ar-IQ" dirty="0" smtClean="0">
                <a:solidFill>
                  <a:srgbClr val="FF0000"/>
                </a:solidFill>
              </a:rPr>
              <a:t>يعتمد المبلغ الاقل والمذكور كتابة جمعا بين القاعدتين المذكورتين.</a:t>
            </a:r>
            <a:endParaRPr lang="en-GB" dirty="0" smtClean="0">
              <a:solidFill>
                <a:srgbClr val="FF0000"/>
              </a:solidFill>
            </a:endParaRPr>
          </a:p>
          <a:p>
            <a:pPr algn="r" rtl="1"/>
            <a:endParaRPr lang="en-GB" dirty="0"/>
          </a:p>
        </p:txBody>
      </p:sp>
    </p:spTree>
    <p:extLst>
      <p:ext uri="{BB962C8B-B14F-4D97-AF65-F5344CB8AC3E}">
        <p14:creationId xmlns:p14="http://schemas.microsoft.com/office/powerpoint/2010/main" val="278658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fontScale="92500" lnSpcReduction="10000"/>
          </a:bodyPr>
          <a:lstStyle/>
          <a:p>
            <a:pPr algn="r"/>
            <a:r>
              <a:rPr lang="ar-IQ" dirty="0" smtClean="0"/>
              <a:t>ب التحديد النوعي لمحل الحوالة لمعنى بيان نوع العملة:</a:t>
            </a:r>
          </a:p>
          <a:p>
            <a:pPr algn="r"/>
            <a:r>
              <a:rPr lang="ar-IQ" dirty="0" smtClean="0"/>
              <a:t>فروض: اذا انشات سفتجة في دولة ( كالكويت) وكانت واجبة الوفاء في العراق الذي يعتمد تسمية متشابهة للعملة وكتب فيها مبلغ 10000 دينار دون بيان ما اذا كانت العملة كويتية او عراقية فما هو الحل؟</a:t>
            </a:r>
          </a:p>
          <a:p>
            <a:pPr marL="0" indent="0" algn="r">
              <a:buNone/>
            </a:pPr>
            <a:r>
              <a:rPr lang="ar-IQ" dirty="0" smtClean="0"/>
              <a:t>ج / تنص المادة 37 من قانون البنك المركزي العراقي المرقم (56) لسنة 2004 على الاتي:-</a:t>
            </a:r>
            <a:endParaRPr lang="ar-IQ" dirty="0"/>
          </a:p>
          <a:p>
            <a:pPr algn="r" rtl="1"/>
            <a:r>
              <a:rPr lang="ar-IQ" dirty="0" smtClean="0"/>
              <a:t>«يجوز لأطراف أي عقد أو أي عملية أو معاملة طوعية أخرى، بما في ذلك أي كمبيالة أو أي ورقة مالية أو أي أداة أو سند مقابل نقود، أن تحرر التزام الدفع بأي عملة يتم الاتفاق عليها. ويجوز السداد بأي عملة يتفق على جعلها عملة الدفع وفاء بأي دين أو التزام ينشأ عن عقد أو أي عملية أو معاملة طوعية أخرى، بما في ذلك أي كمبيالة أو ورقة مالية أو أي أداة </a:t>
            </a:r>
            <a:r>
              <a:rPr lang="ar-IQ" dirty="0"/>
              <a:t>أو سند مقابل نقود. ويجوز أن يكون الاتفاق بموجب هذه المادة </a:t>
            </a:r>
            <a:r>
              <a:rPr lang="ar-IQ" dirty="0">
                <a:solidFill>
                  <a:srgbClr val="FF0000"/>
                </a:solidFill>
              </a:rPr>
              <a:t>صريحا </a:t>
            </a:r>
            <a:r>
              <a:rPr lang="ar-IQ" dirty="0" smtClean="0">
                <a:solidFill>
                  <a:srgbClr val="FF0000"/>
                </a:solidFill>
              </a:rPr>
              <a:t>او ضمنيا يفهَم </a:t>
            </a:r>
            <a:r>
              <a:rPr lang="ar-IQ" dirty="0">
                <a:solidFill>
                  <a:srgbClr val="FF0000"/>
                </a:solidFill>
              </a:rPr>
              <a:t>من الظروف المحيطة بما</a:t>
            </a:r>
            <a:r>
              <a:rPr lang="ar-IQ" dirty="0"/>
              <a:t> </a:t>
            </a:r>
            <a:r>
              <a:rPr lang="ar-IQ" dirty="0">
                <a:solidFill>
                  <a:srgbClr val="FF0000"/>
                </a:solidFill>
              </a:rPr>
              <a:t>فيها مسار التعامل أو العرف التجاري أو مسار </a:t>
            </a:r>
            <a:r>
              <a:rPr lang="ar-IQ" dirty="0" smtClean="0">
                <a:solidFill>
                  <a:srgbClr val="FF0000"/>
                </a:solidFill>
              </a:rPr>
              <a:t>الأداء</a:t>
            </a:r>
            <a:r>
              <a:rPr lang="ar-IQ" dirty="0" smtClean="0"/>
              <a:t>».</a:t>
            </a:r>
            <a:endParaRPr lang="en-GB" dirty="0"/>
          </a:p>
        </p:txBody>
      </p:sp>
    </p:spTree>
    <p:extLst>
      <p:ext uri="{BB962C8B-B14F-4D97-AF65-F5344CB8AC3E}">
        <p14:creationId xmlns:p14="http://schemas.microsoft.com/office/powerpoint/2010/main" val="340374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ثالثا: السبب:</a:t>
            </a:r>
            <a:endParaRPr lang="ar-IQ" dirty="0"/>
          </a:p>
          <a:p>
            <a:pPr algn="r" rtl="1"/>
            <a:r>
              <a:rPr lang="ar-IQ" dirty="0" smtClean="0"/>
              <a:t>س/ ما هو تعريف السبب عموما؟ وما هو مفهوم السبب في الحوالة التجارية؟</a:t>
            </a:r>
          </a:p>
          <a:p>
            <a:pPr algn="r" rtl="1"/>
            <a:r>
              <a:rPr lang="ar-IQ" dirty="0" smtClean="0"/>
              <a:t>س/هل يشترط دائما ان يكون سبب سحب السفتجة وجود علاقة (</a:t>
            </a:r>
            <a:r>
              <a:rPr lang="ar-IQ" dirty="0" smtClean="0">
                <a:solidFill>
                  <a:srgbClr val="FF0000"/>
                </a:solidFill>
              </a:rPr>
              <a:t>دائنية=مديونية</a:t>
            </a:r>
            <a:r>
              <a:rPr lang="ar-IQ" dirty="0" smtClean="0"/>
              <a:t>) بين الساحب والمستفيد؟</a:t>
            </a:r>
          </a:p>
          <a:p>
            <a:pPr algn="r" rtl="1"/>
            <a:r>
              <a:rPr lang="ar-IQ" dirty="0" smtClean="0"/>
              <a:t>ج/ كلا فقد يقدم الساحب مبلغ السفتجة الى المستفيد على سبيل القرض او الهبة.</a:t>
            </a:r>
          </a:p>
          <a:p>
            <a:pPr algn="r" rtl="1"/>
            <a:r>
              <a:rPr lang="ar-IQ" dirty="0" smtClean="0"/>
              <a:t>س/ ما هي شروط صحة السبب؟</a:t>
            </a:r>
          </a:p>
          <a:p>
            <a:pPr algn="r" rtl="1"/>
            <a:r>
              <a:rPr lang="ar-IQ" dirty="0" smtClean="0"/>
              <a:t>1- ان يكون موجودا= تبطل الحوالة اذا لم يكن لها سبب.</a:t>
            </a:r>
          </a:p>
          <a:p>
            <a:pPr algn="r" rtl="1"/>
            <a:r>
              <a:rPr lang="ar-IQ" dirty="0" smtClean="0"/>
              <a:t>2-ان يكون مشروعا غير مخالف للقانون او للنظام العام او الاداب العامة. ومثال السبب غير المشروع انشاء سفتجة لاقامة علاقة غير مشروعة مع المستفيد او تقديم رشوة له او لغرض تشجيعه على الانسحاب من مزايدة او مناقصة.</a:t>
            </a:r>
          </a:p>
          <a:p>
            <a:pPr algn="r" rtl="1"/>
            <a:endParaRPr lang="ar-IQ" dirty="0" smtClean="0"/>
          </a:p>
          <a:p>
            <a:pPr algn="r" rtl="1"/>
            <a:endParaRPr lang="en-GB" dirty="0"/>
          </a:p>
        </p:txBody>
      </p:sp>
    </p:spTree>
    <p:extLst>
      <p:ext uri="{BB962C8B-B14F-4D97-AF65-F5344CB8AC3E}">
        <p14:creationId xmlns:p14="http://schemas.microsoft.com/office/powerpoint/2010/main" val="49872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فروض:</a:t>
            </a:r>
          </a:p>
          <a:p>
            <a:pPr algn="r" rtl="1"/>
            <a:r>
              <a:rPr lang="ar-IQ" dirty="0" smtClean="0"/>
              <a:t>1- اذا لم يذكر في الحوالة السبب-= افترض القانون بان للحوالة سببا موجودا ومشروعاً (م132 مدني).</a:t>
            </a:r>
          </a:p>
          <a:p>
            <a:pPr algn="r" rtl="1"/>
            <a:r>
              <a:rPr lang="ar-IQ" dirty="0" smtClean="0"/>
              <a:t>2- اذا ذكر في الحوالة سببا مشروعا= عد هو السبب الحقيقي ما لم يثبت من يدعي خلاف ذلك العكس.</a:t>
            </a:r>
          </a:p>
          <a:p>
            <a:pPr algn="r" rtl="1"/>
            <a:r>
              <a:rPr lang="ar-IQ" dirty="0" smtClean="0"/>
              <a:t>3-اذا ذكر في الحوالة سبباً صورياً يخفي سبباً اخر (مثل ذكر ثمن بضاعة الا انه تبين بعد ذلك ان هناك سببا اخر)= ينظر الى السبب الحقيقي </a:t>
            </a:r>
            <a:r>
              <a:rPr lang="ar-IQ" dirty="0"/>
              <a:t>ف</a:t>
            </a:r>
            <a:r>
              <a:rPr lang="ar-IQ" dirty="0" smtClean="0"/>
              <a:t>اذا كان مشروعا عدت الحوالة صحيحة والعكس صحيح.</a:t>
            </a:r>
          </a:p>
          <a:p>
            <a:pPr algn="r" rtl="1"/>
            <a:r>
              <a:rPr lang="ar-IQ" dirty="0" smtClean="0"/>
              <a:t>4- اذا ذكر في الحوالة صراحة سببا غير مشروع (كأن يكتب فيها صراحة انها عن دين قمار)= عد ان في الحوالة عيبا ظاهريا مبطلا لها.</a:t>
            </a:r>
            <a:endParaRPr lang="en-GB" dirty="0"/>
          </a:p>
        </p:txBody>
      </p:sp>
    </p:spTree>
    <p:extLst>
      <p:ext uri="{BB962C8B-B14F-4D97-AF65-F5344CB8AC3E}">
        <p14:creationId xmlns:p14="http://schemas.microsoft.com/office/powerpoint/2010/main" val="4241623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a:t>
            </a:r>
            <a:r>
              <a:rPr lang="ar-IQ" dirty="0" smtClean="0"/>
              <a:t>الشكلية لصحة </a:t>
            </a:r>
            <a:r>
              <a:rPr lang="ar-IQ" dirty="0"/>
              <a:t>انشاء الحوالة</a:t>
            </a:r>
            <a:endParaRPr lang="en-GB" dirty="0"/>
          </a:p>
        </p:txBody>
      </p:sp>
      <p:sp>
        <p:nvSpPr>
          <p:cNvPr id="3" name="Content Placeholder 2"/>
          <p:cNvSpPr>
            <a:spLocks noGrp="1"/>
          </p:cNvSpPr>
          <p:nvPr>
            <p:ph idx="1"/>
          </p:nvPr>
        </p:nvSpPr>
        <p:spPr/>
        <p:txBody>
          <a:bodyPr/>
          <a:lstStyle/>
          <a:p>
            <a:pPr algn="r" rtl="1"/>
            <a:r>
              <a:rPr lang="ar-IQ" dirty="0" smtClean="0"/>
              <a:t>تتلخص الشكلية في:-</a:t>
            </a:r>
          </a:p>
          <a:p>
            <a:pPr algn="r" rtl="1"/>
            <a:r>
              <a:rPr lang="ar-IQ" dirty="0" smtClean="0"/>
              <a:t>1- لزوم ان يفرغ الالتزام الصرفي في ورقة معدة وفق القانون. فلا يقبل اثبات وجودها عن طريق التسجيل الصوتي او التصوير او شفاها.</a:t>
            </a:r>
          </a:p>
          <a:p>
            <a:pPr algn="r" rtl="1"/>
            <a:r>
              <a:rPr lang="ar-IQ" dirty="0" smtClean="0"/>
              <a:t>2- لزوم توافر بيانات معينة في الحوالة.</a:t>
            </a:r>
          </a:p>
          <a:p>
            <a:pPr algn="r" rtl="1"/>
            <a:r>
              <a:rPr lang="ar-IQ" dirty="0" smtClean="0"/>
              <a:t>س/ هل يوجب القانون شكلية معينة في كتابة الحوالة من حيث طريقة الكتابة او شخص الكاتب والمداد المستعمل والمادة التي ترد عليها الكتابة؟</a:t>
            </a:r>
          </a:p>
          <a:p>
            <a:pPr algn="r" rtl="1"/>
            <a:endParaRPr lang="en-GB" dirty="0"/>
          </a:p>
        </p:txBody>
      </p:sp>
    </p:spTree>
    <p:extLst>
      <p:ext uri="{BB962C8B-B14F-4D97-AF65-F5344CB8AC3E}">
        <p14:creationId xmlns:p14="http://schemas.microsoft.com/office/powerpoint/2010/main" val="1420744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لصحة انشاء الحوالة</a:t>
            </a:r>
            <a:endParaRPr lang="en-GB" dirty="0"/>
          </a:p>
        </p:txBody>
      </p:sp>
      <p:sp>
        <p:nvSpPr>
          <p:cNvPr id="3" name="Content Placeholder 2"/>
          <p:cNvSpPr>
            <a:spLocks noGrp="1"/>
          </p:cNvSpPr>
          <p:nvPr>
            <p:ph idx="1"/>
          </p:nvPr>
        </p:nvSpPr>
        <p:spPr/>
        <p:txBody>
          <a:bodyPr/>
          <a:lstStyle/>
          <a:p>
            <a:pPr marL="0" indent="0" algn="r" rtl="1">
              <a:buNone/>
            </a:pPr>
            <a:r>
              <a:rPr lang="ar-IQ" dirty="0" smtClean="0"/>
              <a:t>س/ هل يمكن ان تنشأ حوالة تجارية بطريقة الكترونية اي عن طريق تثبيتها برسالة الكترونية او اية وسيلة اخرى الكترونية او رقمية او ضوئية؟</a:t>
            </a:r>
          </a:p>
          <a:p>
            <a:pPr marL="0" indent="0" algn="r" rtl="1">
              <a:buNone/>
            </a:pPr>
            <a:r>
              <a:rPr lang="ar-IQ" dirty="0" smtClean="0"/>
              <a:t>ج/نعم اجازت المادة (22) من التوقيع الالكتروني والمعاملات المالية (78) لسنة 2012 انشاء الاوراق التجارية بطريقة الكترونية بشروط هي:-</a:t>
            </a:r>
          </a:p>
          <a:p>
            <a:pPr marL="0" indent="0" algn="just" rtl="1">
              <a:buNone/>
            </a:pPr>
            <a:r>
              <a:rPr lang="ar-SA" dirty="0"/>
              <a:t>أـ ان تتوافر فيها ذات الشروط والبيانات الواجب توافرها في الاوراق التجارية </a:t>
            </a:r>
            <a:r>
              <a:rPr lang="ar-SA" dirty="0" smtClean="0"/>
              <a:t>الورقية المنصوص </a:t>
            </a:r>
            <a:r>
              <a:rPr lang="ar-SA" dirty="0"/>
              <a:t>عليها </a:t>
            </a:r>
            <a:r>
              <a:rPr lang="ar-SA" dirty="0" smtClean="0"/>
              <a:t>قانوناً</a:t>
            </a:r>
            <a:r>
              <a:rPr lang="ar-IQ" dirty="0" smtClean="0"/>
              <a:t>.</a:t>
            </a:r>
            <a:r>
              <a:rPr lang="en-GB" dirty="0" smtClean="0"/>
              <a:t> </a:t>
            </a:r>
            <a:r>
              <a:rPr lang="en-GB" dirty="0"/>
              <a:t/>
            </a:r>
            <a:br>
              <a:rPr lang="en-GB" dirty="0"/>
            </a:br>
            <a:r>
              <a:rPr lang="ar-SA" dirty="0"/>
              <a:t>ب ـ ان يكون نظام معالجة المعلومات قادراً على اثبات الحق فيها والتحقق من ان التوقيع الالكتروني يعود للاطراف المعنية </a:t>
            </a:r>
            <a:r>
              <a:rPr lang="ar-IQ" dirty="0" smtClean="0"/>
              <a:t>.</a:t>
            </a:r>
            <a:r>
              <a:rPr lang="ar-SA" dirty="0" smtClean="0"/>
              <a:t> </a:t>
            </a:r>
            <a:r>
              <a:rPr lang="ar-IQ" dirty="0" smtClean="0"/>
              <a:t>ويراد بنظام المعالجة «</a:t>
            </a:r>
            <a:r>
              <a:rPr lang="ar-SA" dirty="0"/>
              <a:t>النظام الالكتروني او برامج الحاسوب المستخدمة لانشاء المعلومات او ارسالها او تسلمها او معالجتها او تخزينها </a:t>
            </a:r>
            <a:r>
              <a:rPr lang="ar-SA" dirty="0" smtClean="0"/>
              <a:t>الكترونياً</a:t>
            </a:r>
            <a:r>
              <a:rPr lang="ar-IQ" dirty="0" smtClean="0"/>
              <a:t>»  (الفقرة الرابعة عشرة من المادة الاولى من القانون المذكور).</a:t>
            </a:r>
          </a:p>
        </p:txBody>
      </p:sp>
    </p:spTree>
    <p:extLst>
      <p:ext uri="{BB962C8B-B14F-4D97-AF65-F5344CB8AC3E}">
        <p14:creationId xmlns:p14="http://schemas.microsoft.com/office/powerpoint/2010/main" val="3917651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لصحة انشاء الحوالة</a:t>
            </a:r>
            <a:endParaRPr lang="en-GB" dirty="0"/>
          </a:p>
        </p:txBody>
      </p:sp>
      <p:sp>
        <p:nvSpPr>
          <p:cNvPr id="3" name="Content Placeholder 2"/>
          <p:cNvSpPr>
            <a:spLocks noGrp="1"/>
          </p:cNvSpPr>
          <p:nvPr>
            <p:ph idx="1"/>
          </p:nvPr>
        </p:nvSpPr>
        <p:spPr/>
        <p:txBody>
          <a:bodyPr/>
          <a:lstStyle/>
          <a:p>
            <a:pPr algn="r" rtl="1"/>
            <a:r>
              <a:rPr lang="ar-SA" dirty="0"/>
              <a:t>ثانياـ يعد نظام معالجة المعلومات قادرا على اثبات الحق في الورقة التجارية اذا توافرت فيه الشروط الاتية</a:t>
            </a:r>
            <a:r>
              <a:rPr lang="en-GB" dirty="0"/>
              <a:t> : </a:t>
            </a:r>
            <a:br>
              <a:rPr lang="en-GB" dirty="0"/>
            </a:br>
            <a:r>
              <a:rPr lang="ar-SA" dirty="0"/>
              <a:t>أـ ضمان تداول آمن للورقة التجارية من </a:t>
            </a:r>
            <a:r>
              <a:rPr lang="ar-SA" dirty="0" smtClean="0"/>
              <a:t>خلاله</a:t>
            </a:r>
            <a:r>
              <a:rPr lang="ar-IQ" dirty="0" smtClean="0"/>
              <a:t>.</a:t>
            </a:r>
            <a:r>
              <a:rPr lang="en-GB" dirty="0"/>
              <a:t/>
            </a:r>
            <a:br>
              <a:rPr lang="en-GB" dirty="0"/>
            </a:br>
            <a:r>
              <a:rPr lang="ar-SA" dirty="0"/>
              <a:t>ب ـ ضمان تداول الورقة التجارية بصورة غير قابلة للتغيير </a:t>
            </a:r>
            <a:r>
              <a:rPr lang="ar-IQ" dirty="0" smtClean="0"/>
              <a:t>.</a:t>
            </a:r>
            <a:r>
              <a:rPr lang="en-GB" dirty="0"/>
              <a:t/>
            </a:r>
            <a:br>
              <a:rPr lang="en-GB" dirty="0"/>
            </a:br>
            <a:r>
              <a:rPr lang="ar-SA" dirty="0"/>
              <a:t>جـ ـ اظهار اسماء اصحاب العلاقة في الورقة </a:t>
            </a:r>
            <a:r>
              <a:rPr lang="ar-SA" dirty="0" smtClean="0"/>
              <a:t>التجارية</a:t>
            </a:r>
            <a:r>
              <a:rPr lang="ar-IQ" dirty="0" smtClean="0"/>
              <a:t> .</a:t>
            </a:r>
          </a:p>
          <a:p>
            <a:pPr marL="0" indent="0" algn="r" rtl="1">
              <a:buNone/>
            </a:pPr>
            <a:r>
              <a:rPr lang="en-GB" dirty="0"/>
              <a:t/>
            </a:r>
            <a:br>
              <a:rPr lang="en-GB" dirty="0"/>
            </a:br>
            <a:r>
              <a:rPr lang="ar-SA" dirty="0"/>
              <a:t>المادة ـ 23 ـ اولاـ تكون للاوراق التجارية والمالية الالكترونية ذات الحجية المقررة لمثيلاتها الورقية مالم ينص القانون على خلاف ذلك </a:t>
            </a:r>
            <a:r>
              <a:rPr lang="ar-IQ" dirty="0" smtClean="0"/>
              <a:t>.</a:t>
            </a:r>
            <a:endParaRPr lang="en-GB" dirty="0"/>
          </a:p>
        </p:txBody>
      </p:sp>
    </p:spTree>
    <p:extLst>
      <p:ext uri="{BB962C8B-B14F-4D97-AF65-F5344CB8AC3E}">
        <p14:creationId xmlns:p14="http://schemas.microsoft.com/office/powerpoint/2010/main" val="2118253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الاول: </a:t>
            </a:r>
            <a:r>
              <a:rPr lang="ar-IQ" dirty="0" smtClean="0">
                <a:solidFill>
                  <a:srgbClr val="FF0000"/>
                </a:solidFill>
              </a:rPr>
              <a:t>لفظ</a:t>
            </a:r>
            <a:r>
              <a:rPr lang="ar-IQ" dirty="0" smtClean="0"/>
              <a:t> حوالة تجارية او سفتجة مكتوبا في </a:t>
            </a:r>
            <a:r>
              <a:rPr lang="ar-IQ" dirty="0" smtClean="0">
                <a:solidFill>
                  <a:srgbClr val="FF0000"/>
                </a:solidFill>
              </a:rPr>
              <a:t>متن السفتجة وباللغة</a:t>
            </a:r>
            <a:r>
              <a:rPr lang="ar-IQ" dirty="0" smtClean="0"/>
              <a:t> نفسها التي كتبت فيها:</a:t>
            </a:r>
          </a:p>
          <a:p>
            <a:pPr algn="r" rtl="1"/>
            <a:r>
              <a:rPr lang="ar-IQ" dirty="0" smtClean="0"/>
              <a:t>س/ ما هو الغرض من فرض ذكر هذا البيان؟</a:t>
            </a:r>
          </a:p>
          <a:p>
            <a:pPr algn="r" rtl="1"/>
            <a:r>
              <a:rPr lang="ar-IQ" dirty="0" smtClean="0"/>
              <a:t>ج/1-تنبيه الساحب الى خطورة تصرفه وخضوعه لقانون الصرف. 2- تمييز الحوالة عن غيرها من الاوراق التجارية او المالية.</a:t>
            </a:r>
          </a:p>
          <a:p>
            <a:pPr algn="r" rtl="1"/>
            <a:r>
              <a:rPr lang="ar-IQ" dirty="0" smtClean="0"/>
              <a:t>س/ ما هي شروط صحة ذكر هذا البيان؟</a:t>
            </a:r>
          </a:p>
          <a:p>
            <a:pPr algn="r" rtl="1"/>
            <a:r>
              <a:rPr lang="ar-IQ" dirty="0" smtClean="0"/>
              <a:t>1-ان ير ذكر </a:t>
            </a:r>
            <a:r>
              <a:rPr lang="ar-IQ" dirty="0" smtClean="0">
                <a:solidFill>
                  <a:srgbClr val="FF0000"/>
                </a:solidFill>
              </a:rPr>
              <a:t>لفظ</a:t>
            </a:r>
            <a:r>
              <a:rPr lang="ar-IQ" dirty="0" smtClean="0"/>
              <a:t> حوالة او  سفتجة </a:t>
            </a:r>
            <a:r>
              <a:rPr lang="ar-IQ" dirty="0" smtClean="0">
                <a:solidFill>
                  <a:srgbClr val="FF0000"/>
                </a:solidFill>
              </a:rPr>
              <a:t>حصراً</a:t>
            </a:r>
            <a:r>
              <a:rPr lang="ar-IQ" dirty="0" smtClean="0"/>
              <a:t>.</a:t>
            </a:r>
          </a:p>
          <a:p>
            <a:pPr algn="r" rtl="1"/>
            <a:r>
              <a:rPr lang="ar-IQ" dirty="0" smtClean="0"/>
              <a:t>2- ان يكتب اللفظ المذكور في </a:t>
            </a:r>
            <a:r>
              <a:rPr lang="ar-IQ" dirty="0" smtClean="0">
                <a:solidFill>
                  <a:srgbClr val="FF0000"/>
                </a:solidFill>
              </a:rPr>
              <a:t>متن</a:t>
            </a:r>
            <a:r>
              <a:rPr lang="ar-IQ" dirty="0" smtClean="0"/>
              <a:t> الورقة.</a:t>
            </a:r>
            <a:endParaRPr lang="en-GB" dirty="0"/>
          </a:p>
        </p:txBody>
      </p:sp>
    </p:spTree>
    <p:extLst>
      <p:ext uri="{BB962C8B-B14F-4D97-AF65-F5344CB8AC3E}">
        <p14:creationId xmlns:p14="http://schemas.microsoft.com/office/powerpoint/2010/main" val="474154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b="1" dirty="0" smtClean="0"/>
              <a:t>البيان الثاني: </a:t>
            </a:r>
            <a:r>
              <a:rPr lang="ar-IQ" dirty="0" smtClean="0"/>
              <a:t>امر غير معلق على شرط باداء مبلغ معين من النقود:</a:t>
            </a:r>
          </a:p>
          <a:p>
            <a:pPr algn="r" rtl="1"/>
            <a:r>
              <a:rPr lang="ar-IQ" dirty="0" smtClean="0"/>
              <a:t>س/ ما هي الغاية المتوخاة من فرض ذكر هذا البيان؟</a:t>
            </a:r>
          </a:p>
          <a:p>
            <a:pPr algn="r" rtl="1"/>
            <a:r>
              <a:rPr lang="ar-IQ" dirty="0" smtClean="0"/>
              <a:t>1- ينسجم مع الطبيعة الخاصة </a:t>
            </a:r>
            <a:r>
              <a:rPr lang="ar-IQ" dirty="0"/>
              <a:t>ل</a:t>
            </a:r>
            <a:r>
              <a:rPr lang="ar-IQ" dirty="0" smtClean="0"/>
              <a:t>لسفتجة التي هي طلب اداء مبلغ من المال من شخص لاخر وهي بذلك تتشابه مع الصك وتتنافر مع السند للامر.</a:t>
            </a:r>
          </a:p>
          <a:p>
            <a:pPr algn="r" rtl="1"/>
            <a:r>
              <a:rPr lang="ar-IQ" dirty="0" smtClean="0"/>
              <a:t>2-يعكس هذا البيان العلاقة ثلاثية الابعاد التي تجمع الساحب بالمسحوب عليه وعلاقة الساحب بالمستفيد.</a:t>
            </a:r>
            <a:endParaRPr lang="ar-IQ" dirty="0"/>
          </a:p>
          <a:p>
            <a:pPr algn="r" rtl="1"/>
            <a:r>
              <a:rPr lang="ar-IQ" dirty="0" smtClean="0"/>
              <a:t>س/ هل يشترط ذكر فعل الامر في الحوالة؟</a:t>
            </a:r>
          </a:p>
          <a:p>
            <a:pPr algn="r" rtl="1"/>
            <a:r>
              <a:rPr lang="ar-IQ" dirty="0" smtClean="0"/>
              <a:t>س/ ما هي شروط صحة ذكر هذا البيان؟</a:t>
            </a:r>
          </a:p>
          <a:p>
            <a:pPr algn="r" rtl="1"/>
            <a:r>
              <a:rPr lang="ar-IQ" dirty="0" smtClean="0"/>
              <a:t>ج/ </a:t>
            </a:r>
          </a:p>
          <a:p>
            <a:pPr algn="r" rtl="1"/>
            <a:r>
              <a:rPr lang="ar-IQ" dirty="0" smtClean="0"/>
              <a:t>1- ان يكون الامر مطلقا غير معلق على شرط واقف او فاسخ او احتمالي او ارادي او مختلط.</a:t>
            </a:r>
          </a:p>
          <a:p>
            <a:pPr algn="r" rtl="1"/>
            <a:r>
              <a:rPr lang="ar-IQ" dirty="0" smtClean="0"/>
              <a:t>2- ان يكون محل الامر اداء مبلغ معين من النقود.</a:t>
            </a:r>
            <a:endParaRPr lang="en-GB" dirty="0"/>
          </a:p>
        </p:txBody>
      </p:sp>
    </p:spTree>
    <p:extLst>
      <p:ext uri="{BB962C8B-B14F-4D97-AF65-F5344CB8AC3E}">
        <p14:creationId xmlns:p14="http://schemas.microsoft.com/office/powerpoint/2010/main" val="270172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البيان الثالث: </a:t>
            </a:r>
            <a:r>
              <a:rPr lang="ar-IQ" dirty="0" smtClean="0"/>
              <a:t>اسم من يؤمر بالاداء (المسحوب عليه):</a:t>
            </a:r>
          </a:p>
          <a:p>
            <a:pPr algn="r" rtl="1"/>
            <a:r>
              <a:rPr lang="ar-IQ" dirty="0" smtClean="0"/>
              <a:t>س/ وضح العلة من لزوم ايراد ذكر هذا البيان؟</a:t>
            </a:r>
          </a:p>
          <a:p>
            <a:pPr algn="r" rtl="1"/>
            <a:r>
              <a:rPr lang="ar-IQ" dirty="0"/>
              <a:t>1</a:t>
            </a:r>
            <a:r>
              <a:rPr lang="ar-IQ" dirty="0" smtClean="0"/>
              <a:t>- تحديد شخص الملتزم بالاداء.</a:t>
            </a:r>
          </a:p>
          <a:p>
            <a:pPr algn="r" rtl="1"/>
            <a:r>
              <a:rPr lang="ar-IQ" dirty="0" smtClean="0"/>
              <a:t>2- يدل على وجود علاقة ثلاثية الابعاد تجمع الساحب بالمستفيد والمسحوب عليه.</a:t>
            </a:r>
          </a:p>
          <a:p>
            <a:pPr algn="r" rtl="1"/>
            <a:r>
              <a:rPr lang="ar-IQ" dirty="0" smtClean="0"/>
              <a:t>س/ما هي الشروط الواجب توافرها في شخص المسحوب عليه؟</a:t>
            </a:r>
          </a:p>
          <a:p>
            <a:pPr algn="r" rtl="1"/>
            <a:r>
              <a:rPr lang="ar-IQ" dirty="0" smtClean="0"/>
              <a:t>1-ان يكون شخصا حقيقيا (جديا) لا صوريا سواء كان شخص طبيعي ام معنوي.</a:t>
            </a:r>
          </a:p>
          <a:p>
            <a:pPr algn="r" rtl="1"/>
            <a:r>
              <a:rPr lang="ar-IQ" dirty="0" smtClean="0"/>
              <a:t>2- ان يكون موجودا بان لا يكون متوفى او شركة صفيت وانقضت شخصيتها المعنوية.</a:t>
            </a:r>
          </a:p>
          <a:p>
            <a:pPr algn="r" rtl="1"/>
            <a:r>
              <a:rPr lang="ar-IQ" dirty="0" smtClean="0"/>
              <a:t>3- ان يرد ذكره على نحو ينفي الجهالة في تحديد شخصه وقد يتحقق ذلك بذكر اسمه الثلاثي او اسم شهرته اذا اقتضى الامر ذلك.</a:t>
            </a:r>
            <a:endParaRPr lang="en-GB" dirty="0"/>
          </a:p>
        </p:txBody>
      </p:sp>
    </p:spTree>
    <p:extLst>
      <p:ext uri="{BB962C8B-B14F-4D97-AF65-F5344CB8AC3E}">
        <p14:creationId xmlns:p14="http://schemas.microsoft.com/office/powerpoint/2010/main" val="283338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4" y="57831"/>
            <a:ext cx="10515600" cy="1325563"/>
          </a:xfrm>
        </p:spPr>
        <p:txBody>
          <a:bodyPr/>
          <a:lstStyle/>
          <a:p>
            <a:pPr algn="ctr"/>
            <a:r>
              <a:rPr lang="ar-IQ" dirty="0" smtClean="0"/>
              <a:t>صيغة الحوالة التجارية (السفتجة)</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بغداد في  14/10/2018              </a:t>
            </a:r>
            <a:r>
              <a:rPr lang="ar-IQ" dirty="0" smtClean="0">
                <a:solidFill>
                  <a:srgbClr val="FF0000"/>
                </a:solidFill>
              </a:rPr>
              <a:t>مكان وتاريخ الانشاء                                             </a:t>
            </a:r>
            <a:r>
              <a:rPr lang="ar-IQ" dirty="0" smtClean="0"/>
              <a:t>فلس  دينار               </a:t>
            </a:r>
            <a:r>
              <a:rPr lang="ar-IQ" dirty="0" smtClean="0">
                <a:solidFill>
                  <a:srgbClr val="FF0000"/>
                </a:solidFill>
              </a:rPr>
              <a:t>مبلغ الحوالة</a:t>
            </a:r>
          </a:p>
          <a:p>
            <a:pPr algn="r" rtl="1"/>
            <a:r>
              <a:rPr lang="ar-IQ" dirty="0" smtClean="0"/>
              <a:t>الى السيد علي عبد الرزاق معروف (</a:t>
            </a:r>
            <a:r>
              <a:rPr lang="ar-IQ" dirty="0" smtClean="0">
                <a:solidFill>
                  <a:srgbClr val="FF0000"/>
                </a:solidFill>
              </a:rPr>
              <a:t>المسحوب عليه</a:t>
            </a:r>
            <a:r>
              <a:rPr lang="ar-IQ" dirty="0" smtClean="0"/>
              <a:t>)/ بغداد الشورجة/عمارة القدس شقة 15              (</a:t>
            </a:r>
            <a:r>
              <a:rPr lang="ar-IQ" dirty="0" smtClean="0">
                <a:solidFill>
                  <a:srgbClr val="FF0000"/>
                </a:solidFill>
              </a:rPr>
              <a:t>مكان الوفاء</a:t>
            </a:r>
            <a:r>
              <a:rPr lang="ar-IQ" dirty="0" smtClean="0"/>
              <a:t>)</a:t>
            </a:r>
          </a:p>
          <a:p>
            <a:pPr algn="r" rtl="1"/>
            <a:r>
              <a:rPr lang="ar-IQ" dirty="0" smtClean="0"/>
              <a:t>ادفعوا بموجب هذه الحوالة التجارية/السفتجة (</a:t>
            </a:r>
            <a:r>
              <a:rPr lang="ar-IQ" dirty="0" smtClean="0">
                <a:solidFill>
                  <a:srgbClr val="FF0000"/>
                </a:solidFill>
              </a:rPr>
              <a:t>امر غير معلق على شرط </a:t>
            </a:r>
            <a:r>
              <a:rPr lang="ar-IQ" dirty="0" smtClean="0"/>
              <a:t>) مبلغاً قدره (15000000)خمسة عشر مليون دينار (</a:t>
            </a:r>
            <a:r>
              <a:rPr lang="ar-IQ" dirty="0" smtClean="0">
                <a:solidFill>
                  <a:srgbClr val="FF0000"/>
                </a:solidFill>
              </a:rPr>
              <a:t>مبلغ الحوالة</a:t>
            </a:r>
            <a:r>
              <a:rPr lang="ar-IQ" dirty="0" smtClean="0"/>
              <a:t>) في العنوان اعلاه الى السيد سالم عبد الله محمد (</a:t>
            </a:r>
            <a:r>
              <a:rPr lang="ar-IQ" dirty="0" smtClean="0">
                <a:solidFill>
                  <a:srgbClr val="FF0000"/>
                </a:solidFill>
              </a:rPr>
              <a:t>المستفيد</a:t>
            </a:r>
            <a:r>
              <a:rPr lang="ar-IQ" dirty="0" smtClean="0"/>
              <a:t>) بعد مضي مدة ثلاثة اشهر من التاريخ اعلاه (</a:t>
            </a:r>
            <a:r>
              <a:rPr lang="ar-IQ" dirty="0" smtClean="0">
                <a:solidFill>
                  <a:srgbClr val="FF0000"/>
                </a:solidFill>
              </a:rPr>
              <a:t>ميعاد الاستحقاق</a:t>
            </a:r>
            <a:r>
              <a:rPr lang="ar-IQ" dirty="0" smtClean="0"/>
              <a:t>) وذلك عن ثمن بضاعة اشتريتها منه (</a:t>
            </a:r>
            <a:r>
              <a:rPr lang="ar-IQ" dirty="0" smtClean="0">
                <a:solidFill>
                  <a:srgbClr val="FF0000"/>
                </a:solidFill>
              </a:rPr>
              <a:t>سبب </a:t>
            </a:r>
            <a:r>
              <a:rPr lang="ar-IQ" smtClean="0">
                <a:solidFill>
                  <a:srgbClr val="FF0000"/>
                </a:solidFill>
              </a:rPr>
              <a:t>انشاء الحوالة=بيان اختياري</a:t>
            </a:r>
            <a:r>
              <a:rPr lang="ar-IQ" smtClean="0"/>
              <a:t>) </a:t>
            </a:r>
            <a:r>
              <a:rPr lang="ar-IQ" dirty="0" smtClean="0"/>
              <a:t>ولاجل ذلك وقعت.</a:t>
            </a:r>
          </a:p>
          <a:p>
            <a:pPr rtl="1"/>
            <a:r>
              <a:rPr lang="ar-IQ" b="1" dirty="0" smtClean="0"/>
              <a:t>كرار سلمان عيسى</a:t>
            </a:r>
          </a:p>
          <a:p>
            <a:pPr rtl="1"/>
            <a:r>
              <a:rPr lang="ar-IQ" b="1" dirty="0" smtClean="0"/>
              <a:t>(</a:t>
            </a:r>
            <a:r>
              <a:rPr lang="ar-IQ" b="1" dirty="0" smtClean="0">
                <a:solidFill>
                  <a:srgbClr val="FF0000"/>
                </a:solidFill>
              </a:rPr>
              <a:t>الساحب</a:t>
            </a:r>
            <a:r>
              <a:rPr lang="ar-IQ" b="1" dirty="0" smtClean="0"/>
              <a:t>)</a:t>
            </a:r>
          </a:p>
          <a:p>
            <a:pPr algn="r" rtl="1"/>
            <a:endParaRPr lang="ar-IQ" dirty="0" smtClean="0"/>
          </a:p>
        </p:txBody>
      </p:sp>
      <p:cxnSp>
        <p:nvCxnSpPr>
          <p:cNvPr id="8" name="Straight Arrow Connector 7"/>
          <p:cNvCxnSpPr/>
          <p:nvPr/>
        </p:nvCxnSpPr>
        <p:spPr>
          <a:xfrm>
            <a:off x="6977742" y="2057400"/>
            <a:ext cx="1045028" cy="18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447314" y="2481944"/>
            <a:ext cx="1262742" cy="18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329057" y="3385458"/>
            <a:ext cx="1262742" cy="21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13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يحق للساحب سحب حوالة على نفسه؟</a:t>
            </a:r>
          </a:p>
          <a:p>
            <a:pPr algn="r" rtl="1"/>
            <a:r>
              <a:rPr lang="ar-IQ" dirty="0" smtClean="0"/>
              <a:t>نعم ( م 42).</a:t>
            </a:r>
          </a:p>
          <a:p>
            <a:pPr algn="r" rtl="1"/>
            <a:r>
              <a:rPr lang="ar-IQ" dirty="0" smtClean="0"/>
              <a:t>س/ هل يجوز تعدد شخص المسحوب عليهم؟ نعم على ان يذكروا على سبيل الجمع لا التخيير لضمان حصول الحامل على حقه.</a:t>
            </a:r>
          </a:p>
          <a:p>
            <a:pPr algn="r" rtl="1"/>
            <a:r>
              <a:rPr lang="ar-IQ" dirty="0" smtClean="0"/>
              <a:t>س/ ما هو الموضع الذي يذكر فيه هذا البيان؟</a:t>
            </a:r>
          </a:p>
          <a:p>
            <a:pPr algn="r" rtl="1"/>
            <a:endParaRPr lang="en-GB" dirty="0"/>
          </a:p>
        </p:txBody>
      </p:sp>
    </p:spTree>
    <p:extLst>
      <p:ext uri="{BB962C8B-B14F-4D97-AF65-F5344CB8AC3E}">
        <p14:creationId xmlns:p14="http://schemas.microsoft.com/office/powerpoint/2010/main" val="334999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الرابع</a:t>
            </a:r>
            <a:r>
              <a:rPr lang="ar-IQ" dirty="0" smtClean="0"/>
              <a:t>: ميعاد الاستحقاق:-</a:t>
            </a:r>
          </a:p>
          <a:p>
            <a:pPr algn="r" rtl="1"/>
            <a:r>
              <a:rPr lang="ar-IQ" dirty="0" smtClean="0"/>
              <a:t>س/ ما هي مبررات ذكر هذا البيان؟</a:t>
            </a:r>
          </a:p>
          <a:p>
            <a:pPr algn="r" rtl="1"/>
            <a:r>
              <a:rPr lang="ar-IQ" dirty="0" smtClean="0"/>
              <a:t>1- لكي تؤدي السفتجة دورها اداة وفاء وائتمان.</a:t>
            </a:r>
          </a:p>
          <a:p>
            <a:pPr algn="r" rtl="1"/>
            <a:r>
              <a:rPr lang="ar-IQ" dirty="0"/>
              <a:t>2</a:t>
            </a:r>
            <a:r>
              <a:rPr lang="ar-IQ" dirty="0" smtClean="0"/>
              <a:t>-تحديد ميعاد الوفاء بدين السفتجة وامكان مطالبة المسحوب عليه به.</a:t>
            </a:r>
          </a:p>
          <a:p>
            <a:pPr algn="r" rtl="1"/>
            <a:r>
              <a:rPr lang="ar-IQ" dirty="0" smtClean="0"/>
              <a:t>3- تحديد مبدا سريان التقادم.</a:t>
            </a:r>
          </a:p>
          <a:p>
            <a:pPr algn="r" rtl="1"/>
            <a:r>
              <a:rPr lang="ar-IQ" dirty="0" smtClean="0"/>
              <a:t>س/ ما هي صور ميعاد الاستحقاق؟ (م 84)</a:t>
            </a:r>
          </a:p>
          <a:p>
            <a:pPr algn="r" rtl="1"/>
            <a:r>
              <a:rPr lang="ar-IQ" dirty="0" smtClean="0"/>
              <a:t>1- الحوالة مستحقة الاداء لدى الاطلاع=تاريخ تقديمها للمسحوب عليه هو تاريخ استحقاقها.</a:t>
            </a:r>
          </a:p>
          <a:p>
            <a:pPr algn="r" rtl="1"/>
            <a:endParaRPr lang="en-GB" dirty="0"/>
          </a:p>
        </p:txBody>
      </p:sp>
    </p:spTree>
    <p:extLst>
      <p:ext uri="{BB962C8B-B14F-4D97-AF65-F5344CB8AC3E}">
        <p14:creationId xmlns:p14="http://schemas.microsoft.com/office/powerpoint/2010/main" val="633241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توجد صيغة معينة لذكر هذه الصورة؟ كلا</a:t>
            </a:r>
          </a:p>
          <a:p>
            <a:pPr algn="r" rtl="1"/>
            <a:r>
              <a:rPr lang="ar-IQ" dirty="0" smtClean="0"/>
              <a:t>س/ما هي المدة التي يجب فيها تقديم الحوالة لدى الاطلاع للمسحوب عليه؟ سنة</a:t>
            </a:r>
          </a:p>
          <a:p>
            <a:pPr algn="r" rtl="1"/>
            <a:r>
              <a:rPr lang="ar-IQ" dirty="0" smtClean="0"/>
              <a:t>س/ هل يجوز اطالة او تقصير هذه المدة؟ نعم (م 85)</a:t>
            </a:r>
          </a:p>
          <a:p>
            <a:pPr algn="r" rtl="1"/>
            <a:r>
              <a:rPr lang="ar-IQ" dirty="0" smtClean="0"/>
              <a:t>س/ هل يجوز ان يدرج الساحب شرطا يمنع فيه الحامل من تقديم الحوالة لدى الاطلال في غضون اجل معين؟ نعم (م 85/ثانيا)</a:t>
            </a:r>
          </a:p>
          <a:p>
            <a:pPr algn="r" rtl="1"/>
            <a:r>
              <a:rPr lang="ar-IQ" dirty="0" smtClean="0"/>
              <a:t>2- الحوالة مستحقة الاداء بعد مضي مدة معينة من الاطلاع: الصيغة «</a:t>
            </a:r>
            <a:r>
              <a:rPr lang="ar-IQ" dirty="0" smtClean="0">
                <a:solidFill>
                  <a:srgbClr val="FF0000"/>
                </a:solidFill>
              </a:rPr>
              <a:t>ادفعوا بعد ثلاثة اشهر من تاريخ اطلاعكم على هذه السفتجة</a:t>
            </a:r>
            <a:r>
              <a:rPr lang="ar-IQ" dirty="0" smtClean="0"/>
              <a:t>»</a:t>
            </a:r>
          </a:p>
          <a:p>
            <a:pPr algn="r" rtl="1"/>
            <a:r>
              <a:rPr lang="ar-IQ" dirty="0"/>
              <a:t>س/ما هي المدة التي يجب فيها تقديم الحوالة لدى الاطلاع للمسحوب عليه؟ سنة</a:t>
            </a:r>
          </a:p>
          <a:p>
            <a:pPr algn="r" rtl="1"/>
            <a:endParaRPr lang="en-GB" dirty="0"/>
          </a:p>
        </p:txBody>
      </p:sp>
    </p:spTree>
    <p:extLst>
      <p:ext uri="{BB962C8B-B14F-4D97-AF65-F5344CB8AC3E}">
        <p14:creationId xmlns:p14="http://schemas.microsoft.com/office/powerpoint/2010/main" val="18598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س/ما الحكم فيما لو امتنع المسحوب عليه عن تثبيت ما يفيد اطلاعه على الحوالة؟</a:t>
            </a:r>
          </a:p>
          <a:p>
            <a:pPr algn="r" rtl="1"/>
            <a:r>
              <a:rPr lang="ar-IQ" dirty="0" smtClean="0"/>
              <a:t>3-الحوالة مستحقة الاداء بعد مضي مدة من انشاء الحوالة: الصيغة «</a:t>
            </a:r>
            <a:r>
              <a:rPr lang="ar-IQ" dirty="0" smtClean="0">
                <a:solidFill>
                  <a:srgbClr val="FF0000"/>
                </a:solidFill>
              </a:rPr>
              <a:t>ادفعوا بعد مضي ستة اشهر من تاريخ انشاء هذه الحوالة</a:t>
            </a:r>
            <a:r>
              <a:rPr lang="ar-IQ" dirty="0" smtClean="0"/>
              <a:t>» </a:t>
            </a:r>
          </a:p>
          <a:p>
            <a:pPr algn="r" rtl="1"/>
            <a:r>
              <a:rPr lang="ar-IQ" dirty="0" smtClean="0"/>
              <a:t>4- الحوالة مستحقة الاداء في يوم معين: ويتم صياغة البيان عادة باحدى الطريقتين الاتيتين:</a:t>
            </a:r>
          </a:p>
          <a:p>
            <a:pPr algn="r" rtl="1"/>
            <a:r>
              <a:rPr lang="ar-IQ" dirty="0" smtClean="0"/>
              <a:t>ا- في تاريخ محدد: « ادفعوا في يوم 23/4/2019».</a:t>
            </a:r>
          </a:p>
          <a:p>
            <a:pPr algn="r" rtl="1"/>
            <a:r>
              <a:rPr lang="ar-IQ" dirty="0" smtClean="0"/>
              <a:t>ب- في يوم مشهور:  «ادفعوا في عيد الجيش/او في اعياد نوروز/في راس السنة الميلادية»</a:t>
            </a:r>
            <a:endParaRPr lang="en-GB" dirty="0"/>
          </a:p>
        </p:txBody>
      </p:sp>
    </p:spTree>
    <p:extLst>
      <p:ext uri="{BB962C8B-B14F-4D97-AF65-F5344CB8AC3E}">
        <p14:creationId xmlns:p14="http://schemas.microsoft.com/office/powerpoint/2010/main" val="1282604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ذكر ميعاد الاستحقاق؟</a:t>
            </a:r>
          </a:p>
          <a:p>
            <a:pPr algn="r" rtl="1"/>
            <a:r>
              <a:rPr lang="ar-IQ" dirty="0" smtClean="0"/>
              <a:t>ج/ 1- ان يجري ذكره باحد الصور المذكورة حصرا.</a:t>
            </a:r>
          </a:p>
          <a:p>
            <a:pPr algn="r" rtl="1"/>
            <a:r>
              <a:rPr lang="ar-IQ" dirty="0" smtClean="0"/>
              <a:t>2-ان يكون جديا, فلا يجوز ذكر ميعاد استحقاق يوم 35/4/2019.</a:t>
            </a:r>
          </a:p>
          <a:p>
            <a:pPr algn="r" rtl="1"/>
            <a:r>
              <a:rPr lang="ar-IQ" dirty="0" smtClean="0"/>
              <a:t>3- لا يجوز ذكره بطريقة تفضي الى الجهالة فلا يجوز ذكر مواعيد استحقاق مختلفة او متعاقبة.</a:t>
            </a:r>
          </a:p>
          <a:p>
            <a:pPr algn="r" rtl="1"/>
            <a:r>
              <a:rPr lang="ar-IQ" dirty="0" smtClean="0"/>
              <a:t>س/ ما هو الموضع الذي يذكر فيه ميعاد الاستحقاق؟</a:t>
            </a:r>
          </a:p>
          <a:p>
            <a:pPr algn="r" rtl="1"/>
            <a:r>
              <a:rPr lang="ar-IQ" dirty="0" smtClean="0"/>
              <a:t>س/ ما هو اسلوب كتابة البيان؟ </a:t>
            </a:r>
            <a:endParaRPr lang="en-GB" dirty="0"/>
          </a:p>
        </p:txBody>
      </p:sp>
    </p:spTree>
    <p:extLst>
      <p:ext uri="{BB962C8B-B14F-4D97-AF65-F5344CB8AC3E}">
        <p14:creationId xmlns:p14="http://schemas.microsoft.com/office/powerpoint/2010/main" val="2733226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حدد مدلول المصطلحات التي قد ترد في الحوالة بصدد ميعاد الاستحقاق؟ </a:t>
            </a:r>
          </a:p>
          <a:p>
            <a:pPr algn="r" rtl="1"/>
            <a:r>
              <a:rPr lang="ar-IQ" dirty="0" smtClean="0"/>
              <a:t>م 87:</a:t>
            </a:r>
          </a:p>
          <a:p>
            <a:pPr algn="r"/>
            <a:r>
              <a:rPr lang="ar-IQ" dirty="0"/>
              <a:t>اولا : الحوالة المسحوبة لشهر او </a:t>
            </a:r>
            <a:r>
              <a:rPr lang="ar-IQ" dirty="0" smtClean="0"/>
              <a:t>اكثر </a:t>
            </a:r>
            <a:r>
              <a:rPr lang="ar-IQ" dirty="0"/>
              <a:t>من تاريخ انشائها او من تاريخ الاطلاع عليها يكون استحقاقها في التاريخ المقابل </a:t>
            </a:r>
            <a:r>
              <a:rPr lang="ar-IQ" dirty="0" smtClean="0"/>
              <a:t>من الشهر </a:t>
            </a:r>
            <a:r>
              <a:rPr lang="ar-IQ" dirty="0"/>
              <a:t>الذي يجب فيه الوفاء. فاذا لم يوجد للتاريخ مقابل في هذا الشهر آان الاستحقاق في اليوم الاخير منه</a:t>
            </a:r>
          </a:p>
          <a:p>
            <a:pPr algn="r"/>
            <a:r>
              <a:rPr lang="ar-IQ" dirty="0"/>
              <a:t>ثانيا : اذا سحبت الحوالة لشهر ونصف الشهر او لعدة شهور ونصف شهر من تاريخ انشائها او من تاريخ الاطلاع </a:t>
            </a:r>
            <a:r>
              <a:rPr lang="ar-IQ" dirty="0" smtClean="0"/>
              <a:t>عليها وجب </a:t>
            </a:r>
            <a:r>
              <a:rPr lang="ar-IQ" dirty="0"/>
              <a:t>البدء بحساب الشهور </a:t>
            </a:r>
            <a:r>
              <a:rPr lang="ar-IQ" dirty="0" smtClean="0"/>
              <a:t>كاملة.</a:t>
            </a:r>
          </a:p>
          <a:p>
            <a:pPr algn="r"/>
            <a:r>
              <a:rPr lang="ar-IQ" dirty="0"/>
              <a:t>ثالثا : تعني عبارة (نصف شهر) خمسة عشر يوماً ومنتصف الشهر اليوم الخامس عشر منه.</a:t>
            </a:r>
            <a:endParaRPr lang="en-GB" dirty="0"/>
          </a:p>
        </p:txBody>
      </p:sp>
    </p:spTree>
    <p:extLst>
      <p:ext uri="{BB962C8B-B14F-4D97-AF65-F5344CB8AC3E}">
        <p14:creationId xmlns:p14="http://schemas.microsoft.com/office/powerpoint/2010/main" val="3054575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a:bodyPr>
          <a:lstStyle/>
          <a:p>
            <a:pPr algn="r" rtl="1"/>
            <a:r>
              <a:rPr lang="ar-IQ" dirty="0"/>
              <a:t>مادة </a:t>
            </a:r>
            <a:r>
              <a:rPr lang="ar-IQ" dirty="0" smtClean="0"/>
              <a:t>88:-</a:t>
            </a:r>
            <a:endParaRPr lang="ar-IQ" dirty="0"/>
          </a:p>
          <a:p>
            <a:pPr algn="r"/>
            <a:r>
              <a:rPr lang="ar-IQ" dirty="0"/>
              <a:t>اولا : اذا </a:t>
            </a:r>
            <a:r>
              <a:rPr lang="ar-IQ" dirty="0" smtClean="0"/>
              <a:t>كانت </a:t>
            </a:r>
            <a:r>
              <a:rPr lang="ar-IQ" dirty="0"/>
              <a:t>الحوالة مستحقة الوفاء في يوم معين وفي مكان يختلف فيه التقويم عن تقويم مكان انشائها اعتبر </a:t>
            </a:r>
            <a:r>
              <a:rPr lang="ar-IQ" dirty="0" smtClean="0"/>
              <a:t>تاريخ الاستحقاق </a:t>
            </a:r>
            <a:r>
              <a:rPr lang="ar-IQ" dirty="0"/>
              <a:t>محدداً وفقاً </a:t>
            </a:r>
            <a:r>
              <a:rPr lang="ar-IQ" dirty="0" smtClean="0"/>
              <a:t>لتقديم </a:t>
            </a:r>
            <a:r>
              <a:rPr lang="ar-IQ" dirty="0"/>
              <a:t>مكان الوفاء</a:t>
            </a:r>
            <a:r>
              <a:rPr lang="ar-IQ" dirty="0" smtClean="0"/>
              <a:t>.</a:t>
            </a:r>
            <a:endParaRPr lang="ar-IQ" dirty="0"/>
          </a:p>
          <a:p>
            <a:pPr algn="r" rtl="1"/>
            <a:r>
              <a:rPr lang="ar-IQ" dirty="0"/>
              <a:t>ثانيا : واذا سحبت الحوالة بين مكانين مختلفي التقويم </a:t>
            </a:r>
            <a:r>
              <a:rPr lang="ar-IQ" dirty="0" smtClean="0"/>
              <a:t>وكانت </a:t>
            </a:r>
            <a:r>
              <a:rPr lang="ar-IQ" dirty="0"/>
              <a:t>مستحقة الوفاء بعد مدة معينة من تاريخ انشائها، وجب </a:t>
            </a:r>
            <a:r>
              <a:rPr lang="ar-IQ" dirty="0" smtClean="0"/>
              <a:t>ارجاع تاريخ </a:t>
            </a:r>
            <a:r>
              <a:rPr lang="ar-IQ" dirty="0"/>
              <a:t>الانشاء الى اليوم المقابل في تقويم مكان الوفاء، ويحدد ميعاد الاستحفاق وفقاً </a:t>
            </a:r>
            <a:r>
              <a:rPr lang="ar-IQ" dirty="0" smtClean="0"/>
              <a:t>لذلك.</a:t>
            </a:r>
            <a:endParaRPr lang="ar-IQ" dirty="0"/>
          </a:p>
          <a:p>
            <a:pPr algn="r" rtl="1"/>
            <a:r>
              <a:rPr lang="ar-IQ" dirty="0"/>
              <a:t>ثالثا : يحسب ميعاد تقديم الحوالات وفقا للاحكام المقررة في الفقرة (ثانيا) من هذه المادة.</a:t>
            </a:r>
          </a:p>
          <a:p>
            <a:pPr algn="r" rtl="1"/>
            <a:r>
              <a:rPr lang="ar-IQ" dirty="0"/>
              <a:t>رابعا : لا تسري الاحكام الواردة في الفقرات (اولا) و(ثانيا) و(ثالثا) من هذه المادة اذا اتضح من شروط الحوالة او من </a:t>
            </a:r>
            <a:r>
              <a:rPr lang="ar-IQ" dirty="0" smtClean="0"/>
              <a:t>بياناتها اتجاه </a:t>
            </a:r>
            <a:r>
              <a:rPr lang="ar-IQ" dirty="0"/>
              <a:t>القصد الى اتباع احكام اخرى.</a:t>
            </a:r>
            <a:endParaRPr lang="en-GB" dirty="0"/>
          </a:p>
        </p:txBody>
      </p:sp>
    </p:spTree>
    <p:extLst>
      <p:ext uri="{BB962C8B-B14F-4D97-AF65-F5344CB8AC3E}">
        <p14:creationId xmlns:p14="http://schemas.microsoft.com/office/powerpoint/2010/main" val="1177580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الخامس: مكان الاداء: </a:t>
            </a:r>
            <a:r>
              <a:rPr lang="ar-IQ" dirty="0" smtClean="0">
                <a:solidFill>
                  <a:srgbClr val="FF0000"/>
                </a:solidFill>
              </a:rPr>
              <a:t>«وهو الموقع الجغرافي الذي يلتمس فيه الحامل من المسحوب عليه اداء مبلغ الحوالة».</a:t>
            </a:r>
          </a:p>
          <a:p>
            <a:pPr algn="r" rtl="1"/>
            <a:r>
              <a:rPr lang="ar-IQ" dirty="0" smtClean="0"/>
              <a:t>س/ ما هي الغاية المتوخاة من فرض ذكر هذا البيان؟</a:t>
            </a:r>
          </a:p>
          <a:p>
            <a:pPr algn="r" rtl="1"/>
            <a:r>
              <a:rPr lang="ar-IQ" dirty="0" smtClean="0"/>
              <a:t>س/ ما هي شروط صحة ايراد هذا البيان؟</a:t>
            </a:r>
          </a:p>
          <a:p>
            <a:pPr algn="r" rtl="1"/>
            <a:r>
              <a:rPr lang="ar-IQ" dirty="0" smtClean="0"/>
              <a:t>1- ان يرد على الحوالة ذاتها.</a:t>
            </a:r>
          </a:p>
          <a:p>
            <a:pPr algn="r" rtl="1"/>
            <a:r>
              <a:rPr lang="ar-IQ" dirty="0" smtClean="0"/>
              <a:t>2-ان يكون المكان جديا, فلا يجوز تحديد مكان الوفاء </a:t>
            </a:r>
            <a:r>
              <a:rPr lang="ar-IQ" dirty="0" smtClean="0">
                <a:solidFill>
                  <a:srgbClr val="FF0000"/>
                </a:solidFill>
              </a:rPr>
              <a:t>فوق سطح القمر</a:t>
            </a:r>
            <a:r>
              <a:rPr lang="ar-IQ" dirty="0" smtClean="0"/>
              <a:t> او </a:t>
            </a:r>
            <a:r>
              <a:rPr lang="ar-IQ" dirty="0" smtClean="0">
                <a:solidFill>
                  <a:srgbClr val="FF0000"/>
                </a:solidFill>
              </a:rPr>
              <a:t>في اعماق البحر</a:t>
            </a:r>
            <a:r>
              <a:rPr lang="ar-IQ" dirty="0" smtClean="0"/>
              <a:t>.</a:t>
            </a:r>
          </a:p>
          <a:p>
            <a:pPr algn="r" rtl="1"/>
            <a:r>
              <a:rPr lang="ar-IQ" dirty="0" smtClean="0"/>
              <a:t>3-ان يرد على نحو ينفي الجهالة الفاحشة فلا يصح ان يرد بصيغة « </a:t>
            </a:r>
            <a:r>
              <a:rPr lang="ar-IQ" dirty="0" smtClean="0">
                <a:solidFill>
                  <a:srgbClr val="FF0000"/>
                </a:solidFill>
              </a:rPr>
              <a:t>ادفعوا في مدينة بغداد</a:t>
            </a:r>
            <a:r>
              <a:rPr lang="ar-IQ" dirty="0" smtClean="0"/>
              <a:t>» او «</a:t>
            </a:r>
            <a:r>
              <a:rPr lang="ar-IQ" dirty="0" smtClean="0">
                <a:solidFill>
                  <a:srgbClr val="FF0000"/>
                </a:solidFill>
              </a:rPr>
              <a:t>في العراق</a:t>
            </a:r>
            <a:r>
              <a:rPr lang="ar-IQ" dirty="0" smtClean="0"/>
              <a:t>» بالنسبة للحوالات الدولية</a:t>
            </a:r>
            <a:endParaRPr lang="en-GB" dirty="0"/>
          </a:p>
        </p:txBody>
      </p:sp>
    </p:spTree>
    <p:extLst>
      <p:ext uri="{BB962C8B-B14F-4D97-AF65-F5344CB8AC3E}">
        <p14:creationId xmlns:p14="http://schemas.microsoft.com/office/powerpoint/2010/main" val="4118203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هل يجوز ان يغاير مكان الوفاء موطن المسحوب عليه؟ الموضوع محل خلاف</a:t>
            </a:r>
          </a:p>
          <a:p>
            <a:pPr algn="r" rtl="1"/>
            <a:r>
              <a:rPr lang="ar-IQ" dirty="0" smtClean="0"/>
              <a:t>وان كان يصح ذلك وهنا تثار الاحتمالات الاتية:</a:t>
            </a:r>
          </a:p>
          <a:p>
            <a:pPr algn="r" rtl="1"/>
            <a:r>
              <a:rPr lang="ar-IQ" dirty="0" smtClean="0"/>
              <a:t>ان يذكر الساحب البيان بصيغة</a:t>
            </a:r>
            <a:r>
              <a:rPr lang="ar-IQ" dirty="0" smtClean="0">
                <a:solidFill>
                  <a:srgbClr val="FF0000"/>
                </a:solidFill>
              </a:rPr>
              <a:t> التوطين الكلي</a:t>
            </a:r>
            <a:r>
              <a:rPr lang="ar-IQ" dirty="0" smtClean="0"/>
              <a:t>: اي ذكر مكان مغاير لموطن المسحوب عليه مع ذكر اسم من يقوم بالوفاء «ادفعوا في محافظة ميسان مبلغ .... لدى مصرف الرشيد في المحافظة او في فرع شركتكم هناك»</a:t>
            </a:r>
          </a:p>
          <a:p>
            <a:pPr algn="r" rtl="1"/>
            <a:r>
              <a:rPr lang="ar-IQ" dirty="0"/>
              <a:t>ان يذكر الساحب البيان بصيغة </a:t>
            </a:r>
            <a:r>
              <a:rPr lang="ar-IQ" dirty="0">
                <a:solidFill>
                  <a:srgbClr val="FF0000"/>
                </a:solidFill>
              </a:rPr>
              <a:t>التوطين </a:t>
            </a:r>
            <a:r>
              <a:rPr lang="ar-IQ" dirty="0" smtClean="0">
                <a:solidFill>
                  <a:srgbClr val="FF0000"/>
                </a:solidFill>
              </a:rPr>
              <a:t>الجزئي</a:t>
            </a:r>
            <a:r>
              <a:rPr lang="ar-IQ" dirty="0" smtClean="0"/>
              <a:t>:</a:t>
            </a:r>
            <a:r>
              <a:rPr lang="ar-IQ" dirty="0"/>
              <a:t> اي ذكر مكان مغاير لموطن المسحوب عليه </a:t>
            </a:r>
            <a:r>
              <a:rPr lang="ar-IQ" dirty="0" smtClean="0"/>
              <a:t>مع عدم </a:t>
            </a:r>
            <a:r>
              <a:rPr lang="ar-IQ" dirty="0"/>
              <a:t>ذكر اسم من يقوم </a:t>
            </a:r>
            <a:r>
              <a:rPr lang="ar-IQ" dirty="0" smtClean="0"/>
              <a:t>بالوفاء, كأن يقال «</a:t>
            </a:r>
            <a:r>
              <a:rPr lang="ar-IQ" dirty="0"/>
              <a:t>ادفعوا في محافظة </a:t>
            </a:r>
            <a:r>
              <a:rPr lang="ar-IQ" dirty="0" smtClean="0"/>
              <a:t>ميسان « فقط. وهنا على المسحوب عليه حينما يضع قبوله على السفتجة ان يعين شخص الموفي (مصرف او اي شخص اخر طبيعي او معنوي.</a:t>
            </a:r>
            <a:endParaRPr lang="en-GB" dirty="0"/>
          </a:p>
        </p:txBody>
      </p:sp>
    </p:spTree>
    <p:extLst>
      <p:ext uri="{BB962C8B-B14F-4D97-AF65-F5344CB8AC3E}">
        <p14:creationId xmlns:p14="http://schemas.microsoft.com/office/powerpoint/2010/main" val="3206055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السادس: اسم من يجب الاداء اليه او لامره (المستفيد):</a:t>
            </a:r>
          </a:p>
          <a:p>
            <a:pPr algn="r" rtl="1"/>
            <a:r>
              <a:rPr lang="ar-IQ" dirty="0" smtClean="0"/>
              <a:t>س/ ما هي الغاية من فرض ذكر هذا البيان؟</a:t>
            </a:r>
          </a:p>
          <a:p>
            <a:pPr algn="r" rtl="1"/>
            <a:r>
              <a:rPr lang="ar-IQ" dirty="0" smtClean="0"/>
              <a:t>1- انه يمثل تجسيد للعلاقة ثلاثية الابعاد التي تجمع الساحب بالمستفيد والمسحوب عليه.</a:t>
            </a:r>
          </a:p>
          <a:p>
            <a:pPr algn="r" rtl="1"/>
            <a:r>
              <a:rPr lang="ar-IQ" dirty="0" smtClean="0"/>
              <a:t>2-تحديد شخص الدائن الاول الذي له حق المطالبة بمبلغ الحوالة.</a:t>
            </a:r>
          </a:p>
          <a:p>
            <a:pPr algn="r" rtl="1"/>
            <a:r>
              <a:rPr lang="ar-IQ" dirty="0" smtClean="0"/>
              <a:t>س/ هل يجوز ان تسحب سفتجة لحاملها دون ذكر اسم المستفيد الاول؟</a:t>
            </a:r>
          </a:p>
          <a:p>
            <a:pPr algn="r" rtl="1"/>
            <a:r>
              <a:rPr lang="ar-IQ" dirty="0" smtClean="0"/>
              <a:t>كلا لان هذا البيان الزامي وهكذا فان الحوالة التجارية </a:t>
            </a:r>
            <a:r>
              <a:rPr lang="ar-IQ" dirty="0" smtClean="0">
                <a:solidFill>
                  <a:srgbClr val="FF0000"/>
                </a:solidFill>
              </a:rPr>
              <a:t>هي اسمية من حيث النشأة </a:t>
            </a:r>
            <a:r>
              <a:rPr lang="ar-IQ" dirty="0" smtClean="0"/>
              <a:t>خلافا للصك الذي يجوز سحبه لحامله.</a:t>
            </a:r>
          </a:p>
          <a:p>
            <a:pPr algn="r" rtl="1"/>
            <a:r>
              <a:rPr lang="ar-IQ" dirty="0" smtClean="0"/>
              <a:t>س/ هل يجوز سحب الحوالة لمصلحة ساحبها؟ نعم الصيغة « ادفعوا لي او لامري» (م 42/اولا)</a:t>
            </a:r>
            <a:endParaRPr lang="en-GB" dirty="0"/>
          </a:p>
        </p:txBody>
      </p:sp>
    </p:spTree>
    <p:extLst>
      <p:ext uri="{BB962C8B-B14F-4D97-AF65-F5344CB8AC3E}">
        <p14:creationId xmlns:p14="http://schemas.microsoft.com/office/powerpoint/2010/main" val="96391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a:t>
            </a:r>
            <a:endParaRPr lang="en-GB" dirty="0"/>
          </a:p>
        </p:txBody>
      </p:sp>
      <p:sp>
        <p:nvSpPr>
          <p:cNvPr id="3" name="Content Placeholder 2"/>
          <p:cNvSpPr>
            <a:spLocks noGrp="1"/>
          </p:cNvSpPr>
          <p:nvPr>
            <p:ph idx="1"/>
          </p:nvPr>
        </p:nvSpPr>
        <p:spPr/>
        <p:txBody>
          <a:bodyPr/>
          <a:lstStyle/>
          <a:p>
            <a:pPr algn="r" rtl="1"/>
            <a:r>
              <a:rPr lang="ar-IQ" dirty="0" smtClean="0"/>
              <a:t>ما هي الشروط الموضوعية لصحة الحوالة؟</a:t>
            </a:r>
          </a:p>
          <a:p>
            <a:pPr algn="r" rtl="1"/>
            <a:r>
              <a:rPr lang="ar-IQ" dirty="0" smtClean="0"/>
              <a:t>الرضا, المحل السبب.</a:t>
            </a:r>
          </a:p>
          <a:p>
            <a:pPr algn="r" rtl="1"/>
            <a:r>
              <a:rPr lang="ar-IQ" dirty="0" smtClean="0"/>
              <a:t>اولا: الرضا:</a:t>
            </a:r>
          </a:p>
          <a:p>
            <a:pPr algn="r" rtl="1"/>
            <a:r>
              <a:rPr lang="ar-IQ" dirty="0" smtClean="0"/>
              <a:t>س/ كيف يتجسد الرضا؟</a:t>
            </a:r>
          </a:p>
          <a:p>
            <a:pPr algn="r" rtl="1"/>
            <a:r>
              <a:rPr lang="ar-IQ" dirty="0" smtClean="0"/>
              <a:t>بتوقيع الساحب على السفتجة.</a:t>
            </a:r>
          </a:p>
          <a:p>
            <a:pPr algn="r" rtl="1"/>
            <a:r>
              <a:rPr lang="ar-IQ" dirty="0" smtClean="0"/>
              <a:t>س/ ما هي شروط صحة الرضا؟</a:t>
            </a:r>
          </a:p>
          <a:p>
            <a:pPr algn="r" rtl="1"/>
            <a:r>
              <a:rPr lang="ar-IQ" dirty="0" smtClean="0"/>
              <a:t>1- الاهلية.</a:t>
            </a:r>
          </a:p>
          <a:p>
            <a:pPr algn="r" rtl="1"/>
            <a:r>
              <a:rPr lang="ar-IQ" dirty="0" smtClean="0"/>
              <a:t>2- خلو الارادة من عيوبها (الاكراه, الغلط, التغرير مع الغبن, الاستغلال).</a:t>
            </a:r>
            <a:endParaRPr lang="en-GB" dirty="0"/>
          </a:p>
        </p:txBody>
      </p:sp>
    </p:spTree>
    <p:extLst>
      <p:ext uri="{BB962C8B-B14F-4D97-AF65-F5344CB8AC3E}">
        <p14:creationId xmlns:p14="http://schemas.microsoft.com/office/powerpoint/2010/main" val="802607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شروط صحة ذكر اسم المستفيد؟</a:t>
            </a:r>
          </a:p>
          <a:p>
            <a:pPr algn="r" rtl="1"/>
            <a:r>
              <a:rPr lang="ar-IQ" dirty="0" smtClean="0"/>
              <a:t>1- ان يكون شخصا حقيقيا لا وهميا او منقضيا.</a:t>
            </a:r>
          </a:p>
          <a:p>
            <a:pPr algn="r" rtl="1"/>
            <a:r>
              <a:rPr lang="ar-IQ" dirty="0" smtClean="0"/>
              <a:t>2- ان يذكر بطريقة تمنع الجهالة في تحديد شخصه.</a:t>
            </a:r>
          </a:p>
          <a:p>
            <a:pPr algn="r" rtl="1"/>
            <a:r>
              <a:rPr lang="ar-IQ" dirty="0" smtClean="0"/>
              <a:t>س/ اين يذكر هذا البيان في الحوالة؟</a:t>
            </a:r>
          </a:p>
          <a:p>
            <a:pPr algn="r" rtl="1"/>
            <a:r>
              <a:rPr lang="ar-IQ" dirty="0" smtClean="0"/>
              <a:t>س/ هل يجوز تعدد المستفيدين في الحوالة التجارية؟</a:t>
            </a:r>
          </a:p>
          <a:p>
            <a:pPr algn="r" rtl="1"/>
            <a:r>
              <a:rPr lang="ar-IQ" dirty="0" smtClean="0"/>
              <a:t>نعم ويجوز ان يذكروا:</a:t>
            </a:r>
          </a:p>
          <a:p>
            <a:pPr algn="r" rtl="1"/>
            <a:r>
              <a:rPr lang="ar-IQ" dirty="0" smtClean="0"/>
              <a:t>1-على سبيل الجمع « ادفعوا لاحمد عبد الله </a:t>
            </a:r>
            <a:r>
              <a:rPr lang="ar-IQ" dirty="0" smtClean="0">
                <a:solidFill>
                  <a:srgbClr val="FF0000"/>
                </a:solidFill>
              </a:rPr>
              <a:t>و</a:t>
            </a:r>
            <a:r>
              <a:rPr lang="ar-IQ" dirty="0" smtClean="0"/>
              <a:t>جلال ابراهيم» = لا يجوز لاحدهم ان يستقل وحده في المطالبة بمبلغ الحوالة الا بموجب تخويل من الاخرين او بحصته فقط من الدين.</a:t>
            </a:r>
          </a:p>
          <a:p>
            <a:pPr algn="r" rtl="1"/>
            <a:r>
              <a:rPr lang="ar-IQ" dirty="0" smtClean="0"/>
              <a:t>2-على سبيل التخيير «ادفعوا لاحمد عبد الله </a:t>
            </a:r>
            <a:r>
              <a:rPr lang="en-GB" dirty="0" smtClean="0"/>
              <a:t>  </a:t>
            </a:r>
            <a:r>
              <a:rPr lang="ar-IQ" dirty="0" smtClean="0">
                <a:solidFill>
                  <a:srgbClr val="FF0000"/>
                </a:solidFill>
              </a:rPr>
              <a:t>او</a:t>
            </a:r>
            <a:r>
              <a:rPr lang="ar-IQ" dirty="0" smtClean="0"/>
              <a:t> </a:t>
            </a:r>
            <a:r>
              <a:rPr lang="en-GB" smtClean="0"/>
              <a:t>   </a:t>
            </a:r>
            <a:r>
              <a:rPr lang="ar-IQ" smtClean="0"/>
              <a:t>جلال </a:t>
            </a:r>
            <a:r>
              <a:rPr lang="ar-IQ" dirty="0" smtClean="0"/>
              <a:t>ابراهيم»= يجوز لاحدهما ان </a:t>
            </a:r>
            <a:r>
              <a:rPr lang="ar-IQ" smtClean="0"/>
              <a:t>يستقل بمطالبةالمسحوب عليه بكل مبلغ الحوالة لا بحصته فقط. </a:t>
            </a:r>
            <a:endParaRPr lang="en-GB" dirty="0"/>
          </a:p>
        </p:txBody>
      </p:sp>
    </p:spTree>
    <p:extLst>
      <p:ext uri="{BB962C8B-B14F-4D97-AF65-F5344CB8AC3E}">
        <p14:creationId xmlns:p14="http://schemas.microsoft.com/office/powerpoint/2010/main" val="2269662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b="1" dirty="0" smtClean="0"/>
              <a:t>البيان السابع: تاريخ انشاء الحوالة ومكان انشاءها:</a:t>
            </a:r>
          </a:p>
          <a:p>
            <a:pPr algn="r" rtl="1"/>
            <a:r>
              <a:rPr lang="ar-IQ" b="1" dirty="0" smtClean="0"/>
              <a:t>ا-تاريخ </a:t>
            </a:r>
            <a:r>
              <a:rPr lang="ar-IQ" b="1" dirty="0"/>
              <a:t>انشاء الحوالة </a:t>
            </a:r>
            <a:r>
              <a:rPr lang="ar-IQ" b="1" dirty="0" smtClean="0"/>
              <a:t>:</a:t>
            </a:r>
          </a:p>
          <a:p>
            <a:pPr algn="r" rtl="1"/>
            <a:r>
              <a:rPr lang="ar-IQ" dirty="0" smtClean="0"/>
              <a:t>س/ ما هي الغاية من ذكر تاريخ </a:t>
            </a:r>
            <a:r>
              <a:rPr lang="ar-IQ" dirty="0"/>
              <a:t>انشاء الحوالة </a:t>
            </a:r>
            <a:r>
              <a:rPr lang="ar-IQ" dirty="0" smtClean="0"/>
              <a:t>؟</a:t>
            </a:r>
          </a:p>
          <a:p>
            <a:pPr algn="r" rtl="1"/>
            <a:r>
              <a:rPr lang="ar-IQ" dirty="0" smtClean="0"/>
              <a:t>1-تحديد اهلية الملتزم بالحوالة. 2-تحديد ما اذا كان الساحب يمر بمرحلة الريبة.3-تحديد ميعاد استحقاق الحوالة مستحقة الدفع بعد مضي مدة من الاطلاع او بعد مضي مدة من تاريخ انشاءها.4-تراعى مبدا سريان مدة التقادم.</a:t>
            </a:r>
          </a:p>
          <a:p>
            <a:pPr algn="r" rtl="1"/>
            <a:r>
              <a:rPr lang="ar-IQ" dirty="0" smtClean="0"/>
              <a:t>س/ ما هي الشروط الواجب توافرها لصحة ذكر تاريخ الانشاء؟</a:t>
            </a:r>
          </a:p>
          <a:p>
            <a:pPr algn="r" rtl="1"/>
            <a:r>
              <a:rPr lang="ar-IQ" dirty="0" smtClean="0"/>
              <a:t>1- ان يكون صحيحا 2- ان يكون جديا.</a:t>
            </a:r>
            <a:endParaRPr lang="en-GB" dirty="0"/>
          </a:p>
        </p:txBody>
      </p:sp>
    </p:spTree>
    <p:extLst>
      <p:ext uri="{BB962C8B-B14F-4D97-AF65-F5344CB8AC3E}">
        <p14:creationId xmlns:p14="http://schemas.microsoft.com/office/powerpoint/2010/main" val="3641673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اين يرد ذكر تاريخ الانشاء؟ وما هي طريقة ذكره؟</a:t>
            </a:r>
          </a:p>
          <a:p>
            <a:pPr algn="r" rtl="1"/>
            <a:r>
              <a:rPr lang="ar-IQ" dirty="0" smtClean="0"/>
              <a:t>س/ هل يترتب ذكر تاريخ الانشاء مرات عدة في السفتجة عدم صحة هذا البيان؟</a:t>
            </a:r>
          </a:p>
          <a:p>
            <a:pPr algn="r" rtl="1"/>
            <a:r>
              <a:rPr lang="ar-IQ" dirty="0" smtClean="0"/>
              <a:t>ج استقر القضاء العراقي على البحث عن التاريخ الفعلي الحقيقي لسحب السفتجة.</a:t>
            </a:r>
          </a:p>
          <a:p>
            <a:pPr algn="r" rtl="1"/>
            <a:r>
              <a:rPr lang="ar-IQ" dirty="0" smtClean="0"/>
              <a:t>ب- مكان انشاء الحوالة:</a:t>
            </a:r>
          </a:p>
          <a:p>
            <a:pPr algn="r" rtl="1"/>
            <a:r>
              <a:rPr lang="ar-IQ" dirty="0" smtClean="0"/>
              <a:t>س/ما الغاية من ايراد هذا البيان؟</a:t>
            </a:r>
          </a:p>
          <a:p>
            <a:pPr algn="r" rtl="1"/>
            <a:r>
              <a:rPr lang="ar-IQ" dirty="0" smtClean="0"/>
              <a:t>1- لكي يعكس دور السفتجة بوصفها اداة ائتمان. 2-تحديد موطن الساحب لكي يتسنى الرجوع عليه من قبل الحامل عند الاقتضاء . تحديد القانون واجب التطبيق على الحوالة والمنازعات الناشئة عنها.</a:t>
            </a:r>
          </a:p>
          <a:p>
            <a:pPr algn="r" rtl="1"/>
            <a:r>
              <a:rPr lang="ar-IQ" dirty="0" smtClean="0"/>
              <a:t>س/ما هي شروط صحة ذكر هذا البيان؟</a:t>
            </a:r>
            <a:endParaRPr lang="en-GB" dirty="0"/>
          </a:p>
        </p:txBody>
      </p:sp>
    </p:spTree>
    <p:extLst>
      <p:ext uri="{BB962C8B-B14F-4D97-AF65-F5344CB8AC3E}">
        <p14:creationId xmlns:p14="http://schemas.microsoft.com/office/powerpoint/2010/main" val="281371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normAutofit lnSpcReduction="10000"/>
          </a:bodyPr>
          <a:lstStyle/>
          <a:p>
            <a:pPr marL="0" indent="0" algn="r" rtl="1">
              <a:buNone/>
            </a:pPr>
            <a:r>
              <a:rPr lang="ar-IQ" dirty="0" smtClean="0"/>
              <a:t>س/اين يذكر هذا البيان؟</a:t>
            </a:r>
            <a:endParaRPr lang="ar-IQ" dirty="0"/>
          </a:p>
          <a:p>
            <a:pPr algn="r" rtl="1"/>
            <a:r>
              <a:rPr lang="ar-IQ" dirty="0"/>
              <a:t>البيان الثامن: اسم وتوقيع من انشأ الحوالة (الساحب</a:t>
            </a:r>
            <a:r>
              <a:rPr lang="ar-IQ" dirty="0" smtClean="0"/>
              <a:t>):</a:t>
            </a:r>
          </a:p>
          <a:p>
            <a:pPr algn="r" rtl="1"/>
            <a:r>
              <a:rPr lang="ar-IQ" dirty="0" smtClean="0"/>
              <a:t>س/ ما هي الغاية من الزام الساحب بالتوقيع على السفتجة؟</a:t>
            </a:r>
          </a:p>
          <a:p>
            <a:pPr algn="r" rtl="1"/>
            <a:r>
              <a:rPr lang="ar-IQ" dirty="0" smtClean="0"/>
              <a:t>س/ما المقصود بالتوقيع؟ وهل يشترط ان يكون دالا على صاحبه؟</a:t>
            </a:r>
          </a:p>
          <a:p>
            <a:pPr algn="r" rtl="1"/>
            <a:r>
              <a:rPr lang="ar-IQ" dirty="0" smtClean="0"/>
              <a:t>ج/ التوقيع هو كل تنظيم للحروف او الارقام او الخطوط او الاشكال الهندسية يتخذه الشخص لنفسه للدلالة على صدور العمل القانوني منه.</a:t>
            </a:r>
          </a:p>
          <a:p>
            <a:pPr algn="r" rtl="1"/>
            <a:r>
              <a:rPr lang="ar-IQ" dirty="0" smtClean="0"/>
              <a:t>وتعرف الفقرة (رابعا) من المادة الاولى من قانون التوقيع الالكتروني والمعاملات المالية التوقيع الالكتروني بانه </a:t>
            </a:r>
            <a:r>
              <a:rPr lang="ar-IQ" dirty="0"/>
              <a:t>«</a:t>
            </a:r>
            <a:r>
              <a:rPr lang="ar-SA" dirty="0"/>
              <a:t>علامة شخصية تتخذ شكل حروف أو أرقام أو رموز أو إشارات او اصوات أو غيرها وله طابع متفرد يدل على نسبته الى الموقع ويكون معتمداً من جهة </a:t>
            </a:r>
            <a:r>
              <a:rPr lang="ar-SA" dirty="0" smtClean="0"/>
              <a:t>التصديق</a:t>
            </a:r>
            <a:r>
              <a:rPr lang="ar-IQ" dirty="0" smtClean="0"/>
              <a:t>».</a:t>
            </a:r>
            <a:endParaRPr lang="ar-IQ" dirty="0"/>
          </a:p>
          <a:p>
            <a:pPr algn="r" rtl="1"/>
            <a:endParaRPr lang="en-GB" dirty="0"/>
          </a:p>
        </p:txBody>
      </p:sp>
    </p:spTree>
    <p:extLst>
      <p:ext uri="{BB962C8B-B14F-4D97-AF65-F5344CB8AC3E}">
        <p14:creationId xmlns:p14="http://schemas.microsoft.com/office/powerpoint/2010/main" val="256053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t>الشروط الشكلية الواجب توافرها في السفتجة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التوقيع؟</a:t>
            </a:r>
          </a:p>
          <a:p>
            <a:pPr algn="r" rtl="1"/>
            <a:r>
              <a:rPr lang="ar-IQ" dirty="0" smtClean="0"/>
              <a:t>1-ان يكون صادرا من منشئ السند.</a:t>
            </a:r>
          </a:p>
          <a:p>
            <a:pPr algn="r" rtl="1"/>
            <a:r>
              <a:rPr lang="ar-IQ" dirty="0" smtClean="0"/>
              <a:t>2-دالا على صاحبه من خلال ذكر اسمه الى جانب التوقيع.</a:t>
            </a:r>
          </a:p>
          <a:p>
            <a:pPr algn="r" rtl="1"/>
            <a:r>
              <a:rPr lang="ar-IQ" dirty="0" smtClean="0"/>
              <a:t>3-ان يرد التوقيع على الحوالة ذاتها.</a:t>
            </a:r>
          </a:p>
          <a:p>
            <a:pPr algn="r" rtl="1"/>
            <a:r>
              <a:rPr lang="ar-IQ" dirty="0" smtClean="0"/>
              <a:t>س/ان يرد التوقيع؟</a:t>
            </a:r>
          </a:p>
          <a:p>
            <a:pPr algn="r" rtl="1"/>
            <a:endParaRPr lang="en-GB" dirty="0"/>
          </a:p>
        </p:txBody>
      </p:sp>
    </p:spTree>
    <p:extLst>
      <p:ext uri="{BB962C8B-B14F-4D97-AF65-F5344CB8AC3E}">
        <p14:creationId xmlns:p14="http://schemas.microsoft.com/office/powerpoint/2010/main" val="963509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هو جزاء الاخلال بشروط صحة الحوالة؟</a:t>
            </a:r>
          </a:p>
          <a:p>
            <a:pPr algn="r" rtl="1"/>
            <a:r>
              <a:rPr lang="ar-IQ" dirty="0" smtClean="0"/>
              <a:t>تنص م 41 على الاتي:</a:t>
            </a:r>
          </a:p>
          <a:p>
            <a:pPr algn="r" rtl="1"/>
            <a:r>
              <a:rPr lang="ar-IQ" dirty="0"/>
              <a:t>ذا خلت الورقة من احد البيانات الالزامية </a:t>
            </a:r>
            <a:r>
              <a:rPr lang="ar-IQ" dirty="0" smtClean="0"/>
              <a:t>المذكورة </a:t>
            </a:r>
            <a:r>
              <a:rPr lang="ar-IQ" dirty="0"/>
              <a:t>في المادة ( 40 ) من هذا القانون فتعتبر حوالة ناقصة ولا يكون لها </a:t>
            </a:r>
            <a:r>
              <a:rPr lang="ar-IQ" dirty="0" smtClean="0"/>
              <a:t>اثر كورقة </a:t>
            </a:r>
            <a:r>
              <a:rPr lang="ar-IQ" dirty="0"/>
              <a:t>تجارية الا في الاحوال التالية </a:t>
            </a:r>
            <a:r>
              <a:rPr lang="ar-IQ" dirty="0" smtClean="0"/>
              <a:t>:-</a:t>
            </a:r>
            <a:endParaRPr lang="ar-IQ" dirty="0"/>
          </a:p>
          <a:p>
            <a:r>
              <a:rPr lang="ar-IQ" dirty="0"/>
              <a:t>اولا : عدم </a:t>
            </a:r>
            <a:r>
              <a:rPr lang="ar-IQ" dirty="0" smtClean="0"/>
              <a:t>ذكر </a:t>
            </a:r>
            <a:r>
              <a:rPr lang="ar-IQ" dirty="0"/>
              <a:t>تاريخ الاستحقاق، وتعتبر في هذه الحالة مستحقة الاداء لدى الاطلاع عليها.</a:t>
            </a:r>
          </a:p>
          <a:p>
            <a:pPr algn="r" rtl="1"/>
            <a:r>
              <a:rPr lang="ar-IQ" dirty="0"/>
              <a:t>ثانيا : عدم </a:t>
            </a:r>
            <a:r>
              <a:rPr lang="ar-IQ" dirty="0" smtClean="0"/>
              <a:t>ذكر </a:t>
            </a:r>
            <a:r>
              <a:rPr lang="ar-IQ" dirty="0"/>
              <a:t>مكان الاداء مع </a:t>
            </a:r>
            <a:r>
              <a:rPr lang="ar-IQ" dirty="0" smtClean="0"/>
              <a:t>ذكر </a:t>
            </a:r>
            <a:r>
              <a:rPr lang="ar-IQ" dirty="0"/>
              <a:t>عنوان بجانب اسم المسحوب عليه فيعتبر هذا العنوان مكان الاداء ومقام المسحوب </a:t>
            </a:r>
            <a:r>
              <a:rPr lang="ar-IQ" dirty="0" smtClean="0"/>
              <a:t>عليه في </a:t>
            </a:r>
            <a:r>
              <a:rPr lang="ar-IQ" dirty="0"/>
              <a:t>الوقت ذاته.</a:t>
            </a:r>
          </a:p>
          <a:p>
            <a:pPr algn="r" rtl="1"/>
            <a:r>
              <a:rPr lang="ar-IQ" dirty="0"/>
              <a:t>ثالثا : عدم </a:t>
            </a:r>
            <a:r>
              <a:rPr lang="ar-IQ" dirty="0" smtClean="0"/>
              <a:t>ذكر </a:t>
            </a:r>
            <a:r>
              <a:rPr lang="ar-IQ" dirty="0"/>
              <a:t>مكان الانشاء مع </a:t>
            </a:r>
            <a:r>
              <a:rPr lang="ar-IQ" dirty="0" smtClean="0"/>
              <a:t>ذكر </a:t>
            </a:r>
            <a:r>
              <a:rPr lang="ar-IQ" dirty="0"/>
              <a:t>عنوان بجانب اسم الساحب فيعتبر هذا العنوان مكان الانشاء.</a:t>
            </a:r>
            <a:endParaRPr lang="ar-IQ" dirty="0" smtClean="0"/>
          </a:p>
        </p:txBody>
      </p:sp>
    </p:spTree>
    <p:extLst>
      <p:ext uri="{BB962C8B-B14F-4D97-AF65-F5344CB8AC3E}">
        <p14:creationId xmlns:p14="http://schemas.microsoft.com/office/powerpoint/2010/main" val="12839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هو التكييف القانوني لتصحيح القانون الحوالة عند اغفال ذكر بعض البيانات الالزامية؟</a:t>
            </a:r>
          </a:p>
          <a:p>
            <a:pPr algn="r" rtl="1"/>
            <a:r>
              <a:rPr lang="ar-IQ" dirty="0" smtClean="0"/>
              <a:t>ما الحكم اذا خلى السند من توقيع الساحب؟</a:t>
            </a:r>
          </a:p>
          <a:p>
            <a:pPr algn="r" rtl="1"/>
            <a:r>
              <a:rPr lang="ar-IQ" dirty="0" smtClean="0"/>
              <a:t>ج/ يعد مبدا ثبوت بالكتابة وهو «كل كتابة </a:t>
            </a:r>
            <a:r>
              <a:rPr lang="ar-IQ" dirty="0"/>
              <a:t>تصدر من الخصم يكون من شانها ان تجعل وجود الحق المدعى به قريب </a:t>
            </a:r>
            <a:r>
              <a:rPr lang="ar-IQ" dirty="0" smtClean="0"/>
              <a:t>الاحتمال» ويجوز تكملت هذا السند بالشهادة (م 78 اثبات)</a:t>
            </a:r>
          </a:p>
          <a:p>
            <a:pPr algn="r" rtl="1"/>
            <a:r>
              <a:rPr lang="ar-IQ" dirty="0" smtClean="0"/>
              <a:t>س/ما هي خصائص بطلان الحوالة كورقة تجارية؟</a:t>
            </a:r>
          </a:p>
          <a:p>
            <a:pPr algn="r" rtl="1"/>
            <a:r>
              <a:rPr lang="ar-IQ" dirty="0" smtClean="0"/>
              <a:t>البطلان: 1- من النظام العام.</a:t>
            </a:r>
          </a:p>
          <a:p>
            <a:pPr algn="r" rtl="1"/>
            <a:r>
              <a:rPr lang="ar-IQ" dirty="0" smtClean="0"/>
              <a:t>2-يجوز التمسك به من قبل جميع الموقعين على الحوالة ويحتج به على الكافة دون اعتبار لتطبيق قاعدة استقلال التواقيع.</a:t>
            </a:r>
          </a:p>
          <a:p>
            <a:pPr algn="r" rtl="1"/>
            <a:r>
              <a:rPr lang="ar-IQ" dirty="0" smtClean="0"/>
              <a:t>3-يجوز التمسك به في جميع مراحل الدعوى.</a:t>
            </a:r>
          </a:p>
          <a:p>
            <a:pPr algn="r" rtl="1"/>
            <a:r>
              <a:rPr lang="ar-IQ" dirty="0"/>
              <a:t>4</a:t>
            </a:r>
            <a:r>
              <a:rPr lang="ar-IQ" dirty="0" smtClean="0"/>
              <a:t>- لا يحتاج الى اثبات ان ضررا  ما لحق المتعامل به.</a:t>
            </a:r>
            <a:endParaRPr lang="en-GB" dirty="0"/>
          </a:p>
        </p:txBody>
      </p:sp>
    </p:spTree>
    <p:extLst>
      <p:ext uri="{BB962C8B-B14F-4D97-AF65-F5344CB8AC3E}">
        <p14:creationId xmlns:p14="http://schemas.microsoft.com/office/powerpoint/2010/main" val="450100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a:bodyPr>
          <a:lstStyle/>
          <a:p>
            <a:pPr algn="r" rtl="1"/>
            <a:r>
              <a:rPr lang="ar-IQ" dirty="0" smtClean="0"/>
              <a:t>س/ هل يعني البطلان ان السند لا ينتج اي اثر قانوني؟</a:t>
            </a:r>
          </a:p>
          <a:p>
            <a:pPr algn="r" rtl="1"/>
            <a:r>
              <a:rPr lang="ar-IQ" dirty="0" smtClean="0"/>
              <a:t>ج/ كلا لانه يتحول الى سند مثبت لدين يخضع لاحكام </a:t>
            </a:r>
            <a:r>
              <a:rPr lang="ar-IQ" smtClean="0"/>
              <a:t>القانون المدني ويجوز تداوله طبقا لاحكام حوالة الحق المدنية.</a:t>
            </a:r>
            <a:endParaRPr lang="ar-IQ" dirty="0" smtClean="0"/>
          </a:p>
          <a:p>
            <a:pPr algn="r" rtl="1"/>
            <a:r>
              <a:rPr lang="ar-IQ" dirty="0" smtClean="0"/>
              <a:t>تنص م 140 من القانون المدني على الاتي:</a:t>
            </a:r>
          </a:p>
          <a:p>
            <a:pPr algn="r" rtl="1"/>
            <a:r>
              <a:rPr lang="ar-IQ" dirty="0" smtClean="0"/>
              <a:t>«</a:t>
            </a:r>
            <a:r>
              <a:rPr lang="ar-IQ" dirty="0"/>
              <a:t>اذا كان العقد باطلاً وتوافرت فیه اركان عقد آخر فان العقد يكون صحیحاً باعتباره العقد الذي توافرت اركانه اذا تبین ان المتعاقدين كانت نیتھما تنصرف الى ابرام ھذا </a:t>
            </a:r>
            <a:r>
              <a:rPr lang="ar-IQ" dirty="0" smtClean="0"/>
              <a:t>العقد».</a:t>
            </a:r>
            <a:endParaRPr lang="ar-IQ" dirty="0"/>
          </a:p>
          <a:p>
            <a:pPr algn="r" rtl="1"/>
            <a:r>
              <a:rPr lang="ar-IQ" dirty="0" smtClean="0"/>
              <a:t>-م 158 «اعمال الكلام اولى من اهماله...»</a:t>
            </a:r>
          </a:p>
          <a:p>
            <a:pPr algn="r" rtl="1"/>
            <a:endParaRPr lang="ar-IQ" dirty="0"/>
          </a:p>
          <a:p>
            <a:endParaRPr lang="ar-IQ" dirty="0"/>
          </a:p>
        </p:txBody>
      </p:sp>
    </p:spTree>
    <p:extLst>
      <p:ext uri="{BB962C8B-B14F-4D97-AF65-F5344CB8AC3E}">
        <p14:creationId xmlns:p14="http://schemas.microsoft.com/office/powerpoint/2010/main" val="752767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جزاء الاخلال بالشروط الموضوعية والشكلية لصحة الحوالة </a:t>
            </a:r>
            <a:endParaRPr lang="en-GB" dirty="0"/>
          </a:p>
        </p:txBody>
      </p:sp>
      <p:sp>
        <p:nvSpPr>
          <p:cNvPr id="3" name="Content Placeholder 2"/>
          <p:cNvSpPr>
            <a:spLocks noGrp="1"/>
          </p:cNvSpPr>
          <p:nvPr>
            <p:ph idx="1"/>
          </p:nvPr>
        </p:nvSpPr>
        <p:spPr/>
        <p:txBody>
          <a:bodyPr>
            <a:normAutofit fontScale="92500"/>
          </a:bodyPr>
          <a:lstStyle/>
          <a:p>
            <a:pPr algn="r" rtl="1"/>
            <a:r>
              <a:rPr lang="ar-IQ" dirty="0" smtClean="0"/>
              <a:t>س/ وضح المقصود بالسفتجة على بياض وميز بينها وبين السفتجة الناقصة؟</a:t>
            </a:r>
          </a:p>
          <a:p>
            <a:pPr algn="r" rtl="1"/>
            <a:r>
              <a:rPr lang="ar-IQ" dirty="0" smtClean="0"/>
              <a:t>س/ ما هو الاثر الذي يترتب على وجود سفتجة على بياض؟ قارن ذلك مع حالة السفتجة الناقصة؟</a:t>
            </a:r>
          </a:p>
          <a:p>
            <a:pPr algn="r" rtl="1"/>
            <a:r>
              <a:rPr lang="ar-IQ" dirty="0" smtClean="0"/>
              <a:t>القاعدة الاولى: عدم مسؤولية الساحب قبل المستفيد الذي قام باستكمال النقص في الحوالة خلافا للاتفاق الحاصل فيما بينهما:</a:t>
            </a:r>
          </a:p>
          <a:p>
            <a:pPr algn="r" rtl="1"/>
            <a:r>
              <a:rPr lang="ar-IQ" dirty="0" smtClean="0"/>
              <a:t>القاعدة الثانية: مسؤولية الساحب قبل الحامل حسن النية الناشئة عن حوالة استكملت من قبل المستفيد خلافا للاتفاق معه.</a:t>
            </a:r>
          </a:p>
          <a:p>
            <a:pPr algn="r" rtl="1"/>
            <a:r>
              <a:rPr lang="ar-IQ" dirty="0" smtClean="0"/>
              <a:t>س/ ما هو التكييف القانوني لطبيعة مسؤولية </a:t>
            </a:r>
            <a:r>
              <a:rPr lang="ar-IQ" dirty="0"/>
              <a:t>الساحب قبل الحامل حسن النية الناشئة عن حوالة استكملت من قبل المستفيد خلافا للاتفاق </a:t>
            </a:r>
            <a:r>
              <a:rPr lang="ar-IQ" dirty="0" smtClean="0"/>
              <a:t>معه؟</a:t>
            </a:r>
          </a:p>
          <a:p>
            <a:pPr algn="r" rtl="1"/>
            <a:r>
              <a:rPr lang="ar-IQ" dirty="0" smtClean="0"/>
              <a:t>ج/ طرحت نظريات لتاصيل المسؤولية هي: (1) نظرية الوكالة(2</a:t>
            </a:r>
            <a:r>
              <a:rPr lang="ar-IQ" dirty="0"/>
              <a:t>) نظرية </a:t>
            </a:r>
            <a:r>
              <a:rPr lang="ar-IQ" dirty="0" smtClean="0"/>
              <a:t>الشرط الواقف (3) </a:t>
            </a:r>
            <a:r>
              <a:rPr lang="ar-IQ" dirty="0"/>
              <a:t>نظرية </a:t>
            </a:r>
            <a:r>
              <a:rPr lang="ar-IQ" dirty="0" smtClean="0"/>
              <a:t>الارادة المنفردة (4) نظرية الحطأ التقصيري</a:t>
            </a:r>
          </a:p>
          <a:p>
            <a:pPr algn="r" rtl="1"/>
            <a:endParaRPr lang="en-GB" dirty="0"/>
          </a:p>
        </p:txBody>
      </p:sp>
    </p:spTree>
    <p:extLst>
      <p:ext uri="{BB962C8B-B14F-4D97-AF65-F5344CB8AC3E}">
        <p14:creationId xmlns:p14="http://schemas.microsoft.com/office/powerpoint/2010/main" val="402237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السفتجة</a:t>
            </a:r>
            <a:endParaRPr lang="en-GB" dirty="0"/>
          </a:p>
        </p:txBody>
      </p:sp>
      <p:sp>
        <p:nvSpPr>
          <p:cNvPr id="3" name="Content Placeholder 2"/>
          <p:cNvSpPr>
            <a:spLocks noGrp="1"/>
          </p:cNvSpPr>
          <p:nvPr>
            <p:ph idx="1"/>
          </p:nvPr>
        </p:nvSpPr>
        <p:spPr/>
        <p:txBody>
          <a:bodyPr/>
          <a:lstStyle/>
          <a:p>
            <a:pPr algn="r" rtl="1"/>
            <a:r>
              <a:rPr lang="ar-IQ" dirty="0" smtClean="0"/>
              <a:t>س/ ما هي احكام اهلية الساحب؟</a:t>
            </a:r>
          </a:p>
          <a:p>
            <a:pPr algn="r" rtl="1"/>
            <a:r>
              <a:rPr lang="ar-IQ" dirty="0" smtClean="0"/>
              <a:t>1-الساحب العراقي:</a:t>
            </a:r>
          </a:p>
          <a:p>
            <a:pPr algn="r" rtl="1"/>
            <a:r>
              <a:rPr lang="ar-IQ" dirty="0" smtClean="0"/>
              <a:t>ا-اكماله سن 18 سنة</a:t>
            </a:r>
          </a:p>
          <a:p>
            <a:pPr algn="r" rtl="1"/>
            <a:r>
              <a:rPr lang="ar-IQ" dirty="0" smtClean="0"/>
              <a:t>ب-حصول من اكمل سن 15 سنة على الاذن من وليه ثم المحكمة بممارسة العمل التجاري؟</a:t>
            </a:r>
          </a:p>
          <a:p>
            <a:pPr algn="r" rtl="1"/>
            <a:r>
              <a:rPr lang="ar-IQ" dirty="0" smtClean="0"/>
              <a:t>2-الساحب الاجنبي: يرجع في تحديد اهليته الى قانون الدولة التي ينتمي اليها بجسيته(م 48)</a:t>
            </a:r>
            <a:endParaRPr lang="en-GB" dirty="0"/>
          </a:p>
        </p:txBody>
      </p:sp>
    </p:spTree>
    <p:extLst>
      <p:ext uri="{BB962C8B-B14F-4D97-AF65-F5344CB8AC3E}">
        <p14:creationId xmlns:p14="http://schemas.microsoft.com/office/powerpoint/2010/main" val="263644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هو الاثر الذي يترتب على افتقار الساحب لاهلية الالتزام الصرفي الكاملة؟</a:t>
            </a:r>
          </a:p>
          <a:p>
            <a:pPr algn="r" rtl="1"/>
            <a:r>
              <a:rPr lang="ar-IQ" dirty="0" smtClean="0"/>
              <a:t>بطلان الالتزام الذي:</a:t>
            </a:r>
          </a:p>
          <a:p>
            <a:pPr algn="r" rtl="1"/>
            <a:r>
              <a:rPr lang="ar-IQ" dirty="0" smtClean="0"/>
              <a:t>1-لا يحتاج تقريره الى اثبات ان ضررا اصاب الساحب.</a:t>
            </a:r>
          </a:p>
          <a:p>
            <a:pPr algn="r" rtl="1"/>
            <a:r>
              <a:rPr lang="ar-IQ" dirty="0" smtClean="0"/>
              <a:t>2-يجوز التمسك بالبطلان من قبل القاصر ومن ينوب عنه قانونا فقط (قاعدة استقلال التواقيع).</a:t>
            </a:r>
          </a:p>
          <a:p>
            <a:pPr algn="r" rtl="1"/>
            <a:r>
              <a:rPr lang="ar-IQ" dirty="0" smtClean="0"/>
              <a:t>3-يجوز التمسك بالبطلان قبل الحامل حسن النية.</a:t>
            </a:r>
          </a:p>
          <a:p>
            <a:pPr algn="r" rtl="1"/>
            <a:r>
              <a:rPr lang="ar-IQ" dirty="0" smtClean="0"/>
              <a:t>4-للقاصر بعد ان يكمل رشده ان يجيز سحب السفتجة او ان يبطلها.</a:t>
            </a:r>
          </a:p>
          <a:p>
            <a:pPr algn="r" rtl="1"/>
            <a:r>
              <a:rPr lang="ar-IQ" dirty="0" smtClean="0"/>
              <a:t>5-البطلان لا يمنع من رجوع الحامل على القاصر او عديم الاهلية بمقدار ما انتفع من سحب الحوالة.</a:t>
            </a:r>
            <a:endParaRPr lang="en-GB" dirty="0"/>
          </a:p>
        </p:txBody>
      </p:sp>
    </p:spTree>
    <p:extLst>
      <p:ext uri="{BB962C8B-B14F-4D97-AF65-F5344CB8AC3E}">
        <p14:creationId xmlns:p14="http://schemas.microsoft.com/office/powerpoint/2010/main" val="347934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وضح المقصود بالسلطة وميز بينها وبين الاهلية؟</a:t>
            </a:r>
          </a:p>
          <a:p>
            <a:pPr algn="r" rtl="1"/>
            <a:r>
              <a:rPr lang="ar-IQ" dirty="0" smtClean="0"/>
              <a:t>س/ ما هي شروط تحقق حالة النيابة الكاذبة او المتجاوزة؟</a:t>
            </a:r>
          </a:p>
          <a:p>
            <a:pPr algn="r" rtl="1"/>
            <a:r>
              <a:rPr lang="ar-IQ" dirty="0" smtClean="0"/>
              <a:t>1-ان يكون شخص قد وقع محل الاخر بوصفه وكيلا عنه.</a:t>
            </a:r>
          </a:p>
          <a:p>
            <a:pPr algn="r" rtl="1"/>
            <a:r>
              <a:rPr lang="ar-IQ" dirty="0" smtClean="0"/>
              <a:t>2-ان يتصرف الشخص بوصفه زاعما للوكالة او متجاوزا عليها.</a:t>
            </a:r>
          </a:p>
          <a:p>
            <a:pPr algn="r" rtl="1"/>
            <a:r>
              <a:rPr lang="ar-IQ" dirty="0" smtClean="0"/>
              <a:t>3-ان يكون كامل الاهلية.</a:t>
            </a:r>
            <a:endParaRPr lang="en-GB" dirty="0"/>
          </a:p>
        </p:txBody>
      </p:sp>
    </p:spTree>
    <p:extLst>
      <p:ext uri="{BB962C8B-B14F-4D97-AF65-F5344CB8AC3E}">
        <p14:creationId xmlns:p14="http://schemas.microsoft.com/office/powerpoint/2010/main" val="106568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س/ ما هي الاثار التي تترتب على النيابة الكاذبة او المتجاوزة؟</a:t>
            </a:r>
          </a:p>
          <a:p>
            <a:pPr algn="r" rtl="1"/>
            <a:r>
              <a:rPr lang="ar-IQ" dirty="0" smtClean="0"/>
              <a:t>1- بالنسبة لعلاقة الحامل بالاصيل المزعوم والنائب:-</a:t>
            </a:r>
          </a:p>
          <a:p>
            <a:pPr algn="r" rtl="1"/>
            <a:r>
              <a:rPr lang="ar-IQ" dirty="0" smtClean="0"/>
              <a:t>ا-حالة النيابة الكاذبة= يرجع الحامل على النائب الكاذب </a:t>
            </a:r>
            <a:r>
              <a:rPr lang="ar-IQ" dirty="0" smtClean="0">
                <a:solidFill>
                  <a:srgbClr val="FF0000"/>
                </a:solidFill>
              </a:rPr>
              <a:t>فقط</a:t>
            </a:r>
            <a:r>
              <a:rPr lang="ar-IQ" dirty="0" smtClean="0"/>
              <a:t>.</a:t>
            </a:r>
          </a:p>
          <a:p>
            <a:pPr algn="r" rtl="1"/>
            <a:r>
              <a:rPr lang="ar-IQ" dirty="0" smtClean="0"/>
              <a:t>ب- حالة النيابة المتجاوزة=يرجع الحامل على النائب الكاذب فقط. وفي راي فقهي يرجع على الاصيل بمقدار ما خوله للنائب وعلى النائب بمقدار ما تجاوز فيه حدود وكالته.</a:t>
            </a:r>
            <a:endParaRPr lang="ar-IQ" dirty="0"/>
          </a:p>
          <a:p>
            <a:pPr algn="r" rtl="1"/>
            <a:endParaRPr lang="ar-IQ" dirty="0" smtClean="0"/>
          </a:p>
          <a:p>
            <a:pPr algn="r" rtl="1"/>
            <a:r>
              <a:rPr lang="ar-IQ" dirty="0" smtClean="0"/>
              <a:t>س/ هل يشترط لتطبيق هذه الاحكام ان يكون الحامل حسن النية؟</a:t>
            </a:r>
            <a:endParaRPr lang="en-GB" dirty="0"/>
          </a:p>
        </p:txBody>
      </p:sp>
    </p:spTree>
    <p:extLst>
      <p:ext uri="{BB962C8B-B14F-4D97-AF65-F5344CB8AC3E}">
        <p14:creationId xmlns:p14="http://schemas.microsoft.com/office/powerpoint/2010/main" val="388634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2-علاقة النائب بالاصيل المزعوم:</a:t>
            </a:r>
          </a:p>
          <a:p>
            <a:pPr algn="r" rtl="1"/>
            <a:r>
              <a:rPr lang="ar-IQ" dirty="0" smtClean="0"/>
              <a:t>-النيابة الكاذبة: الاصيل المزعوم لا يعرف النائب الكاذب.</a:t>
            </a:r>
          </a:p>
          <a:p>
            <a:pPr algn="r" rtl="1"/>
            <a:r>
              <a:rPr lang="ar-IQ" dirty="0" smtClean="0"/>
              <a:t>-النيابة المتجاوزة: الاصيل يعرف النائب الكاذب وله ان يجيز تصرفه</a:t>
            </a:r>
          </a:p>
          <a:p>
            <a:pPr algn="r" rtl="1"/>
            <a:r>
              <a:rPr lang="ar-IQ" dirty="0" smtClean="0"/>
              <a:t>ب- بعد الوفاء:</a:t>
            </a:r>
          </a:p>
          <a:p>
            <a:pPr algn="r" rtl="1"/>
            <a:r>
              <a:rPr lang="ar-IQ" dirty="0" smtClean="0"/>
              <a:t>- النيابة الكاذبة: لا رجوع للنائب الكاذب على الاصيل المزعوم ما لم يثبت انتفاع الاخير من انشاء الوكالة .</a:t>
            </a:r>
          </a:p>
          <a:p>
            <a:pPr algn="r" rtl="1"/>
            <a:r>
              <a:rPr lang="ar-IQ" dirty="0" smtClean="0"/>
              <a:t>- النيابة المتجاوزة: يرجع على الاصيل بمقدار ما خوله ما لم يثبت انتفاع الاخير بمقدار المبلغ المتجاوز.</a:t>
            </a:r>
          </a:p>
          <a:p>
            <a:pPr algn="r" rtl="1"/>
            <a:endParaRPr lang="ar-IQ" dirty="0" smtClean="0"/>
          </a:p>
        </p:txBody>
      </p:sp>
    </p:spTree>
    <p:extLst>
      <p:ext uri="{BB962C8B-B14F-4D97-AF65-F5344CB8AC3E}">
        <p14:creationId xmlns:p14="http://schemas.microsoft.com/office/powerpoint/2010/main" val="3856544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الموضوعية لصحة انشاء الحوالة</a:t>
            </a:r>
            <a:endParaRPr lang="en-GB" dirty="0"/>
          </a:p>
        </p:txBody>
      </p:sp>
      <p:sp>
        <p:nvSpPr>
          <p:cNvPr id="3" name="Content Placeholder 2"/>
          <p:cNvSpPr>
            <a:spLocks noGrp="1"/>
          </p:cNvSpPr>
          <p:nvPr>
            <p:ph idx="1"/>
          </p:nvPr>
        </p:nvSpPr>
        <p:spPr/>
        <p:txBody>
          <a:bodyPr/>
          <a:lstStyle/>
          <a:p>
            <a:pPr algn="r" rtl="1"/>
            <a:r>
              <a:rPr lang="ar-IQ" dirty="0" smtClean="0"/>
              <a:t>ثانيا: المحل:</a:t>
            </a:r>
          </a:p>
          <a:p>
            <a:pPr algn="r" rtl="1"/>
            <a:r>
              <a:rPr lang="ar-IQ" dirty="0" smtClean="0"/>
              <a:t>س/ ما هو محل الحوالة؟</a:t>
            </a:r>
            <a:r>
              <a:rPr lang="en-GB" dirty="0"/>
              <a:t> </a:t>
            </a:r>
            <a:endParaRPr lang="en-GB" dirty="0" smtClean="0"/>
          </a:p>
          <a:p>
            <a:pPr algn="r" rtl="1"/>
            <a:r>
              <a:rPr lang="ar-IQ" dirty="0" smtClean="0"/>
              <a:t>ج/ اداء مبلغ معين من النقود</a:t>
            </a:r>
          </a:p>
          <a:p>
            <a:pPr algn="r" rtl="1"/>
            <a:r>
              <a:rPr lang="ar-IQ" dirty="0" smtClean="0"/>
              <a:t>س/ ما هي الشروط الواجب توافرها في محل الحوالة؟</a:t>
            </a:r>
          </a:p>
          <a:p>
            <a:pPr algn="r" rtl="1"/>
            <a:r>
              <a:rPr lang="ar-IQ" dirty="0" smtClean="0"/>
              <a:t>ج/ ان يكون:-</a:t>
            </a:r>
          </a:p>
          <a:p>
            <a:pPr algn="r" rtl="1"/>
            <a:r>
              <a:rPr lang="ar-IQ" dirty="0" smtClean="0"/>
              <a:t>1-موجودا. 2- مشروعا (الشرطان المذكوران مفترضان في حالة النقود)</a:t>
            </a:r>
          </a:p>
        </p:txBody>
      </p:sp>
    </p:spTree>
    <p:extLst>
      <p:ext uri="{BB962C8B-B14F-4D97-AF65-F5344CB8AC3E}">
        <p14:creationId xmlns:p14="http://schemas.microsoft.com/office/powerpoint/2010/main" val="1481661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3489</Words>
  <Application>Microsoft Office PowerPoint</Application>
  <PresentationFormat>Custom</PresentationFormat>
  <Paragraphs>257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الحوالة التجارية وشروط صحتها</vt:lpstr>
      <vt:lpstr>صيغة الحوالة التجارية (السفتجة)</vt:lpstr>
      <vt:lpstr>الشروط الموضوعية</vt:lpstr>
      <vt:lpstr>الشروط الموضوعية لصحة السفتجة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الموضوعية لصحة انشاء الحوالة</vt:lpstr>
      <vt:lpstr>الشروط الشكلية لصحة انشاء الحوالة</vt:lpstr>
      <vt:lpstr>الشروط الشكلية لصحة انشاء الحوالة</vt:lpstr>
      <vt:lpstr>الشروط الشكلية لصحة انشاء الحوالة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الشروط الشكلية الواجب توافرها في السفتجة</vt:lpstr>
      <vt:lpstr>جزاء الاخلال بالشروط الموضوعية والشكلية لصحة الحوالة </vt:lpstr>
      <vt:lpstr>جزاء الاخلال بالشروط الموضوعية والشكلية لصحة الحوالة </vt:lpstr>
      <vt:lpstr>جزاء الاخلال بالشروط الموضوعية والشكلية لصحة الحوالة </vt:lpstr>
      <vt:lpstr>جزاء الاخلال بالشروط الموضوعية والشكلية لصحة الحوالة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الحوالة التجارية وشروط صحتها</dc:title>
  <dc:creator>R</dc:creator>
  <cp:lastModifiedBy>Maher</cp:lastModifiedBy>
  <cp:revision>46</cp:revision>
  <dcterms:created xsi:type="dcterms:W3CDTF">2018-10-06T20:24:55Z</dcterms:created>
  <dcterms:modified xsi:type="dcterms:W3CDTF">2019-11-26T13:44:20Z</dcterms:modified>
</cp:coreProperties>
</file>