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4094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54451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143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4198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30635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365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12921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938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94387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3463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13903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6/22/2019</a:t>
            </a:fld>
            <a:endParaRPr lang="en-US">
              <a:solidFill>
                <a:srgbClr val="073E87"/>
              </a:solidFill>
            </a:endParaRP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08182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0" y="2314080"/>
            <a:ext cx="11996382" cy="4401205"/>
          </a:xfrm>
          <a:prstGeom prst="rect">
            <a:avLst/>
          </a:prstGeom>
          <a:noFill/>
        </p:spPr>
        <p:txBody>
          <a:bodyPr wrap="square" rtlCol="0">
            <a:spAutoFit/>
          </a:bodyPr>
          <a:lstStyle/>
          <a:p>
            <a:pPr algn="ctr" rtl="1"/>
            <a:r>
              <a:rPr lang="ar-IQ" sz="16600" dirty="0" smtClean="0">
                <a:solidFill>
                  <a:prstClr val="black"/>
                </a:solidFill>
                <a:cs typeface="PT Bold Heading" panose="00000400000000000000" pitchFamily="2" charset="-78"/>
              </a:rPr>
              <a:t>الخاتمة</a:t>
            </a:r>
            <a:endParaRPr lang="ar-IQ" sz="13800" dirty="0">
              <a:solidFill>
                <a:prstClr val="black"/>
              </a:solidFill>
              <a:cs typeface="PT Bold Heading" panose="00000400000000000000" pitchFamily="2" charset="-78"/>
            </a:endParaRPr>
          </a:p>
          <a:p>
            <a:pPr algn="ctr" rtl="1"/>
            <a:endParaRPr lang="ar-IQ" sz="5400" dirty="0">
              <a:solidFill>
                <a:prstClr val="black"/>
              </a:solidFill>
              <a:cs typeface="PT Bold Heading" panose="00000400000000000000" pitchFamily="2" charset="-78"/>
            </a:endParaRPr>
          </a:p>
          <a:p>
            <a:pPr algn="ctr" rtl="1"/>
            <a:endParaRPr lang="en-US" sz="6000" dirty="0">
              <a:solidFill>
                <a:prstClr val="black"/>
              </a:solidFill>
              <a:cs typeface="PT Bold Heading" panose="00000400000000000000" pitchFamily="2" charset="-78"/>
            </a:endParaRPr>
          </a:p>
        </p:txBody>
      </p:sp>
    </p:spTree>
    <p:extLst>
      <p:ext uri="{BB962C8B-B14F-4D97-AF65-F5344CB8AC3E}">
        <p14:creationId xmlns:p14="http://schemas.microsoft.com/office/powerpoint/2010/main" val="183203855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584775"/>
          </a:xfrm>
          <a:prstGeom prst="rect">
            <a:avLst/>
          </a:prstGeom>
          <a:noFill/>
        </p:spPr>
        <p:txBody>
          <a:bodyPr wrap="square" rtlCol="0">
            <a:spAutoFit/>
          </a:bodyPr>
          <a:lstStyle/>
          <a:p>
            <a:pPr algn="ctr" rtl="1"/>
            <a:r>
              <a:rPr lang="ar-IQ" sz="3200" dirty="0" smtClean="0">
                <a:solidFill>
                  <a:prstClr val="black"/>
                </a:solidFill>
                <a:cs typeface="PT Bold Heading" panose="00000400000000000000" pitchFamily="2" charset="-78"/>
              </a:rPr>
              <a:t>أولاً (النتائج)</a:t>
            </a:r>
            <a:endParaRPr lang="en-US" sz="3600" dirty="0">
              <a:solidFill>
                <a:prstClr val="black"/>
              </a:solidFill>
              <a:cs typeface="PT Bold Heading" panose="00000400000000000000" pitchFamily="2" charset="-78"/>
            </a:endParaRPr>
          </a:p>
        </p:txBody>
      </p:sp>
      <p:sp>
        <p:nvSpPr>
          <p:cNvPr id="2" name="Rectangle 1"/>
          <p:cNvSpPr/>
          <p:nvPr/>
        </p:nvSpPr>
        <p:spPr>
          <a:xfrm>
            <a:off x="682580" y="2191228"/>
            <a:ext cx="10959921" cy="4408899"/>
          </a:xfrm>
          <a:prstGeom prst="rect">
            <a:avLst/>
          </a:prstGeom>
        </p:spPr>
        <p:txBody>
          <a:bodyPr wrap="square">
            <a:spAutoFit/>
          </a:bodyPr>
          <a:lstStyle/>
          <a:p>
            <a:pPr algn="just" rtl="1"/>
            <a:r>
              <a:rPr lang="ar-IQ" sz="2550" b="1" dirty="0">
                <a:ea typeface="Calibri" panose="020F0502020204030204" pitchFamily="34" charset="0"/>
                <a:cs typeface="Times New Roman" panose="02020603050405020304" pitchFamily="18" charset="0"/>
              </a:rPr>
              <a:t>1-  عدم مواكبة القوانين الضريبية للتطورات الجديدة الحاصلة في الاقتصاد العراقي، لا سيما التوجه نحو اقتصاد السوق والانفتاح على العالم الخارجي في القطاعات كافة وخاصة القطاع النفطي.</a:t>
            </a:r>
          </a:p>
          <a:p>
            <a:pPr algn="just" rtl="1"/>
            <a:r>
              <a:rPr lang="ar-IQ" sz="2550" b="1" dirty="0">
                <a:ea typeface="Calibri" panose="020F0502020204030204" pitchFamily="34" charset="0"/>
                <a:cs typeface="Times New Roman" panose="02020603050405020304" pitchFamily="18" charset="0"/>
              </a:rPr>
              <a:t>2- كان تعديل الضرائب لا يتناسب مع الأوضاع المالية والاقتصادية الجديدة في العراق؛ إذ تميزت هذه التعديلات بتخفيض النسب الضريبية وتعديل الاعفاءات وفرض ضريبة إعادة إعمار العراق بنسبة 5%، الأمر الذي أثر سلباً على المنافسة بين المنتج الوطني والمنتجات المستوردة وإغراق السوق العراقية بالمنتجات المستوردة وعدم قدرة المنتجات الوطنية على المنافسة مما أثر سلباً على نوع السلع المقدمة للمواطن العراقي.</a:t>
            </a:r>
          </a:p>
          <a:p>
            <a:pPr algn="just" rtl="1"/>
            <a:r>
              <a:rPr lang="ar-IQ" sz="2550" b="1" dirty="0">
                <a:ea typeface="Calibri" panose="020F0502020204030204" pitchFamily="34" charset="0"/>
                <a:cs typeface="Times New Roman" panose="02020603050405020304" pitchFamily="18" charset="0"/>
              </a:rPr>
              <a:t>3- ما زال القطاع العام هو السائد في الاقتصاد العراقي مقابل تراجع في دور القطاع الخاص، الأمر الذي يؤدي إلى قلة الحصيلة الضريبية وعدم قدرة النظام الضريبي على تحقيق أهدافه.</a:t>
            </a:r>
          </a:p>
          <a:p>
            <a:pPr algn="just" rtl="1"/>
            <a:r>
              <a:rPr lang="ar-IQ" sz="2550" b="1" dirty="0">
                <a:ea typeface="Calibri" panose="020F0502020204030204" pitchFamily="34" charset="0"/>
                <a:cs typeface="Times New Roman" panose="02020603050405020304" pitchFamily="18" charset="0"/>
              </a:rPr>
              <a:t>4- استمرار تطبيق أنواع من الضرائب غير المباشرة كضريبة المبيعات بشكل محدود، الأمر الذي أثر سلباً على الحصيلة الضريبية وضعف دورها في تمويل الموازنة العامة</a:t>
            </a:r>
            <a:r>
              <a:rPr lang="ar-IQ" sz="2550" b="1" dirty="0" smtClean="0">
                <a:ea typeface="Calibri" panose="020F0502020204030204" pitchFamily="34" charset="0"/>
                <a:cs typeface="Times New Roman" panose="02020603050405020304" pitchFamily="18" charset="0"/>
              </a:rPr>
              <a:t>.</a:t>
            </a:r>
            <a:endParaRPr lang="ar-IQ" sz="255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40721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584775"/>
          </a:xfrm>
          <a:prstGeom prst="rect">
            <a:avLst/>
          </a:prstGeom>
          <a:noFill/>
        </p:spPr>
        <p:txBody>
          <a:bodyPr wrap="square" rtlCol="0">
            <a:spAutoFit/>
          </a:bodyPr>
          <a:lstStyle/>
          <a:p>
            <a:pPr algn="ctr" rtl="1"/>
            <a:r>
              <a:rPr lang="ar-IQ" sz="3200" dirty="0" smtClean="0">
                <a:solidFill>
                  <a:prstClr val="black"/>
                </a:solidFill>
                <a:cs typeface="PT Bold Heading" panose="00000400000000000000" pitchFamily="2" charset="-78"/>
              </a:rPr>
              <a:t>أولاً (النتائج)</a:t>
            </a:r>
            <a:endParaRPr lang="en-US" sz="3600" dirty="0">
              <a:solidFill>
                <a:prstClr val="black"/>
              </a:solidFill>
              <a:cs typeface="PT Bold Heading" panose="00000400000000000000" pitchFamily="2" charset="-78"/>
            </a:endParaRPr>
          </a:p>
        </p:txBody>
      </p:sp>
      <p:sp>
        <p:nvSpPr>
          <p:cNvPr id="2" name="Rectangle 1"/>
          <p:cNvSpPr/>
          <p:nvPr/>
        </p:nvSpPr>
        <p:spPr>
          <a:xfrm>
            <a:off x="463640" y="1786248"/>
            <a:ext cx="11423560" cy="4801314"/>
          </a:xfrm>
          <a:prstGeom prst="rect">
            <a:avLst/>
          </a:prstGeom>
        </p:spPr>
        <p:txBody>
          <a:bodyPr wrap="square">
            <a:spAutoFit/>
          </a:bodyPr>
          <a:lstStyle/>
          <a:p>
            <a:pPr algn="just" rtl="1"/>
            <a:r>
              <a:rPr lang="ar-IQ" sz="2550" b="1" dirty="0">
                <a:ea typeface="Calibri" panose="020F0502020204030204" pitchFamily="34" charset="0"/>
                <a:cs typeface="Times New Roman" panose="02020603050405020304" pitchFamily="18" charset="0"/>
              </a:rPr>
              <a:t>5- ضعف الإمكانيات المادية والبشرية المتاحة وعدم وجود نظام ضريبي الكتروني متكامل أثر سلباً على عمل الإدارة الضريبية ودور الحصيلة الضريبية في الموازنة العامة.</a:t>
            </a:r>
          </a:p>
          <a:p>
            <a:pPr algn="just" rtl="1"/>
            <a:r>
              <a:rPr lang="ar-IQ" sz="2550" b="1" dirty="0">
                <a:ea typeface="Calibri" panose="020F0502020204030204" pitchFamily="34" charset="0"/>
                <a:cs typeface="Times New Roman" panose="02020603050405020304" pitchFamily="18" charset="0"/>
              </a:rPr>
              <a:t>6- انخفاض الوعي السياسي والاجتماعي لأهمية الضريبة، الأمر الذي أدى إلى حدوث حالات التهرب الضريبي على الرغم من الجهود المبذولة من الإدارة الضريبية في توعية المواطن العراقي بأهمية الضرائب كواجب وطني وأخلاقي.</a:t>
            </a:r>
          </a:p>
          <a:p>
            <a:pPr algn="just" rtl="1"/>
            <a:r>
              <a:rPr lang="ar-IQ" sz="2550" b="1" dirty="0">
                <a:ea typeface="Calibri" panose="020F0502020204030204" pitchFamily="34" charset="0"/>
                <a:cs typeface="Times New Roman" panose="02020603050405020304" pitchFamily="18" charset="0"/>
              </a:rPr>
              <a:t>7- إن التوجهات الجديدة للسياسة الضريبية في العراق تنسجم مع توجهات صندوق النقد الدولي ومعايير البرامج المالية التي أطلقها الصندوق، إلا أن نتائجها الإيجابية لم تظهر بشكل جليّ؛ ذلك بسبب الظروف السياسية والاقتصادية والاجتماعية التي يمر بها العراق والاختلالات الهيكلية للنظام المالي والاقتصادي فيه.</a:t>
            </a:r>
          </a:p>
          <a:p>
            <a:pPr algn="just" rtl="1"/>
            <a:r>
              <a:rPr lang="ar-IQ" sz="2550" b="1" dirty="0">
                <a:ea typeface="Calibri" panose="020F0502020204030204" pitchFamily="34" charset="0"/>
                <a:cs typeface="Times New Roman" panose="02020603050405020304" pitchFamily="18" charset="0"/>
              </a:rPr>
              <a:t>8- هنالك صعوبات في تطبيق السياسات التي يتخذها صندوق النقد الدولي ومن ضمنها تخفيض الانفاق الحكومي كإيقاف التعيينات وتخفيض الرواتب والأجور وإلغاء الدعم المالي لمنتجات القطاع العام كمنتجات الطاقة أو تخفيض دعم السلع الغذائية، ومن ناحية أخرى زيادة الإيرادات العامة كزيادة الحصيلة الضريبية، فهذه الإجراءات قد يكون لها انعكاس سلبي على الأعباء المعيشية للمجتمع.</a:t>
            </a:r>
          </a:p>
        </p:txBody>
      </p:sp>
    </p:spTree>
    <p:extLst>
      <p:ext uri="{BB962C8B-B14F-4D97-AF65-F5344CB8AC3E}">
        <p14:creationId xmlns:p14="http://schemas.microsoft.com/office/powerpoint/2010/main" val="118964932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08" y="192302"/>
            <a:ext cx="1583025" cy="1583025"/>
          </a:xfrm>
          <a:prstGeom prst="rect">
            <a:avLst/>
          </a:prstGeom>
        </p:spPr>
      </p:pic>
      <p:sp>
        <p:nvSpPr>
          <p:cNvPr id="7" name="TextBox 6"/>
          <p:cNvSpPr txBox="1"/>
          <p:nvPr/>
        </p:nvSpPr>
        <p:spPr>
          <a:xfrm>
            <a:off x="2550016" y="766347"/>
            <a:ext cx="9092485" cy="584775"/>
          </a:xfrm>
          <a:prstGeom prst="rect">
            <a:avLst/>
          </a:prstGeom>
          <a:noFill/>
        </p:spPr>
        <p:txBody>
          <a:bodyPr wrap="square" rtlCol="0">
            <a:spAutoFit/>
          </a:bodyPr>
          <a:lstStyle/>
          <a:p>
            <a:pPr algn="ctr" rtl="1"/>
            <a:r>
              <a:rPr lang="ar-IQ" sz="3200" dirty="0" smtClean="0">
                <a:solidFill>
                  <a:prstClr val="black"/>
                </a:solidFill>
                <a:cs typeface="PT Bold Heading" panose="00000400000000000000" pitchFamily="2" charset="-78"/>
              </a:rPr>
              <a:t>ثانياً (التوصيات):</a:t>
            </a:r>
            <a:endParaRPr lang="en-US" sz="3600" dirty="0">
              <a:solidFill>
                <a:prstClr val="black"/>
              </a:solidFill>
              <a:cs typeface="PT Bold Heading" panose="00000400000000000000" pitchFamily="2" charset="-78"/>
            </a:endParaRPr>
          </a:p>
        </p:txBody>
      </p:sp>
      <p:sp>
        <p:nvSpPr>
          <p:cNvPr id="2" name="Rectangle 1"/>
          <p:cNvSpPr/>
          <p:nvPr/>
        </p:nvSpPr>
        <p:spPr>
          <a:xfrm>
            <a:off x="259308" y="1960485"/>
            <a:ext cx="11383193" cy="4801314"/>
          </a:xfrm>
          <a:prstGeom prst="rect">
            <a:avLst/>
          </a:prstGeom>
        </p:spPr>
        <p:txBody>
          <a:bodyPr wrap="square">
            <a:spAutoFit/>
          </a:bodyPr>
          <a:lstStyle/>
          <a:p>
            <a:pPr algn="just" rtl="1"/>
            <a:r>
              <a:rPr lang="ar-IQ" sz="2550" b="1" dirty="0">
                <a:ea typeface="Calibri" panose="020F0502020204030204" pitchFamily="34" charset="0"/>
                <a:cs typeface="Times New Roman" panose="02020603050405020304" pitchFamily="18" charset="0"/>
              </a:rPr>
              <a:t>1- إعادة النظر في تشريع القوانين الضريبية من خلال قانون ضريبي موحد يمكنه إخضاع الدخول التي قد تظهر نتيجة الانفتاح الاقتصادي أو توسع النشاط المالي والاقتصادي داخل الدولة.</a:t>
            </a:r>
          </a:p>
          <a:p>
            <a:pPr algn="just" rtl="1"/>
            <a:r>
              <a:rPr lang="ar-IQ" sz="2550" b="1" dirty="0">
                <a:ea typeface="Calibri" panose="020F0502020204030204" pitchFamily="34" charset="0"/>
                <a:cs typeface="Times New Roman" panose="02020603050405020304" pitchFamily="18" charset="0"/>
              </a:rPr>
              <a:t>2- العمل بقانون التعريفة الكمركية وإجراء بعض التعديلات على نصوص هذا القانون بالشكل الذي يساعد على نمو الصناعة الوطنية وحمايتها من المنافسة الخارجية فضلاً عن تحقيق إيرادات للموازنة العامة للدولة.</a:t>
            </a:r>
          </a:p>
          <a:p>
            <a:pPr algn="just" rtl="1"/>
            <a:r>
              <a:rPr lang="ar-IQ" sz="2550" b="1" dirty="0">
                <a:ea typeface="Calibri" panose="020F0502020204030204" pitchFamily="34" charset="0"/>
                <a:cs typeface="Times New Roman" panose="02020603050405020304" pitchFamily="18" charset="0"/>
              </a:rPr>
              <a:t>3- تشجيع القطاع الخاص في ممارسة دوره في النشاط الاقتصادي كخطوة أولية في الانتقال إلى اقتصاد السوق، فضلاً عن كون نشاط القطاع الخاص يمثل وعاءً جيداً للضرائب.</a:t>
            </a:r>
          </a:p>
          <a:p>
            <a:pPr algn="just" rtl="1"/>
            <a:r>
              <a:rPr lang="ar-IQ" sz="2550" b="1" dirty="0">
                <a:ea typeface="Calibri" panose="020F0502020204030204" pitchFamily="34" charset="0"/>
                <a:cs typeface="Times New Roman" panose="02020603050405020304" pitchFamily="18" charset="0"/>
              </a:rPr>
              <a:t>4- الاستمرار في تحفيز السياسة الضريبية من خلال جعلها أكثر انسجاماً مع توجهات المؤسسات المالية الدولية المتخصصة وأهمها صندوق النقد الدولي وبالشكل الذي تكون فيه الضريبة وسيلة أساسية لتمويل الانفاق العام وتوجيهه.</a:t>
            </a:r>
          </a:p>
          <a:p>
            <a:pPr algn="just" rtl="1"/>
            <a:r>
              <a:rPr lang="ar-IQ" sz="2550" b="1" dirty="0">
                <a:ea typeface="Calibri" panose="020F0502020204030204" pitchFamily="34" charset="0"/>
                <a:cs typeface="Times New Roman" panose="02020603050405020304" pitchFamily="18" charset="0"/>
              </a:rPr>
              <a:t>5- زيادة توعية المواطن العراقي وموظفي الإدارة الضريبية بأهمية الضرائب في معالجة المشاكل المالية والاقتصادية وتحقيق خطط التنمية والنمو الاقتصادي من خلال إعداد البرامج والاعلانات وإقامة الدورات التدريبية لموظفي هذه الإدارات واستخدام الطرق العلمية والتكنولوجية في عمليات التحاسب والتحصيل.</a:t>
            </a:r>
          </a:p>
        </p:txBody>
      </p:sp>
    </p:spTree>
    <p:extLst>
      <p:ext uri="{BB962C8B-B14F-4D97-AF65-F5344CB8AC3E}">
        <p14:creationId xmlns:p14="http://schemas.microsoft.com/office/powerpoint/2010/main" val="69868261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489</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Candara</vt:lpstr>
      <vt:lpstr>PT Bold Heading</vt:lpstr>
      <vt:lpstr>Symbol</vt:lpstr>
      <vt:lpstr>Times New Roman</vt:lpstr>
      <vt:lpstr>Waveform</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cp:revision>
  <dcterms:created xsi:type="dcterms:W3CDTF">2019-04-07T04:20:23Z</dcterms:created>
  <dcterms:modified xsi:type="dcterms:W3CDTF">2019-06-22T01:21:08Z</dcterms:modified>
</cp:coreProperties>
</file>