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4094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54451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143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4198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30635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365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2921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938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94387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3463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13903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08182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0" y="2314080"/>
            <a:ext cx="11996382" cy="4154984"/>
          </a:xfrm>
          <a:prstGeom prst="rect">
            <a:avLst/>
          </a:prstGeom>
          <a:noFill/>
        </p:spPr>
        <p:txBody>
          <a:bodyPr wrap="square" rtlCol="0">
            <a:spAutoFit/>
          </a:bodyPr>
          <a:lstStyle/>
          <a:p>
            <a:pPr algn="ctr" rtl="1"/>
            <a:r>
              <a:rPr lang="ar-IQ" sz="5400" dirty="0">
                <a:solidFill>
                  <a:prstClr val="black"/>
                </a:solidFill>
                <a:cs typeface="PT Bold Heading" panose="00000400000000000000" pitchFamily="2" charset="-78"/>
              </a:rPr>
              <a:t>المحاضرة </a:t>
            </a:r>
            <a:r>
              <a:rPr lang="ar-IQ" sz="5400" dirty="0" smtClean="0">
                <a:solidFill>
                  <a:prstClr val="black"/>
                </a:solidFill>
                <a:cs typeface="PT Bold Heading" panose="00000400000000000000" pitchFamily="2" charset="-78"/>
              </a:rPr>
              <a:t>السادسة</a:t>
            </a:r>
            <a:r>
              <a:rPr lang="ar-IQ" sz="5400" dirty="0">
                <a:solidFill>
                  <a:prstClr val="black"/>
                </a:solidFill>
                <a:cs typeface="PT Bold Heading" panose="00000400000000000000" pitchFamily="2" charset="-78"/>
              </a:rPr>
              <a:t/>
            </a:r>
            <a:br>
              <a:rPr lang="ar-IQ" sz="5400" dirty="0">
                <a:solidFill>
                  <a:prstClr val="black"/>
                </a:solidFill>
                <a:cs typeface="PT Bold Heading" panose="00000400000000000000" pitchFamily="2" charset="-78"/>
              </a:rPr>
            </a:br>
            <a:r>
              <a:rPr lang="ar-IQ" sz="4800" dirty="0">
                <a:solidFill>
                  <a:prstClr val="black"/>
                </a:solidFill>
                <a:cs typeface="PT Bold Heading" panose="00000400000000000000" pitchFamily="2" charset="-78"/>
              </a:rPr>
              <a:t>مدى انسجام التوجهات الجديدة للسياسة الضريبية في العراق مع برامج صندوق النقد الدولي</a:t>
            </a:r>
            <a:endParaRPr lang="ar-IQ" sz="4800" dirty="0">
              <a:solidFill>
                <a:prstClr val="black"/>
              </a:solidFill>
              <a:cs typeface="PT Bold Heading" panose="00000400000000000000" pitchFamily="2" charset="-78"/>
            </a:endParaRPr>
          </a:p>
          <a:p>
            <a:pPr algn="ctr" rtl="1"/>
            <a:endParaRPr lang="ar-IQ" sz="5400" dirty="0">
              <a:solidFill>
                <a:prstClr val="black"/>
              </a:solidFill>
              <a:cs typeface="PT Bold Heading" panose="00000400000000000000" pitchFamily="2" charset="-78"/>
            </a:endParaRPr>
          </a:p>
          <a:p>
            <a:pPr algn="ctr" rtl="1"/>
            <a:endParaRPr lang="en-US" sz="6000" dirty="0">
              <a:solidFill>
                <a:prstClr val="black"/>
              </a:solidFill>
              <a:cs typeface="PT Bold Heading" panose="00000400000000000000" pitchFamily="2" charset="-78"/>
            </a:endParaRPr>
          </a:p>
        </p:txBody>
      </p:sp>
    </p:spTree>
    <p:extLst>
      <p:ext uri="{BB962C8B-B14F-4D97-AF65-F5344CB8AC3E}">
        <p14:creationId xmlns:p14="http://schemas.microsoft.com/office/powerpoint/2010/main" val="18320385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1077218"/>
          </a:xfrm>
          <a:prstGeom prst="rect">
            <a:avLst/>
          </a:prstGeom>
          <a:noFill/>
        </p:spPr>
        <p:txBody>
          <a:bodyPr wrap="square" rtlCol="0">
            <a:spAutoFit/>
          </a:bodyPr>
          <a:lstStyle/>
          <a:p>
            <a:pPr algn="ctr" rtl="1"/>
            <a:r>
              <a:rPr lang="ar-IQ" sz="3200" dirty="0">
                <a:solidFill>
                  <a:prstClr val="black"/>
                </a:solidFill>
                <a:cs typeface="PT Bold Heading" panose="00000400000000000000" pitchFamily="2" charset="-78"/>
              </a:rPr>
              <a:t>هنالك عدة إجراءات تضمنتها السياسة الضريبية في العراق وجاءت متفقة مع البرامج المالية لصندوق النقد الدولي</a:t>
            </a:r>
            <a:endParaRPr lang="en-US" sz="3600" dirty="0">
              <a:solidFill>
                <a:prstClr val="black"/>
              </a:solidFill>
              <a:cs typeface="PT Bold Heading" panose="00000400000000000000" pitchFamily="2" charset="-78"/>
            </a:endParaRPr>
          </a:p>
        </p:txBody>
      </p:sp>
      <p:sp>
        <p:nvSpPr>
          <p:cNvPr id="2" name="Rectangle 1"/>
          <p:cNvSpPr/>
          <p:nvPr/>
        </p:nvSpPr>
        <p:spPr>
          <a:xfrm>
            <a:off x="682581" y="2757899"/>
            <a:ext cx="10959921" cy="1938992"/>
          </a:xfrm>
          <a:prstGeom prst="rect">
            <a:avLst/>
          </a:prstGeom>
        </p:spPr>
        <p:txBody>
          <a:bodyPr wrap="square">
            <a:spAutoFit/>
          </a:bodyPr>
          <a:lstStyle/>
          <a:p>
            <a:pPr algn="just" rtl="1"/>
            <a:r>
              <a:rPr lang="ar-IQ" sz="4000" b="1" dirty="0">
                <a:cs typeface="Times New Roman" panose="02020603050405020304" pitchFamily="18" charset="0"/>
              </a:rPr>
              <a:t>1 - توسيع القاعدة الضريبية كي تشمل غالبية فئات المجتمع كفرض ضريبة الدخل على رواتب موظفي القطاع العام والمختلط، الامر الذي يرفد موازنة الدولة بالمزيد من الايرادات.</a:t>
            </a:r>
            <a:endParaRPr lang="en-US" sz="4000" b="1" dirty="0"/>
          </a:p>
        </p:txBody>
      </p:sp>
    </p:spTree>
    <p:extLst>
      <p:ext uri="{BB962C8B-B14F-4D97-AF65-F5344CB8AC3E}">
        <p14:creationId xmlns:p14="http://schemas.microsoft.com/office/powerpoint/2010/main" val="32311986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1077218"/>
          </a:xfrm>
          <a:prstGeom prst="rect">
            <a:avLst/>
          </a:prstGeom>
          <a:noFill/>
        </p:spPr>
        <p:txBody>
          <a:bodyPr wrap="square" rtlCol="0">
            <a:spAutoFit/>
          </a:bodyPr>
          <a:lstStyle/>
          <a:p>
            <a:pPr algn="ctr" rtl="1"/>
            <a:r>
              <a:rPr lang="ar-IQ" sz="3200" dirty="0">
                <a:solidFill>
                  <a:prstClr val="black"/>
                </a:solidFill>
                <a:cs typeface="PT Bold Heading" panose="00000400000000000000" pitchFamily="2" charset="-78"/>
              </a:rPr>
              <a:t>هنالك عدة إجراءات تضمنتها السياسة الضريبية في العراق وجاءت متفقة مع البرامج المالية لصندوق النقد الدولي</a:t>
            </a:r>
            <a:endParaRPr lang="en-US" sz="3600" dirty="0">
              <a:solidFill>
                <a:prstClr val="black"/>
              </a:solidFill>
              <a:cs typeface="PT Bold Heading" panose="00000400000000000000" pitchFamily="2" charset="-78"/>
            </a:endParaRPr>
          </a:p>
        </p:txBody>
      </p:sp>
      <p:sp>
        <p:nvSpPr>
          <p:cNvPr id="2" name="Rectangle 1"/>
          <p:cNvSpPr/>
          <p:nvPr/>
        </p:nvSpPr>
        <p:spPr>
          <a:xfrm>
            <a:off x="682581" y="2757899"/>
            <a:ext cx="10959921" cy="1815882"/>
          </a:xfrm>
          <a:prstGeom prst="rect">
            <a:avLst/>
          </a:prstGeom>
        </p:spPr>
        <p:txBody>
          <a:bodyPr wrap="square">
            <a:spAutoFit/>
          </a:bodyPr>
          <a:lstStyle/>
          <a:p>
            <a:pPr algn="just" rtl="1"/>
            <a:r>
              <a:rPr lang="ar-IQ" sz="2800" b="1" dirty="0">
                <a:ea typeface="Calibri" panose="020F0502020204030204" pitchFamily="34" charset="0"/>
                <a:cs typeface="Times New Roman" panose="02020603050405020304" pitchFamily="18" charset="0"/>
              </a:rPr>
              <a:t>2- تخفيض نسبة الضرائب الكمركية كي تصبح 5% فقط من اجل تشجيع المنافسة بين المنتوج الوطني والاجنبي، وهذا من شأنه أن يحقق كفاءة في توزيع الموارد الاقتصادية. ومن ثم الانتقال الى تطبيق قانون التعريفة الكمركية بعد استقرار الاوضاع السياسية والاقتصادية والامنية والقضاء على ظاهرة اغراق السوق العراقية بالسلع والبضائع وحماية المنتج الوطني.</a:t>
            </a:r>
            <a:endParaRPr lang="en-US" sz="2800" b="1" dirty="0"/>
          </a:p>
        </p:txBody>
      </p:sp>
    </p:spTree>
    <p:extLst>
      <p:ext uri="{BB962C8B-B14F-4D97-AF65-F5344CB8AC3E}">
        <p14:creationId xmlns:p14="http://schemas.microsoft.com/office/powerpoint/2010/main" val="177628347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1077218"/>
          </a:xfrm>
          <a:prstGeom prst="rect">
            <a:avLst/>
          </a:prstGeom>
          <a:noFill/>
        </p:spPr>
        <p:txBody>
          <a:bodyPr wrap="square" rtlCol="0">
            <a:spAutoFit/>
          </a:bodyPr>
          <a:lstStyle/>
          <a:p>
            <a:pPr algn="ctr" rtl="1"/>
            <a:r>
              <a:rPr lang="ar-IQ" sz="3200" dirty="0">
                <a:solidFill>
                  <a:prstClr val="black"/>
                </a:solidFill>
                <a:cs typeface="PT Bold Heading" panose="00000400000000000000" pitchFamily="2" charset="-78"/>
              </a:rPr>
              <a:t>هنالك عدة إجراءات تضمنتها السياسة الضريبية في العراق وجاءت متفقة مع البرامج المالية لصندوق النقد الدولي</a:t>
            </a:r>
            <a:endParaRPr lang="en-US" sz="3600" dirty="0">
              <a:solidFill>
                <a:prstClr val="black"/>
              </a:solidFill>
              <a:cs typeface="PT Bold Heading" panose="00000400000000000000" pitchFamily="2" charset="-78"/>
            </a:endParaRPr>
          </a:p>
        </p:txBody>
      </p:sp>
      <p:sp>
        <p:nvSpPr>
          <p:cNvPr id="2" name="Rectangle 1"/>
          <p:cNvSpPr/>
          <p:nvPr/>
        </p:nvSpPr>
        <p:spPr>
          <a:xfrm>
            <a:off x="682581" y="2757899"/>
            <a:ext cx="10959921" cy="1569660"/>
          </a:xfrm>
          <a:prstGeom prst="rect">
            <a:avLst/>
          </a:prstGeom>
        </p:spPr>
        <p:txBody>
          <a:bodyPr wrap="square">
            <a:spAutoFit/>
          </a:bodyPr>
          <a:lstStyle/>
          <a:p>
            <a:pPr algn="just" rtl="1"/>
            <a:r>
              <a:rPr lang="ar-IQ" sz="4800" b="1" dirty="0">
                <a:ea typeface="Calibri" panose="020F0502020204030204" pitchFamily="34" charset="0"/>
                <a:cs typeface="Times New Roman" panose="02020603050405020304" pitchFamily="18" charset="0"/>
              </a:rPr>
              <a:t>3- تخفيض الحد الاعلى لضريبة الدخل للأفراد بالنسبة للمقيم وغير المقيم.</a:t>
            </a:r>
            <a:endParaRPr lang="en-US" sz="4800" b="1" dirty="0"/>
          </a:p>
        </p:txBody>
      </p:sp>
    </p:spTree>
    <p:extLst>
      <p:ext uri="{BB962C8B-B14F-4D97-AF65-F5344CB8AC3E}">
        <p14:creationId xmlns:p14="http://schemas.microsoft.com/office/powerpoint/2010/main" val="52285039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1077218"/>
          </a:xfrm>
          <a:prstGeom prst="rect">
            <a:avLst/>
          </a:prstGeom>
          <a:noFill/>
        </p:spPr>
        <p:txBody>
          <a:bodyPr wrap="square" rtlCol="0">
            <a:spAutoFit/>
          </a:bodyPr>
          <a:lstStyle/>
          <a:p>
            <a:pPr algn="ctr" rtl="1"/>
            <a:r>
              <a:rPr lang="ar-IQ" sz="3200" dirty="0">
                <a:solidFill>
                  <a:prstClr val="black"/>
                </a:solidFill>
                <a:cs typeface="PT Bold Heading" panose="00000400000000000000" pitchFamily="2" charset="-78"/>
              </a:rPr>
              <a:t>هنالك عدة إجراءات تضمنتها السياسة الضريبية في العراق وجاءت متفقة مع البرامج المالية لصندوق النقد الدولي</a:t>
            </a:r>
            <a:endParaRPr lang="en-US" sz="3600" dirty="0">
              <a:solidFill>
                <a:prstClr val="black"/>
              </a:solidFill>
              <a:cs typeface="PT Bold Heading" panose="00000400000000000000" pitchFamily="2" charset="-78"/>
            </a:endParaRPr>
          </a:p>
        </p:txBody>
      </p:sp>
      <p:sp>
        <p:nvSpPr>
          <p:cNvPr id="2" name="Rectangle 1"/>
          <p:cNvSpPr/>
          <p:nvPr/>
        </p:nvSpPr>
        <p:spPr>
          <a:xfrm>
            <a:off x="682581" y="2757899"/>
            <a:ext cx="10959921" cy="2862322"/>
          </a:xfrm>
          <a:prstGeom prst="rect">
            <a:avLst/>
          </a:prstGeom>
        </p:spPr>
        <p:txBody>
          <a:bodyPr wrap="square">
            <a:spAutoFit/>
          </a:bodyPr>
          <a:lstStyle/>
          <a:p>
            <a:pPr algn="just" rtl="1"/>
            <a:r>
              <a:rPr lang="ar-IQ" sz="3600" b="1" dirty="0">
                <a:ea typeface="Calibri" panose="020F0502020204030204" pitchFamily="34" charset="0"/>
                <a:cs typeface="Times New Roman" panose="02020603050405020304" pitchFamily="18" charset="0"/>
              </a:rPr>
              <a:t>4- تخفيض نسبة الضريبة على الشركات المساهمة والمحدودة المختلطة والخاصة وتحديدها بمعدلل 15% والذي يعد عاملاً مشجعً لزيادة الاستثمار وتحقي النتنمية الاقتصادية، ومن ثم الانتقال بعد ذلك الى مرحلة فرض ضريبة خاصة علىشركات النط الاجنبية العاملة في العراق وبنسبة 35%، لزيادة الحصيلة الضريبية.</a:t>
            </a:r>
            <a:endParaRPr lang="en-US" sz="3600" b="1" dirty="0"/>
          </a:p>
        </p:txBody>
      </p:sp>
    </p:spTree>
    <p:extLst>
      <p:ext uri="{BB962C8B-B14F-4D97-AF65-F5344CB8AC3E}">
        <p14:creationId xmlns:p14="http://schemas.microsoft.com/office/powerpoint/2010/main" val="296378055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1077218"/>
          </a:xfrm>
          <a:prstGeom prst="rect">
            <a:avLst/>
          </a:prstGeom>
          <a:noFill/>
        </p:spPr>
        <p:txBody>
          <a:bodyPr wrap="square" rtlCol="0">
            <a:spAutoFit/>
          </a:bodyPr>
          <a:lstStyle/>
          <a:p>
            <a:pPr algn="ctr" rtl="1"/>
            <a:r>
              <a:rPr lang="ar-IQ" sz="3200" dirty="0">
                <a:solidFill>
                  <a:prstClr val="black"/>
                </a:solidFill>
                <a:cs typeface="PT Bold Heading" panose="00000400000000000000" pitchFamily="2" charset="-78"/>
              </a:rPr>
              <a:t>هنالك عدة إجراءات تضمنتها السياسة الضريبية في العراق وجاءت متفقة مع البرامج المالية لصندوق النقد الدولي</a:t>
            </a:r>
            <a:endParaRPr lang="en-US" sz="3600" dirty="0">
              <a:solidFill>
                <a:prstClr val="black"/>
              </a:solidFill>
              <a:cs typeface="PT Bold Heading" panose="00000400000000000000" pitchFamily="2" charset="-78"/>
            </a:endParaRPr>
          </a:p>
        </p:txBody>
      </p:sp>
      <p:sp>
        <p:nvSpPr>
          <p:cNvPr id="2" name="Rectangle 1"/>
          <p:cNvSpPr/>
          <p:nvPr/>
        </p:nvSpPr>
        <p:spPr>
          <a:xfrm>
            <a:off x="682581" y="2757899"/>
            <a:ext cx="10959921" cy="1754326"/>
          </a:xfrm>
          <a:prstGeom prst="rect">
            <a:avLst/>
          </a:prstGeom>
        </p:spPr>
        <p:txBody>
          <a:bodyPr wrap="square">
            <a:spAutoFit/>
          </a:bodyPr>
          <a:lstStyle/>
          <a:p>
            <a:pPr algn="just" rtl="1"/>
            <a:r>
              <a:rPr lang="ar-IQ" sz="3600" b="1" dirty="0">
                <a:ea typeface="Calibri" panose="020F0502020204030204" pitchFamily="34" charset="0"/>
                <a:cs typeface="Times New Roman" panose="02020603050405020304" pitchFamily="18" charset="0"/>
              </a:rPr>
              <a:t>5- الانتقال نحو اقتصاد السوق من خلال تشجيع </a:t>
            </a:r>
            <a:r>
              <a:rPr lang="ar-IQ" sz="3600" b="1" dirty="0" smtClean="0">
                <a:ea typeface="Calibri" panose="020F0502020204030204" pitchFamily="34" charset="0"/>
                <a:cs typeface="Times New Roman" panose="02020603050405020304" pitchFamily="18" charset="0"/>
              </a:rPr>
              <a:t>القطاع الخاص، </a:t>
            </a:r>
            <a:r>
              <a:rPr lang="ar-IQ" sz="3600" b="1" dirty="0">
                <a:ea typeface="Calibri" panose="020F0502020204030204" pitchFamily="34" charset="0"/>
                <a:cs typeface="Times New Roman" panose="02020603050405020304" pitchFamily="18" charset="0"/>
              </a:rPr>
              <a:t>وتقليل ضغط الانفاق العام من قبل القطاع العام، القدر الذي يحقق الشراكة الفعلية والحقيقية بين القطاعين ويما يخدم الاقتصاد.</a:t>
            </a:r>
            <a:endParaRPr lang="en-US" sz="3600" b="1" dirty="0"/>
          </a:p>
        </p:txBody>
      </p:sp>
    </p:spTree>
    <p:extLst>
      <p:ext uri="{BB962C8B-B14F-4D97-AF65-F5344CB8AC3E}">
        <p14:creationId xmlns:p14="http://schemas.microsoft.com/office/powerpoint/2010/main" val="126363358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1077218"/>
          </a:xfrm>
          <a:prstGeom prst="rect">
            <a:avLst/>
          </a:prstGeom>
          <a:noFill/>
        </p:spPr>
        <p:txBody>
          <a:bodyPr wrap="square" rtlCol="0">
            <a:spAutoFit/>
          </a:bodyPr>
          <a:lstStyle/>
          <a:p>
            <a:pPr algn="ctr" rtl="1"/>
            <a:r>
              <a:rPr lang="ar-IQ" sz="3200" dirty="0" smtClean="0">
                <a:solidFill>
                  <a:prstClr val="black"/>
                </a:solidFill>
                <a:cs typeface="PT Bold Heading" panose="00000400000000000000" pitchFamily="2" charset="-78"/>
              </a:rPr>
              <a:t>مشاكل الواقع الاقتصادي العراقي المنعكسة على الحصيلة الضريبية</a:t>
            </a:r>
            <a:endParaRPr lang="en-US" sz="3600" dirty="0">
              <a:solidFill>
                <a:prstClr val="black"/>
              </a:solidFill>
              <a:cs typeface="PT Bold Heading" panose="00000400000000000000" pitchFamily="2" charset="-78"/>
            </a:endParaRPr>
          </a:p>
        </p:txBody>
      </p:sp>
      <p:sp>
        <p:nvSpPr>
          <p:cNvPr id="2" name="Rectangle 1"/>
          <p:cNvSpPr/>
          <p:nvPr/>
        </p:nvSpPr>
        <p:spPr>
          <a:xfrm>
            <a:off x="682580" y="2706384"/>
            <a:ext cx="10959921" cy="3416320"/>
          </a:xfrm>
          <a:prstGeom prst="rect">
            <a:avLst/>
          </a:prstGeom>
        </p:spPr>
        <p:txBody>
          <a:bodyPr wrap="square">
            <a:spAutoFit/>
          </a:bodyPr>
          <a:lstStyle/>
          <a:p>
            <a:pPr algn="just" rtl="1"/>
            <a:r>
              <a:rPr lang="ar-IQ" sz="2400" b="1" dirty="0">
                <a:ea typeface="Calibri" panose="020F0502020204030204" pitchFamily="34" charset="0"/>
                <a:cs typeface="Times New Roman" panose="02020603050405020304" pitchFamily="18" charset="0"/>
              </a:rPr>
              <a:t>أولاً – ظاهرة هروب رؤوس الاموال الوطنية بسبب الظروف السياسية والامنية غير المستقرة الى دول اخرى اكثر استقراراً وامناً مما ادى لضعف فرص الاستثمار وقلة فرص العمل وتدني الانتاج.</a:t>
            </a:r>
          </a:p>
          <a:p>
            <a:pPr algn="just" rtl="1"/>
            <a:r>
              <a:rPr lang="ar-IQ" sz="2400" b="1" dirty="0">
                <a:ea typeface="Calibri" panose="020F0502020204030204" pitchFamily="34" charset="0"/>
                <a:cs typeface="Times New Roman" panose="02020603050405020304" pitchFamily="18" charset="0"/>
              </a:rPr>
              <a:t>ثانياً – تدني البنى التحتية بحكم الحروب والعمليات العسكرية مما اثر سلباً على قطاعات الاقتصاد بمجملها.</a:t>
            </a:r>
          </a:p>
          <a:p>
            <a:pPr algn="just" rtl="1"/>
            <a:r>
              <a:rPr lang="ar-IQ" sz="2400" b="1" dirty="0">
                <a:ea typeface="Calibri" panose="020F0502020204030204" pitchFamily="34" charset="0"/>
                <a:cs typeface="Times New Roman" panose="02020603050405020304" pitchFamily="18" charset="0"/>
              </a:rPr>
              <a:t>ثالثاً – عدم مواكبة العراق للتطورات العلمية والتكنولوجية الحديثة مما اثر سلباً على الانتاج وكفاءة العاملين ومن ثم عدم القدرة على منافسة المنتوجات الاجنبية.</a:t>
            </a:r>
          </a:p>
          <a:p>
            <a:pPr algn="just" rtl="1"/>
            <a:r>
              <a:rPr lang="ar-IQ" sz="2400" b="1" dirty="0">
                <a:ea typeface="Calibri" panose="020F0502020204030204" pitchFamily="34" charset="0"/>
                <a:cs typeface="Times New Roman" panose="02020603050405020304" pitchFamily="18" charset="0"/>
              </a:rPr>
              <a:t>رابعاً – الاقتصاد الريعي واعتماد العراق على ايراد واحد هو الايرادات النفطية، مما اثر سلباً على القطاعات الاخرى كالانتاج الزراعي والسياسي والتجاري والسياحي.</a:t>
            </a:r>
          </a:p>
          <a:p>
            <a:pPr algn="just" rtl="1"/>
            <a:r>
              <a:rPr lang="ar-IQ" sz="2400" b="1" dirty="0">
                <a:ea typeface="Calibri" panose="020F0502020204030204" pitchFamily="34" charset="0"/>
                <a:cs typeface="Times New Roman" panose="02020603050405020304" pitchFamily="18" charset="0"/>
              </a:rPr>
              <a:t>خامساً – ضعف الوعي والتخطيط والارادة والشروع بمظاهر الفشاد الاداري والمالي التي اثرت سلباً على ايرادات الدولة وشكلت عبئاً على باب النفقات العامة.</a:t>
            </a:r>
            <a:endParaRPr lang="ar-IQ"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40721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387</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Candara</vt:lpstr>
      <vt:lpstr>PT Bold Heading</vt:lpstr>
      <vt:lpstr>Symbol</vt:lpstr>
      <vt:lpstr>Times New Roman</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cp:revision>
  <dcterms:created xsi:type="dcterms:W3CDTF">2019-04-07T04:20:23Z</dcterms:created>
  <dcterms:modified xsi:type="dcterms:W3CDTF">2019-06-22T01:17:44Z</dcterms:modified>
</cp:coreProperties>
</file>