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1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5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6/22/2019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8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314080"/>
            <a:ext cx="119963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المحاضرة </a:t>
            </a:r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الخامسة</a:t>
            </a:r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/>
            </a:r>
            <a:b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</a:br>
            <a:r>
              <a:rPr lang="ar-IQ" sz="4800" dirty="0">
                <a:solidFill>
                  <a:prstClr val="black"/>
                </a:solidFill>
                <a:cs typeface="PT Bold Heading" panose="00000400000000000000" pitchFamily="2" charset="-78"/>
              </a:rPr>
              <a:t>التوجهات الجديدة للسياسة الضريبية في </a:t>
            </a:r>
            <a:r>
              <a:rPr lang="ar-IQ" sz="48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العراق ومدى </a:t>
            </a:r>
            <a:r>
              <a:rPr lang="ar-IQ" sz="4800" dirty="0">
                <a:solidFill>
                  <a:prstClr val="black"/>
                </a:solidFill>
                <a:cs typeface="PT Bold Heading" panose="00000400000000000000" pitchFamily="2" charset="-78"/>
              </a:rPr>
              <a:t>انسجامها مع برامج صندوق النقد الدولي</a:t>
            </a:r>
          </a:p>
          <a:p>
            <a:pPr algn="ctr" rtl="1"/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03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3342" y="766347"/>
            <a:ext cx="11996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سمات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2581" y="2757899"/>
            <a:ext cx="109599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أن تعدد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الاعفاءات الواردة في كل من قانون ضريبة الدخل وقانون ضريبة العقار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ينسجم مع مرحلة النظام الضريبي في العراق قبل عام 2003 كونه جاء نتيجة التدخل الاشتراكي للدولة في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الوقت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ومحاولة مساعدة بعض القطاعات كالقطاع الزراعي والتعاوني، الا ان هذا يؤثر سلباً على الحصيلة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الضريبية ويؤدي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الى تآكل الايراد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الضريبي.</a:t>
            </a:r>
          </a:p>
          <a:p>
            <a:pPr algn="just" rtl="1"/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فضلاً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عن انه لا ينسجم مع توجهات النظام المالي والاقتصادي في العراق بعد عام 2003 وما أشار اليه الدستور العراقي بالتوجه نحو اقتصاد السوق.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119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3342" y="766347"/>
            <a:ext cx="11996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مشاكل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8039" y="2835697"/>
            <a:ext cx="9556123" cy="207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ارتفاع معدلات الضريبة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تعدد الاجراءات الروتينية بالنسبة لجباية الضريبة من المكلف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التركيز الضريبي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492" y="330594"/>
            <a:ext cx="10125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إجراءات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3487" y="2551416"/>
            <a:ext cx="2846231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غير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69746" y="3213591"/>
            <a:ext cx="472225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تفعيل الالتزام بتطبيق تعليمات الهيئة العامة للضرائب 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تفعيل نظم المعلومات من خلال إلزام ارسال اي تعاملات مع الدوائر الرسمية وشبه الرسمية وبين المكلفين الى الهيئة العامة للضرائب.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تعديل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الحد الاعلى لمبلغ الجزاءات المفروضة 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 منح حوافز ومكافآت تشجيعية للجهات الساندة للهيئة العامة للضرائب </a:t>
            </a: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5- تفعيل لجان الإخبار (الكبس) ولجان المسح المركزية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وتوسيعها.</a:t>
            </a:r>
          </a:p>
          <a:p>
            <a:pPr algn="r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6- زيادة الوعي الضريبي</a:t>
            </a:r>
          </a:p>
          <a:p>
            <a:pPr algn="r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7- تبسيط الإجراءات الضريبية عن كاهل المكلف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80" y="3131705"/>
            <a:ext cx="3093757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فرض الرسم الكمركي الاضافي.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عقد اتفاقيات التبادل التجاري الثنائية مع بعض دول الجوار لتشجيع التجارة الحدودية.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عقد اتفاقية مذكرة التفاهم مع الأمم المتحدة لتوريد المواد الغذائية والإنسانية الأساسية الى العراق.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تحقيق العدالة في توزيع العبء الضريبي.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5- زيادة قدرة الايرادات الضريبية في تمويل النفقات العامة المتزايدة.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2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492" y="330594"/>
            <a:ext cx="10125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أدوات السياسة </a:t>
            </a:r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3487" y="2551416"/>
            <a:ext cx="2846231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غير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69746" y="3213591"/>
            <a:ext cx="472225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ضريبة الدخل الفردي (المهن والاعمال التجارية):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[النسب الضريبية/ الاعفاءات/ السماحات/ الخسائر/ الضريبة الاجنبية].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الاستقطاع المباشر.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ضريبة دخل الشركات (امر سلطة الائتلاف 2004/49).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ضريبة العقار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(امر سلطة الائتلاف 2004/49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r-IQ" sz="16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5-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ضريبة ارباح نقل ملكية العقار.</a:t>
            </a:r>
            <a:endParaRPr lang="ar-IQ" sz="16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80" y="3131705"/>
            <a:ext cx="5351789" cy="2980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الضرائب الكمركية [التعليق بموجب امر سلطة الائتلاف 2003/38، اعفاء بضائع وسلع وخدمات المتعلقة ببرامج اعادة اعمار العراق].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ضرائب الانتاج [لم يطرأ أي تعديل على هذه الضرائب خلال الفترة من 2003-2005، كما لم يتم تعليق هذه الضرائب خلال المادة 1/1/2003 ولغاية 30/4/2004.].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ضريبة المبيعات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[استثناء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ضرائب المبيعات المفروضة على الخدمات المقدمة من قبل الفنادق والمطاعم من الدرجة الاولى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والممتازة من فترة التعليق من 2003 لغاية 2004].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الرسوم الاخرى: لم يتم فرض رسوم على مبيعات السيارات خلال المدة 1/1/2003 لغاية 30/4/2004، بل استمر العمل فيها طبقاً للأمر 37 لسنة 2003 و 49 لسنة 2004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9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492" y="330594"/>
            <a:ext cx="101258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48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أثر السياسة الضريبية الجديدة </a:t>
            </a:r>
            <a:r>
              <a:rPr lang="ar-IQ" sz="48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في </a:t>
            </a:r>
            <a:r>
              <a:rPr lang="ar-IQ" sz="48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العراق على ايرادات الدولة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3487" y="2551416"/>
            <a:ext cx="2846231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غير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233375" y="3213591"/>
            <a:ext cx="595862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زيادة الاعفاء الضريبي في الفترة من 1-1-2003 الى 30-4-2004.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زيادة السماحات الشخصية للمكلف.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تقييد الاسعار الضريبية للمكلفين.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فقدان اغلب اضابير المكلفين بعد عام 2003</a:t>
            </a: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r-IQ" sz="16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5-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توقف الكثير من نشاطات الادارة الضريبية مثل لجان المسح.</a:t>
            </a:r>
          </a:p>
          <a:p>
            <a:pPr algn="r" rtl="1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6 – مغادرة الكثير من المكلفين وهجرة رؤوس الاموال العراقية</a:t>
            </a:r>
          </a:p>
          <a:p>
            <a:pPr algn="r" rtl="1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7 - فيما </a:t>
            </a: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يخص ضريبة الدخل بطريق الاستقطاع المباشر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[زيادة </a:t>
            </a: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الحصيلة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الضريبية]</a:t>
            </a:r>
          </a:p>
          <a:p>
            <a:pPr algn="r" rtl="1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8 - ضريبة </a:t>
            </a: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العقار والعرصات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[انخفضت </a:t>
            </a: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حصيلتهما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الضريبية].</a:t>
            </a:r>
            <a:endParaRPr lang="ar-IQ" sz="16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30941"/>
            <a:ext cx="5756856" cy="320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تذبذب في الحصيلة الضريبية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تمثلت في الانخفاض النسبي عام 2003 بسبب سوء الاوضاع الأمنية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والاقتصادية/ انخفاض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حركة السفر والسياحة، مما اثر سلباً على ايرادات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الدولة</a:t>
            </a: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تعليق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التعريفة الكمركية وفرض ضريبة نسبية موحدة 5% فقط اثر سلباً على ايرادات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الدولة/ بعد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عام 2004 و 2005 نجد هنالك تغيراً في الحصيلة الضريبية نتيجة الاستقرار النسبي للأوضاع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الامنية</a:t>
            </a: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افتتاح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شركات الهواتف النقالة والتي كانت حصيلة الضرائب المفروضة عليها تشكل نسباً لا بأس بها في تمويل الموازنة </a:t>
            </a:r>
            <a:r>
              <a:rPr lang="ar-IQ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العامة/ ارتفاع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نشاط الشركات الاستثمارية او الشركات المتصلة بإعادة اعمار العراق مما أثر ايجاباً على النشاط الاقتصادي وحركة الاقتصاد العراقي وأدى الى زيادة الحصيلة الضريبية</a:t>
            </a:r>
            <a:endParaRPr lang="ar-IQ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5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Candara</vt:lpstr>
      <vt:lpstr>Garamond</vt:lpstr>
      <vt:lpstr>MCS Taybah S_U normal.</vt:lpstr>
      <vt:lpstr>PT Bold Heading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2019-04-07T04:20:23Z</dcterms:created>
  <dcterms:modified xsi:type="dcterms:W3CDTF">2019-06-22T01:11:52Z</dcterms:modified>
</cp:coreProperties>
</file>