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747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36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8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6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509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48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39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86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9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793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073E87"/>
                </a:solidFill>
              </a:rPr>
              <a:pPr/>
              <a:t>4/7/2019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7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8" y="192302"/>
            <a:ext cx="1583025" cy="1583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00695" y="240735"/>
            <a:ext cx="1012586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7200" dirty="0">
                <a:solidFill>
                  <a:prstClr val="black"/>
                </a:solidFill>
                <a:cs typeface="PT Bold Heading" panose="00000400000000000000" pitchFamily="2" charset="-78"/>
              </a:rPr>
              <a:t>المحاضرة الثانية</a:t>
            </a:r>
            <a:br>
              <a:rPr lang="ar-IQ" sz="7200" dirty="0">
                <a:solidFill>
                  <a:prstClr val="black"/>
                </a:solidFill>
                <a:cs typeface="PT Bold Heading" panose="00000400000000000000" pitchFamily="2" charset="-78"/>
              </a:rPr>
            </a:br>
            <a:r>
              <a:rPr lang="ar-IQ" sz="7200" dirty="0">
                <a:solidFill>
                  <a:prstClr val="black"/>
                </a:solidFill>
                <a:cs typeface="PT Bold Heading" panose="00000400000000000000" pitchFamily="2" charset="-78"/>
              </a:rPr>
              <a:t>أهداف السياسة الضريبية</a:t>
            </a:r>
          </a:p>
          <a:p>
            <a:pPr algn="ctr" rtl="1"/>
            <a:endParaRPr lang="en-US" sz="6000" dirty="0">
              <a:solidFill>
                <a:prstClr val="black"/>
              </a:solidFill>
              <a:cs typeface="PT Bold Heading" panose="00000400000000000000" pitchFamily="2" charset="-78"/>
            </a:endParaRPr>
          </a:p>
        </p:txBody>
      </p:sp>
      <p:cxnSp>
        <p:nvCxnSpPr>
          <p:cNvPr id="8" name="Straight Arrow Connector 7"/>
          <p:cNvCxnSpPr>
            <a:endCxn id="10" idx="0"/>
          </p:cNvCxnSpPr>
          <p:nvPr/>
        </p:nvCxnSpPr>
        <p:spPr>
          <a:xfrm>
            <a:off x="10760371" y="2917909"/>
            <a:ext cx="0" cy="1318419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9552544" y="4236328"/>
            <a:ext cx="2415654" cy="504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IQ" sz="2400" dirty="0">
                <a:solidFill>
                  <a:srgbClr val="990000"/>
                </a:solidFill>
                <a:latin typeface="Garamond" panose="02020404030301010803" pitchFamily="18" charset="0"/>
                <a:cs typeface="MCS Taybah S_U normal." pitchFamily="2" charset="-78"/>
              </a:rPr>
              <a:t>في الدول المتقدمة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905926" y="3283447"/>
            <a:ext cx="2543034" cy="8077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solidFill>
                  <a:srgbClr val="990000"/>
                </a:solidFill>
                <a:latin typeface="Garamond" panose="02020404030301010803" pitchFamily="18" charset="0"/>
                <a:cs typeface="MCS Taybah S_U normal." pitchFamily="2" charset="-78"/>
              </a:rPr>
              <a:t>السمات العامة لاقتصادياتها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95119" y="4091239"/>
            <a:ext cx="2415654" cy="504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solidFill>
                  <a:srgbClr val="990000"/>
                </a:solidFill>
                <a:latin typeface="Garamond" panose="02020404030301010803" pitchFamily="18" charset="0"/>
                <a:cs typeface="MCS Taybah S_U normal." pitchFamily="2" charset="-78"/>
              </a:rPr>
              <a:t>في الدول النامية</a:t>
            </a:r>
            <a:endParaRPr lang="en-US" sz="2400" dirty="0">
              <a:solidFill>
                <a:prstClr val="white"/>
              </a:solidFill>
            </a:endParaRPr>
          </a:p>
        </p:txBody>
      </p:sp>
      <p:cxnSp>
        <p:nvCxnSpPr>
          <p:cNvPr id="21" name="Straight Arrow Connector 20"/>
          <p:cNvCxnSpPr>
            <a:endCxn id="18" idx="0"/>
          </p:cNvCxnSpPr>
          <p:nvPr/>
        </p:nvCxnSpPr>
        <p:spPr>
          <a:xfrm>
            <a:off x="1602946" y="2924073"/>
            <a:ext cx="0" cy="1167166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602946" y="2893325"/>
            <a:ext cx="9157425" cy="24584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8014896" y="5407856"/>
            <a:ext cx="641889" cy="1172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8014897" y="3569577"/>
            <a:ext cx="641889" cy="1172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8656786" y="3570750"/>
            <a:ext cx="1" cy="1837106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952878" y="4343723"/>
            <a:ext cx="2415654" cy="504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solidFill>
                  <a:srgbClr val="990000"/>
                </a:solidFill>
                <a:latin typeface="Garamond" panose="02020404030301010803" pitchFamily="18" charset="0"/>
                <a:cs typeface="MCS Taybah S_U normal." pitchFamily="2" charset="-78"/>
              </a:rPr>
              <a:t>الخصائص</a:t>
            </a:r>
            <a:endParaRPr lang="en-US" sz="2400" dirty="0">
              <a:solidFill>
                <a:prstClr val="white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8688553" y="4445788"/>
            <a:ext cx="832225" cy="1436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3776818" y="3527235"/>
            <a:ext cx="1" cy="1837106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928710" y="4462066"/>
            <a:ext cx="832225" cy="1436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784050" y="3522466"/>
            <a:ext cx="778245" cy="0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776818" y="5364341"/>
            <a:ext cx="778245" cy="0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5021449" y="5065531"/>
            <a:ext cx="2415654" cy="504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solidFill>
                  <a:srgbClr val="990000"/>
                </a:solidFill>
                <a:latin typeface="Garamond" panose="02020404030301010803" pitchFamily="18" charset="0"/>
                <a:cs typeface="MCS Taybah S_U normal." pitchFamily="2" charset="-78"/>
              </a:rPr>
              <a:t>الأهداف</a:t>
            </a:r>
            <a:endParaRPr lang="en-US" sz="2400" dirty="0">
              <a:solidFill>
                <a:prstClr val="white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H="1" flipV="1">
            <a:off x="8046664" y="4451560"/>
            <a:ext cx="641889" cy="1172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760935" y="4459090"/>
            <a:ext cx="778245" cy="0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6334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8" y="192302"/>
            <a:ext cx="1583025" cy="1583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42104" y="335347"/>
            <a:ext cx="101258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5400" dirty="0">
                <a:solidFill>
                  <a:prstClr val="black"/>
                </a:solidFill>
                <a:cs typeface="PT Bold Heading" panose="00000400000000000000" pitchFamily="2" charset="-78"/>
              </a:rPr>
              <a:t>*السياسة الضريبية في الدول المتقدمة</a:t>
            </a:r>
          </a:p>
          <a:p>
            <a:pPr algn="ctr" rtl="1"/>
            <a:endParaRPr lang="en-US" sz="6000" dirty="0">
              <a:solidFill>
                <a:prstClr val="black"/>
              </a:solidFill>
              <a:cs typeface="PT Bold Heading" panose="00000400000000000000" pitchFamily="2" charset="-78"/>
            </a:endParaRPr>
          </a:p>
        </p:txBody>
      </p:sp>
      <p:cxnSp>
        <p:nvCxnSpPr>
          <p:cNvPr id="10" name="Straight Arrow Connector 9"/>
          <p:cNvCxnSpPr>
            <a:endCxn id="8" idx="0"/>
          </p:cNvCxnSpPr>
          <p:nvPr/>
        </p:nvCxnSpPr>
        <p:spPr>
          <a:xfrm flipH="1">
            <a:off x="10871888" y="1883391"/>
            <a:ext cx="5378" cy="498628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9664061" y="2382019"/>
            <a:ext cx="2415654" cy="8797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solidFill>
                  <a:srgbClr val="990000"/>
                </a:solidFill>
                <a:latin typeface="Garamond" panose="02020404030301010803" pitchFamily="18" charset="0"/>
                <a:cs typeface="MCS Taybah S_U normal." pitchFamily="2" charset="-78"/>
              </a:rPr>
              <a:t>السمات العامة لاقتصادياتها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35773" y="2580729"/>
            <a:ext cx="2415654" cy="504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solidFill>
                  <a:srgbClr val="990000"/>
                </a:solidFill>
                <a:latin typeface="Garamond" panose="02020404030301010803" pitchFamily="18" charset="0"/>
                <a:cs typeface="MCS Taybah S_U normal." pitchFamily="2" charset="-78"/>
              </a:rPr>
              <a:t>الخصائص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871045" y="3484420"/>
            <a:ext cx="3208669" cy="3190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تنوع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الانشطة الاقتصادية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وتعددها</a:t>
            </a:r>
            <a:endParaRPr lang="en-US" sz="105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هيمنة القطاع الخاص بشكل كبير على اغلب القطاعات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الاقتصادية.</a:t>
            </a:r>
            <a:endParaRPr lang="en-US" sz="105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 ارتفاع نسبة الأيدي العاملة المدربة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وكفاءتها بحكم ارتفاع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مستوى التقدم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العلمي والتكنولوجي.</a:t>
            </a:r>
            <a:endParaRPr lang="en-US" sz="105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4- تطور النظام المصرفي والمنظمات المالية الأخرى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المختصة بتجميع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مدخرات الافراد وتوجيهها لأغراض الاستثمار.</a:t>
            </a:r>
            <a:endParaRPr lang="en-US" sz="105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 انتشار الشركات الخاصة ذات الانتاجية الكبيرة والتقنية العالية.</a:t>
            </a:r>
            <a:endParaRPr lang="en-US" sz="105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IQ" sz="14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6- ارتفاع مستوى الدخل الفردي وتنوع مصادره والذي ينعكس ايجاباً على النظام الضريبي.</a:t>
            </a:r>
            <a:endParaRPr lang="en-US" sz="1400" b="1" dirty="0">
              <a:solidFill>
                <a:prstClr val="black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714463" y="1917230"/>
            <a:ext cx="9157425" cy="24584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943600" y="1929522"/>
            <a:ext cx="0" cy="621894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06636" y="2551416"/>
            <a:ext cx="2415654" cy="504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solidFill>
                  <a:srgbClr val="990000"/>
                </a:solidFill>
                <a:latin typeface="Garamond" panose="02020404030301010803" pitchFamily="18" charset="0"/>
                <a:cs typeface="MCS Taybah S_U normal." pitchFamily="2" charset="-78"/>
              </a:rPr>
              <a:t>الأهداف</a:t>
            </a:r>
            <a:endParaRPr lang="en-US" sz="2400" dirty="0">
              <a:solidFill>
                <a:prstClr val="white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714463" y="1900209"/>
            <a:ext cx="0" cy="621894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324010" y="3169601"/>
            <a:ext cx="3239180" cy="1913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ارتفاع معدلات الاقتطاع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الضريبي.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ارتفاع حصيلة الضرائب المباشرة من مجموع الحصيلة الضريبية (ضرائب دخل الافراد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والشركات).</a:t>
            </a: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3- </a:t>
            </a:r>
            <a:r>
              <a:rPr lang="ar-IQ" sz="14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مرونة النظام </a:t>
            </a:r>
            <a:r>
              <a:rPr lang="ar-IQ" sz="14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الضريبي (تغير الضرائب بحسب </a:t>
            </a:r>
            <a:r>
              <a:rPr lang="ar-IQ" sz="14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التغيرات في الناتج القومي الاجمالي.</a:t>
            </a:r>
            <a:endParaRPr lang="en-US" sz="1400" b="1" dirty="0">
              <a:solidFill>
                <a:prstClr val="black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5858" y="3145866"/>
            <a:ext cx="3622868" cy="352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على المستوى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المالي (تمويل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النفقات العامة،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رفع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مستوى الخدمات العامة المقدمة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للجمهور، تمويل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اوجه الانفاق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الاخرى).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على المستوى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الاقتصادي (الحفاظ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على النشاط الاقتصادي واستقراره وتعزيزه،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المحافظة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على قوى العرض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والطلب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7150"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 على المستوى الاجتماعي: اعادة توزيع الدخل القومي والحد من التفاوت في الدخول،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، استخدام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جزء من الايرادات الضريبية في تمويل الاعانات لفئات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محددة، اتقديم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المساعدات المالية لتشجيع القطاع الخاص على المساهمة في التنمية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الاقتصادية).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090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8" y="192302"/>
            <a:ext cx="1583025" cy="15830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88492" y="330594"/>
            <a:ext cx="101258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5400" dirty="0">
                <a:solidFill>
                  <a:prstClr val="black"/>
                </a:solidFill>
                <a:cs typeface="PT Bold Heading" panose="00000400000000000000" pitchFamily="2" charset="-78"/>
              </a:rPr>
              <a:t>**السياسة الضريبية في الدول النامية</a:t>
            </a:r>
          </a:p>
          <a:p>
            <a:pPr algn="ctr" rtl="1"/>
            <a:endParaRPr lang="en-US" sz="6000" dirty="0">
              <a:solidFill>
                <a:prstClr val="black"/>
              </a:solidFill>
              <a:cs typeface="PT Bold Heading" panose="00000400000000000000" pitchFamily="2" charset="-78"/>
            </a:endParaRPr>
          </a:p>
        </p:txBody>
      </p:sp>
      <p:cxnSp>
        <p:nvCxnSpPr>
          <p:cNvPr id="10" name="Straight Arrow Connector 9"/>
          <p:cNvCxnSpPr>
            <a:endCxn id="8" idx="0"/>
          </p:cNvCxnSpPr>
          <p:nvPr/>
        </p:nvCxnSpPr>
        <p:spPr>
          <a:xfrm flipH="1">
            <a:off x="10871888" y="1883391"/>
            <a:ext cx="5378" cy="498628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9664061" y="2382019"/>
            <a:ext cx="2415654" cy="8797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solidFill>
                  <a:srgbClr val="990000"/>
                </a:solidFill>
                <a:latin typeface="Garamond" panose="02020404030301010803" pitchFamily="18" charset="0"/>
                <a:cs typeface="MCS Taybah S_U normal." pitchFamily="2" charset="-78"/>
              </a:rPr>
              <a:t>السمات العامة لاقتصادياتها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735773" y="2580729"/>
            <a:ext cx="2415654" cy="504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solidFill>
                  <a:srgbClr val="990000"/>
                </a:solidFill>
                <a:latin typeface="Garamond" panose="02020404030301010803" pitchFamily="18" charset="0"/>
                <a:cs typeface="MCS Taybah S_U normal." pitchFamily="2" charset="-78"/>
              </a:rPr>
              <a:t>الخصائص</a:t>
            </a:r>
            <a:endParaRPr lang="en-US" sz="2400" dirty="0">
              <a:solidFill>
                <a:prstClr val="white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1714463" y="1917230"/>
            <a:ext cx="9157425" cy="24584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943600" y="1929522"/>
            <a:ext cx="0" cy="621894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506636" y="2551416"/>
            <a:ext cx="2415654" cy="504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IQ" sz="2400" dirty="0">
                <a:solidFill>
                  <a:srgbClr val="990000"/>
                </a:solidFill>
                <a:latin typeface="Garamond" panose="02020404030301010803" pitchFamily="18" charset="0"/>
                <a:cs typeface="MCS Taybah S_U normal." pitchFamily="2" charset="-78"/>
              </a:rPr>
              <a:t>الأهداف</a:t>
            </a:r>
            <a:endParaRPr lang="en-US" sz="2400" dirty="0">
              <a:solidFill>
                <a:prstClr val="white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714463" y="1900209"/>
            <a:ext cx="0" cy="621894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9050740" y="3213591"/>
            <a:ext cx="3141260" cy="337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سيادة </a:t>
            </a:r>
            <a:r>
              <a:rPr lang="ar-IQ" sz="14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الطابع الزراعي فيها وتركز الأيدي العاملة فيها والنشاطات المرتبطة بهذا القطاع وضعف مستوى تطور الايدي </a:t>
            </a:r>
            <a:r>
              <a:rPr lang="ar-IQ" sz="14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العاملة.</a:t>
            </a:r>
            <a:endParaRPr lang="en-US" sz="145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ارتفاع اهمية التجارة </a:t>
            </a:r>
            <a:r>
              <a:rPr lang="ar-IQ" sz="14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الخارجية.</a:t>
            </a:r>
            <a:endParaRPr lang="en-US" sz="145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 ضعف الانتاج في هذه  الدول بسبب عوامل اهمها انخفاض المستوى الاستثماري وضعف الموارد المالية </a:t>
            </a:r>
            <a:r>
              <a:rPr lang="ar-IQ" sz="14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والبشرية.</a:t>
            </a:r>
            <a:endParaRPr lang="en-US" sz="145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IQ" sz="145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4- سيادة القطاع العام على النشاط الاقتصادي وضعف القطاع الخاص وعدم تطوره بنسبة </a:t>
            </a:r>
            <a:r>
              <a:rPr lang="ar-IQ" sz="145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كافية.</a:t>
            </a:r>
            <a:endParaRPr lang="en-US" sz="1450" b="1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31396" y="3227239"/>
            <a:ext cx="2824408" cy="2604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انخفاض معدل الاقتطاع الضريبي بسبب </a:t>
            </a:r>
            <a:r>
              <a:rPr lang="ar-IQ" sz="14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انخفاض </a:t>
            </a:r>
            <a:r>
              <a:rPr lang="ar-IQ" sz="14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عدد الخاضعين </a:t>
            </a:r>
            <a:r>
              <a:rPr lang="ar-IQ" sz="14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للضريبة.</a:t>
            </a: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</a:t>
            </a:r>
            <a:r>
              <a:rPr lang="ar-IQ" sz="145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تشكل الضرائب غير المباشرة العنصر الأساس في الايرادات الضريبية لهذه الدول.</a:t>
            </a:r>
            <a:endParaRPr lang="en-US" sz="145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ar-IQ" sz="145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3- جمود الانظمة الضريبية بسبب ضعف استجابة الحصيلة الضريبية للتغيرات التي تحصل في الناتج المحلي الاجمالي.</a:t>
            </a:r>
            <a:endParaRPr lang="en-US" sz="145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580" y="3131705"/>
            <a:ext cx="3093757" cy="3195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1- تحسين استخدام الموارد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الاقتصادي.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2-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الحد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من الاستهلاك غير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الضروري.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3-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تشجيع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الادخار والاستثمار من خلال توفير الاعفاءات اللازمة للاستثمار في الاتجاهات الاقتصادية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الهامة.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التي تخدم عملية التنمية في هذه الدول.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Low" rtl="1">
              <a:lnSpc>
                <a:spcPct val="150000"/>
              </a:lnSpc>
              <a:spcAft>
                <a:spcPts val="800"/>
              </a:spcAft>
            </a:pP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4- تحقيق العدالة في توزيع العبء </a:t>
            </a:r>
            <a:r>
              <a:rPr lang="ar-IQ" sz="14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الضريبي.</a:t>
            </a:r>
            <a:endParaRPr lang="en-US" sz="1400" b="1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/>
            <a:r>
              <a:rPr lang="ar-IQ" sz="14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5- زيادة قدرة الايرادات الضريبية في تمويل النفقات العامة </a:t>
            </a:r>
            <a:r>
              <a:rPr lang="ar-IQ" sz="14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المتزايدة.</a:t>
            </a:r>
            <a:endParaRPr lang="en-US" sz="1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2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Candara</vt:lpstr>
      <vt:lpstr>Garamond</vt:lpstr>
      <vt:lpstr>MCS Taybah S_U normal.</vt:lpstr>
      <vt:lpstr>PT Bold Heading</vt:lpstr>
      <vt:lpstr>Symbol</vt:lpstr>
      <vt:lpstr>Times New Roman</vt:lpstr>
      <vt:lpstr>Waveform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2019-04-07T04:19:18Z</dcterms:created>
  <dcterms:modified xsi:type="dcterms:W3CDTF">2019-04-07T04:19:24Z</dcterms:modified>
</cp:coreProperties>
</file>