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9" r:id="rId2"/>
    <p:sldId id="296" r:id="rId3"/>
    <p:sldId id="290" r:id="rId4"/>
    <p:sldId id="291" r:id="rId5"/>
    <p:sldId id="29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74" autoAdjust="0"/>
    <p:restoredTop sz="94660"/>
  </p:normalViewPr>
  <p:slideViewPr>
    <p:cSldViewPr snapToGrid="0">
      <p:cViewPr varScale="1">
        <p:scale>
          <a:sx n="70" d="100"/>
          <a:sy n="70" d="100"/>
        </p:scale>
        <p:origin x="73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304800" y="228600"/>
            <a:ext cx="11594592"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grpSp>
        <p:nvGrpSpPr>
          <p:cNvPr id="7" name="Group 9"/>
          <p:cNvGrpSpPr>
            <a:grpSpLocks noChangeAspect="1"/>
          </p:cNvGrpSpPr>
          <p:nvPr/>
        </p:nvGrpSpPr>
        <p:grpSpPr bwMode="hidden">
          <a:xfrm>
            <a:off x="282220" y="5353963"/>
            <a:ext cx="11631168"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a:solidFill>
                  <a:prstClr val="black"/>
                </a:solidFill>
              </a:endParaRPr>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a:solidFill>
                  <a:prstClr val="black"/>
                </a:solidFill>
              </a:endParaRPr>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a:solidFill>
                  <a:prstClr val="black"/>
                </a:solidFill>
              </a:endParaRPr>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a:solidFill>
                  <a:prstClr val="black"/>
                </a:solidFill>
              </a:endParaRPr>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1800">
                <a:solidFill>
                  <a:prstClr val="black"/>
                </a:solidFill>
              </a:endParaRPr>
            </a:p>
          </p:txBody>
        </p:sp>
      </p:grpSp>
      <p:sp>
        <p:nvSpPr>
          <p:cNvPr id="2" name="Title 1"/>
          <p:cNvSpPr>
            <a:spLocks noGrp="1"/>
          </p:cNvSpPr>
          <p:nvPr>
            <p:ph type="ctrTitle"/>
          </p:nvPr>
        </p:nvSpPr>
        <p:spPr>
          <a:xfrm>
            <a:off x="914400" y="1600200"/>
            <a:ext cx="103632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828800" y="3556001"/>
            <a:ext cx="85344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073E87"/>
                </a:solidFill>
              </a:rPr>
              <a:pPr/>
              <a:t>4/7/2019</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3992245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073E87"/>
                </a:solidFill>
              </a:rPr>
              <a:pPr/>
              <a:t>4/7/2019</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4059167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073E87"/>
                </a:solidFill>
              </a:rPr>
              <a:pPr/>
              <a:t>4/7/2019</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grpSp>
        <p:nvGrpSpPr>
          <p:cNvPr id="15" name="Group 14"/>
          <p:cNvGrpSpPr>
            <a:grpSpLocks noChangeAspect="1"/>
          </p:cNvGrpSpPr>
          <p:nvPr/>
        </p:nvGrpSpPr>
        <p:grpSpPr bwMode="hidden">
          <a:xfrm>
            <a:off x="282220" y="714191"/>
            <a:ext cx="11631168"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a:solidFill>
                  <a:prstClr val="black"/>
                </a:solidFill>
              </a:endParaRPr>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a:solidFill>
                  <a:prstClr val="black"/>
                </a:solidFill>
              </a:endParaRPr>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a:solidFill>
                  <a:prstClr val="black"/>
                </a:solidFill>
              </a:endParaRPr>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a:solidFill>
                  <a:prstClr val="black"/>
                </a:solidFill>
              </a:endParaRPr>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1800">
                <a:solidFill>
                  <a:prstClr val="black"/>
                </a:solidFill>
              </a:endParaRPr>
            </a:p>
          </p:txBody>
        </p:sp>
      </p:grpSp>
      <p:sp>
        <p:nvSpPr>
          <p:cNvPr id="2" name="Vertical Title 1"/>
          <p:cNvSpPr>
            <a:spLocks noGrp="1"/>
          </p:cNvSpPr>
          <p:nvPr>
            <p:ph type="title" orient="vert"/>
          </p:nvPr>
        </p:nvSpPr>
        <p:spPr>
          <a:xfrm>
            <a:off x="8839200" y="1447801"/>
            <a:ext cx="27432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600" y="1447800"/>
            <a:ext cx="80264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686601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073E87"/>
                </a:solidFill>
              </a:rPr>
              <a:pPr/>
              <a:t>4/7/2019</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
        <p:nvSpPr>
          <p:cNvPr id="7" name="Title 6"/>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127609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228600"/>
            <a:ext cx="11594592"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9" name="Freeform 14"/>
          <p:cNvSpPr>
            <a:spLocks/>
          </p:cNvSpPr>
          <p:nvPr/>
        </p:nvSpPr>
        <p:spPr bwMode="hidden">
          <a:xfrm>
            <a:off x="8063251" y="4203592"/>
            <a:ext cx="383523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a:solidFill>
                <a:prstClr val="black"/>
              </a:solidFill>
            </a:endParaRPr>
          </a:p>
        </p:txBody>
      </p:sp>
      <p:sp>
        <p:nvSpPr>
          <p:cNvPr id="10" name="Freeform 18"/>
          <p:cNvSpPr>
            <a:spLocks/>
          </p:cNvSpPr>
          <p:nvPr/>
        </p:nvSpPr>
        <p:spPr bwMode="hidden">
          <a:xfrm>
            <a:off x="3492427" y="4075290"/>
            <a:ext cx="7392687"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a:solidFill>
                <a:prstClr val="black"/>
              </a:solidFill>
            </a:endParaRPr>
          </a:p>
        </p:txBody>
      </p:sp>
      <p:sp>
        <p:nvSpPr>
          <p:cNvPr id="11" name="Freeform 22"/>
          <p:cNvSpPr>
            <a:spLocks/>
          </p:cNvSpPr>
          <p:nvPr/>
        </p:nvSpPr>
        <p:spPr bwMode="hidden">
          <a:xfrm>
            <a:off x="3771637" y="4087562"/>
            <a:ext cx="729064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a:solidFill>
                <a:prstClr val="black"/>
              </a:solidFill>
            </a:endParaRPr>
          </a:p>
        </p:txBody>
      </p:sp>
      <p:sp>
        <p:nvSpPr>
          <p:cNvPr id="12" name="Freeform 26"/>
          <p:cNvSpPr>
            <a:spLocks/>
          </p:cNvSpPr>
          <p:nvPr/>
        </p:nvSpPr>
        <p:spPr bwMode="hidden">
          <a:xfrm>
            <a:off x="7479319" y="4074175"/>
            <a:ext cx="4410667"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a:solidFill>
                <a:prstClr val="black"/>
              </a:solidFill>
            </a:endParaRPr>
          </a:p>
        </p:txBody>
      </p:sp>
      <p:sp useBgFill="1">
        <p:nvSpPr>
          <p:cNvPr id="13" name="Freeform 10"/>
          <p:cNvSpPr>
            <a:spLocks/>
          </p:cNvSpPr>
          <p:nvPr/>
        </p:nvSpPr>
        <p:spPr bwMode="hidden">
          <a:xfrm>
            <a:off x="282220" y="4058555"/>
            <a:ext cx="11631168"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1800">
              <a:solidFill>
                <a:prstClr val="black"/>
              </a:solidFill>
            </a:endParaRPr>
          </a:p>
        </p:txBody>
      </p:sp>
      <p:sp>
        <p:nvSpPr>
          <p:cNvPr id="2" name="Title 1"/>
          <p:cNvSpPr>
            <a:spLocks noGrp="1"/>
          </p:cNvSpPr>
          <p:nvPr>
            <p:ph type="title"/>
          </p:nvPr>
        </p:nvSpPr>
        <p:spPr>
          <a:xfrm>
            <a:off x="920043" y="2463560"/>
            <a:ext cx="103632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823153" y="1437449"/>
            <a:ext cx="8556979"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073E87"/>
                </a:solidFill>
              </a:rPr>
              <a:pPr/>
              <a:t>4/7/2019</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41439408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073E87"/>
                </a:solidFill>
              </a:rPr>
              <a:pPr/>
              <a:t>4/7/2019</a:t>
            </a:fld>
            <a:endParaRPr lang="en-US">
              <a:solidFill>
                <a:srgbClr val="073E87"/>
              </a:solidFill>
            </a:endParaRPr>
          </a:p>
        </p:txBody>
      </p:sp>
      <p:sp>
        <p:nvSpPr>
          <p:cNvPr id="6" name="Footer Placeholder 5"/>
          <p:cNvSpPr>
            <a:spLocks noGrp="1"/>
          </p:cNvSpPr>
          <p:nvPr>
            <p:ph type="ftr" sz="quarter" idx="11"/>
          </p:nvPr>
        </p:nvSpPr>
        <p:spPr/>
        <p:txBody>
          <a:bodyPr/>
          <a:lstStyle/>
          <a:p>
            <a:endParaRPr lang="en-US">
              <a:solidFill>
                <a:srgbClr val="073E87"/>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
        <p:nvSpPr>
          <p:cNvPr id="9" name="Content Placeholder 8"/>
          <p:cNvSpPr>
            <a:spLocks noGrp="1"/>
          </p:cNvSpPr>
          <p:nvPr>
            <p:ph sz="quarter" idx="13"/>
          </p:nvPr>
        </p:nvSpPr>
        <p:spPr>
          <a:xfrm>
            <a:off x="902207" y="2679192"/>
            <a:ext cx="5096256"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6193536" y="2679192"/>
            <a:ext cx="5096256"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31427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02208" y="2678114"/>
            <a:ext cx="5096256"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03110" y="3429001"/>
            <a:ext cx="5093407"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97600" y="2678113"/>
            <a:ext cx="5096256"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7" y="3429001"/>
            <a:ext cx="5096256"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solidFill>
                  <a:srgbClr val="073E87"/>
                </a:solidFill>
              </a:rPr>
              <a:pPr/>
              <a:t>4/7/2019</a:t>
            </a:fld>
            <a:endParaRPr lang="en-US">
              <a:solidFill>
                <a:srgbClr val="073E87"/>
              </a:solidFill>
            </a:endParaRPr>
          </a:p>
        </p:txBody>
      </p:sp>
      <p:sp>
        <p:nvSpPr>
          <p:cNvPr id="8" name="Footer Placeholder 7"/>
          <p:cNvSpPr>
            <a:spLocks noGrp="1"/>
          </p:cNvSpPr>
          <p:nvPr>
            <p:ph type="ftr" sz="quarter" idx="11"/>
          </p:nvPr>
        </p:nvSpPr>
        <p:spPr/>
        <p:txBody>
          <a:bodyPr/>
          <a:lstStyle/>
          <a:p>
            <a:endParaRPr lang="en-US">
              <a:solidFill>
                <a:srgbClr val="073E87"/>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43744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srgbClr val="073E87"/>
                </a:solidFill>
              </a:rPr>
              <a:pPr/>
              <a:t>4/7/2019</a:t>
            </a:fld>
            <a:endParaRPr lang="en-US">
              <a:solidFill>
                <a:srgbClr val="073E87"/>
              </a:solidFill>
            </a:endParaRPr>
          </a:p>
        </p:txBody>
      </p:sp>
      <p:sp>
        <p:nvSpPr>
          <p:cNvPr id="4" name="Footer Placeholder 3"/>
          <p:cNvSpPr>
            <a:spLocks noGrp="1"/>
          </p:cNvSpPr>
          <p:nvPr>
            <p:ph type="ftr" sz="quarter" idx="11"/>
          </p:nvPr>
        </p:nvSpPr>
        <p:spPr/>
        <p:txBody>
          <a:bodyPr/>
          <a:lstStyle/>
          <a:p>
            <a:endParaRPr lang="en-US">
              <a:solidFill>
                <a:srgbClr val="073E87"/>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2761995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grpSp>
        <p:nvGrpSpPr>
          <p:cNvPr id="6" name="Group 5"/>
          <p:cNvGrpSpPr>
            <a:grpSpLocks noChangeAspect="1"/>
          </p:cNvGrpSpPr>
          <p:nvPr/>
        </p:nvGrpSpPr>
        <p:grpSpPr bwMode="hidden">
          <a:xfrm>
            <a:off x="282220" y="714191"/>
            <a:ext cx="11631168"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a:solidFill>
                  <a:prstClr val="black"/>
                </a:solidFill>
              </a:endParaRPr>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a:solidFill>
                  <a:prstClr val="black"/>
                </a:solidFill>
              </a:endParaRPr>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a:solidFill>
                  <a:prstClr val="black"/>
                </a:solidFill>
              </a:endParaRPr>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a:solidFill>
                  <a:prstClr val="black"/>
                </a:solidFill>
              </a:endParaRPr>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1800">
                <a:solidFill>
                  <a:prstClr val="black"/>
                </a:solidFill>
              </a:endParaRPr>
            </a:p>
          </p:txBody>
        </p:sp>
      </p:grpSp>
      <p:sp>
        <p:nvSpPr>
          <p:cNvPr id="2" name="Date Placeholder 1"/>
          <p:cNvSpPr>
            <a:spLocks noGrp="1"/>
          </p:cNvSpPr>
          <p:nvPr>
            <p:ph type="dt" sz="half" idx="10"/>
          </p:nvPr>
        </p:nvSpPr>
        <p:spPr/>
        <p:txBody>
          <a:bodyPr/>
          <a:lstStyle/>
          <a:p>
            <a:fld id="{1D8BD707-D9CF-40AE-B4C6-C98DA3205C09}" type="datetimeFigureOut">
              <a:rPr lang="en-US" smtClean="0">
                <a:solidFill>
                  <a:srgbClr val="073E87"/>
                </a:solidFill>
              </a:rPr>
              <a:pPr/>
              <a:t>4/7/2019</a:t>
            </a:fld>
            <a:endParaRPr lang="en-US">
              <a:solidFill>
                <a:srgbClr val="073E87"/>
              </a:solidFill>
            </a:endParaRPr>
          </a:p>
        </p:txBody>
      </p:sp>
      <p:sp>
        <p:nvSpPr>
          <p:cNvPr id="3" name="Footer Placeholder 2"/>
          <p:cNvSpPr>
            <a:spLocks noGrp="1"/>
          </p:cNvSpPr>
          <p:nvPr>
            <p:ph type="ftr" sz="quarter" idx="11"/>
          </p:nvPr>
        </p:nvSpPr>
        <p:spPr/>
        <p:txBody>
          <a:bodyPr/>
          <a:lstStyle/>
          <a:p>
            <a:endParaRPr lang="en-US">
              <a:solidFill>
                <a:srgbClr val="073E87"/>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3424355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073E87"/>
                </a:solidFill>
              </a:rPr>
              <a:pPr/>
              <a:t>4/7/2019</a:t>
            </a:fld>
            <a:endParaRPr lang="en-US">
              <a:solidFill>
                <a:srgbClr val="073E87"/>
              </a:solidFill>
            </a:endParaRPr>
          </a:p>
        </p:txBody>
      </p:sp>
      <p:sp>
        <p:nvSpPr>
          <p:cNvPr id="6" name="Footer Placeholder 5"/>
          <p:cNvSpPr>
            <a:spLocks noGrp="1"/>
          </p:cNvSpPr>
          <p:nvPr>
            <p:ph type="ftr" sz="quarter" idx="11"/>
          </p:nvPr>
        </p:nvSpPr>
        <p:spPr/>
        <p:txBody>
          <a:bodyPr/>
          <a:lstStyle/>
          <a:p>
            <a:endParaRPr lang="en-US">
              <a:solidFill>
                <a:srgbClr val="073E87"/>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
        <p:nvSpPr>
          <p:cNvPr id="4" name="Text Placeholder 3"/>
          <p:cNvSpPr>
            <a:spLocks noGrp="1"/>
          </p:cNvSpPr>
          <p:nvPr>
            <p:ph type="body" sz="half" idx="2"/>
          </p:nvPr>
        </p:nvSpPr>
        <p:spPr>
          <a:xfrm>
            <a:off x="1219200" y="3581401"/>
            <a:ext cx="44704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82220" y="714191"/>
            <a:ext cx="11631168"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a:solidFill>
                  <a:prstClr val="black"/>
                </a:solidFill>
              </a:endParaRPr>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a:solidFill>
                  <a:prstClr val="black"/>
                </a:solidFill>
              </a:endParaRPr>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a:solidFill>
                  <a:prstClr val="black"/>
                </a:solidFill>
              </a:endParaRPr>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a:solidFill>
                  <a:prstClr val="black"/>
                </a:solidFill>
              </a:endParaRPr>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1800">
                <a:solidFill>
                  <a:prstClr val="black"/>
                </a:solidFill>
              </a:endParaRPr>
            </a:p>
          </p:txBody>
        </p:sp>
      </p:grpSp>
      <p:sp>
        <p:nvSpPr>
          <p:cNvPr id="22" name="Title 21"/>
          <p:cNvSpPr>
            <a:spLocks noGrp="1"/>
          </p:cNvSpPr>
          <p:nvPr>
            <p:ph type="title"/>
          </p:nvPr>
        </p:nvSpPr>
        <p:spPr>
          <a:xfrm>
            <a:off x="1219200" y="2286000"/>
            <a:ext cx="44704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02616" y="1828800"/>
            <a:ext cx="5205435"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410406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228600"/>
            <a:ext cx="11594592"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grpSp>
        <p:nvGrpSpPr>
          <p:cNvPr id="9" name="Group 8"/>
          <p:cNvGrpSpPr>
            <a:grpSpLocks noChangeAspect="1"/>
          </p:cNvGrpSpPr>
          <p:nvPr/>
        </p:nvGrpSpPr>
        <p:grpSpPr bwMode="hidden">
          <a:xfrm>
            <a:off x="282220" y="5353963"/>
            <a:ext cx="11631168"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a:solidFill>
                  <a:prstClr val="black"/>
                </a:solidFill>
              </a:endParaRPr>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a:solidFill>
                  <a:prstClr val="black"/>
                </a:solidFill>
              </a:endParaRPr>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a:solidFill>
                  <a:prstClr val="black"/>
                </a:solidFill>
              </a:endParaRPr>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a:solidFill>
                  <a:prstClr val="black"/>
                </a:solidFill>
              </a:endParaRPr>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1800">
                <a:solidFill>
                  <a:prstClr val="black"/>
                </a:solidFill>
              </a:endParaRPr>
            </a:p>
          </p:txBody>
        </p:sp>
      </p:grpSp>
      <p:sp>
        <p:nvSpPr>
          <p:cNvPr id="2" name="Title 1"/>
          <p:cNvSpPr>
            <a:spLocks noGrp="1"/>
          </p:cNvSpPr>
          <p:nvPr>
            <p:ph type="title"/>
          </p:nvPr>
        </p:nvSpPr>
        <p:spPr>
          <a:xfrm>
            <a:off x="6498874" y="338667"/>
            <a:ext cx="5083527"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491112" y="2785533"/>
            <a:ext cx="5091289"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073E87"/>
                </a:solidFill>
              </a:rPr>
              <a:pPr/>
              <a:t>4/7/2019</a:t>
            </a:fld>
            <a:endParaRPr lang="en-US">
              <a:solidFill>
                <a:srgbClr val="073E87"/>
              </a:solidFill>
            </a:endParaRPr>
          </a:p>
        </p:txBody>
      </p:sp>
      <p:sp>
        <p:nvSpPr>
          <p:cNvPr id="6" name="Footer Placeholder 5"/>
          <p:cNvSpPr>
            <a:spLocks noGrp="1"/>
          </p:cNvSpPr>
          <p:nvPr>
            <p:ph type="ftr" sz="quarter" idx="11"/>
          </p:nvPr>
        </p:nvSpPr>
        <p:spPr/>
        <p:txBody>
          <a:bodyPr/>
          <a:lstStyle/>
          <a:p>
            <a:endParaRPr lang="en-US">
              <a:solidFill>
                <a:srgbClr val="073E87"/>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
        <p:nvSpPr>
          <p:cNvPr id="3" name="Picture Placeholder 2"/>
          <p:cNvSpPr>
            <a:spLocks noGrp="1"/>
          </p:cNvSpPr>
          <p:nvPr>
            <p:ph type="pic" idx="1"/>
          </p:nvPr>
        </p:nvSpPr>
        <p:spPr>
          <a:xfrm>
            <a:off x="1117600" y="1371600"/>
            <a:ext cx="475488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extLst>
      <p:ext uri="{BB962C8B-B14F-4D97-AF65-F5344CB8AC3E}">
        <p14:creationId xmlns:p14="http://schemas.microsoft.com/office/powerpoint/2010/main" val="3032947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304800" y="228600"/>
            <a:ext cx="11594592"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grpSp>
        <p:nvGrpSpPr>
          <p:cNvPr id="8" name="Group 15"/>
          <p:cNvGrpSpPr>
            <a:grpSpLocks noChangeAspect="1"/>
          </p:cNvGrpSpPr>
          <p:nvPr/>
        </p:nvGrpSpPr>
        <p:grpSpPr bwMode="hidden">
          <a:xfrm>
            <a:off x="282220" y="1679429"/>
            <a:ext cx="11631168"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a:solidFill>
                  <a:prstClr val="black"/>
                </a:solidFill>
              </a:endParaRPr>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a:solidFill>
                  <a:prstClr val="black"/>
                </a:solidFill>
              </a:endParaRPr>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a:solidFill>
                  <a:prstClr val="black"/>
                </a:solidFill>
              </a:endParaRPr>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a:solidFill>
                  <a:prstClr val="black"/>
                </a:solidFill>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1800">
                <a:solidFill>
                  <a:prstClr val="black"/>
                </a:solidFill>
              </a:endParaRPr>
            </a:p>
          </p:txBody>
        </p:sp>
      </p:grpSp>
      <p:sp>
        <p:nvSpPr>
          <p:cNvPr id="2" name="Title Placeholder 1"/>
          <p:cNvSpPr>
            <a:spLocks noGrp="1"/>
          </p:cNvSpPr>
          <p:nvPr>
            <p:ph type="title"/>
          </p:nvPr>
        </p:nvSpPr>
        <p:spPr>
          <a:xfrm>
            <a:off x="609600" y="338328"/>
            <a:ext cx="109728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6884896" y="6250165"/>
            <a:ext cx="5048920" cy="365125"/>
          </a:xfrm>
          <a:prstGeom prst="rect">
            <a:avLst/>
          </a:prstGeom>
        </p:spPr>
        <p:txBody>
          <a:bodyPr vert="horz" lIns="91440" tIns="45720" rIns="91440" bIns="45720" rtlCol="0" anchor="ctr"/>
          <a:lstStyle>
            <a:lvl1pPr algn="r">
              <a:defRPr sz="1000">
                <a:solidFill>
                  <a:schemeClr val="tx2"/>
                </a:solidFill>
              </a:defRPr>
            </a:lvl1pPr>
          </a:lstStyle>
          <a:p>
            <a:fld id="{1D8BD707-D9CF-40AE-B4C6-C98DA3205C09}" type="datetimeFigureOut">
              <a:rPr lang="en-US" smtClean="0">
                <a:solidFill>
                  <a:srgbClr val="073E87"/>
                </a:solidFill>
              </a:rPr>
              <a:pPr/>
              <a:t>4/7/2019</a:t>
            </a:fld>
            <a:endParaRPr lang="en-US">
              <a:solidFill>
                <a:srgbClr val="073E87"/>
              </a:solidFill>
            </a:endParaRPr>
          </a:p>
        </p:txBody>
      </p:sp>
      <p:sp>
        <p:nvSpPr>
          <p:cNvPr id="5" name="Footer Placeholder 4"/>
          <p:cNvSpPr>
            <a:spLocks noGrp="1"/>
          </p:cNvSpPr>
          <p:nvPr>
            <p:ph type="ftr" sz="quarter" idx="3"/>
          </p:nvPr>
        </p:nvSpPr>
        <p:spPr>
          <a:xfrm>
            <a:off x="258185" y="6250165"/>
            <a:ext cx="5048921" cy="365125"/>
          </a:xfrm>
          <a:prstGeom prst="rect">
            <a:avLst/>
          </a:prstGeom>
        </p:spPr>
        <p:txBody>
          <a:bodyPr vert="horz" lIns="91440" tIns="45720" rIns="91440" bIns="45720" rtlCol="0" anchor="ctr"/>
          <a:lstStyle>
            <a:lvl1pPr algn="l">
              <a:defRPr sz="1000">
                <a:solidFill>
                  <a:schemeClr val="tx2"/>
                </a:solidFill>
              </a:defRPr>
            </a:lvl1pPr>
          </a:lstStyle>
          <a:p>
            <a:endParaRPr lang="en-US">
              <a:solidFill>
                <a:srgbClr val="073E87"/>
              </a:solidFill>
            </a:endParaRPr>
          </a:p>
        </p:txBody>
      </p:sp>
      <p:sp>
        <p:nvSpPr>
          <p:cNvPr id="6" name="Slide Number Placeholder 5"/>
          <p:cNvSpPr>
            <a:spLocks noGrp="1"/>
          </p:cNvSpPr>
          <p:nvPr>
            <p:ph type="sldNum" sz="quarter" idx="4"/>
          </p:nvPr>
        </p:nvSpPr>
        <p:spPr>
          <a:xfrm>
            <a:off x="5321451" y="6250164"/>
            <a:ext cx="1549101" cy="365125"/>
          </a:xfrm>
          <a:prstGeom prst="rect">
            <a:avLst/>
          </a:prstGeom>
        </p:spPr>
        <p:txBody>
          <a:bodyPr vert="horz" lIns="91440" tIns="45720" rIns="91440" bIns="45720" rtlCol="0" anchor="ctr"/>
          <a:lstStyle>
            <a:lvl1pPr algn="ctr">
              <a:defRPr sz="1000">
                <a:solidFill>
                  <a:schemeClr val="tx2"/>
                </a:solidFill>
              </a:defRPr>
            </a:lvl1pPr>
          </a:lstStyle>
          <a:p>
            <a:fld id="{B6F15528-21DE-4FAA-801E-634DDDAF4B2B}" type="slidenum">
              <a:rPr lang="en-US" smtClean="0">
                <a:solidFill>
                  <a:srgbClr val="073E87"/>
                </a:solidFill>
              </a:rPr>
              <a:pPr/>
              <a:t>‹#›</a:t>
            </a:fld>
            <a:endParaRPr lang="en-US">
              <a:solidFill>
                <a:srgbClr val="073E87"/>
              </a:solidFill>
            </a:endParaRPr>
          </a:p>
        </p:txBody>
      </p:sp>
      <p:sp>
        <p:nvSpPr>
          <p:cNvPr id="3" name="Text Placeholder 2"/>
          <p:cNvSpPr>
            <a:spLocks noGrp="1"/>
          </p:cNvSpPr>
          <p:nvPr>
            <p:ph type="body" idx="1"/>
          </p:nvPr>
        </p:nvSpPr>
        <p:spPr>
          <a:xfrm>
            <a:off x="1162757" y="2675467"/>
            <a:ext cx="9877777"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6751093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9308" y="192302"/>
            <a:ext cx="1583025" cy="1583025"/>
          </a:xfrm>
          <a:prstGeom prst="rect">
            <a:avLst/>
          </a:prstGeom>
        </p:spPr>
      </p:pic>
      <p:sp>
        <p:nvSpPr>
          <p:cNvPr id="7" name="TextBox 6"/>
          <p:cNvSpPr txBox="1"/>
          <p:nvPr/>
        </p:nvSpPr>
        <p:spPr>
          <a:xfrm>
            <a:off x="0" y="1406953"/>
            <a:ext cx="11996382" cy="2492990"/>
          </a:xfrm>
          <a:prstGeom prst="rect">
            <a:avLst/>
          </a:prstGeom>
          <a:noFill/>
        </p:spPr>
        <p:txBody>
          <a:bodyPr wrap="square" rtlCol="0">
            <a:spAutoFit/>
          </a:bodyPr>
          <a:lstStyle/>
          <a:p>
            <a:pPr algn="ctr" rtl="1"/>
            <a:r>
              <a:rPr lang="ar-IQ" sz="4800" dirty="0" smtClean="0">
                <a:cs typeface="PT Bold Heading" panose="00000400000000000000" pitchFamily="2" charset="-78"/>
              </a:rPr>
              <a:t>السياسة الضريبية في العراق</a:t>
            </a:r>
            <a:br>
              <a:rPr lang="ar-IQ" sz="4800" dirty="0" smtClean="0">
                <a:cs typeface="PT Bold Heading" panose="00000400000000000000" pitchFamily="2" charset="-78"/>
              </a:rPr>
            </a:br>
            <a:r>
              <a:rPr lang="ar-IQ" sz="4800" dirty="0" smtClean="0">
                <a:cs typeface="PT Bold Heading" panose="00000400000000000000" pitchFamily="2" charset="-78"/>
              </a:rPr>
              <a:t>في ظل توجهات البرامج المالية لصندوق النقد الدولي</a:t>
            </a:r>
          </a:p>
          <a:p>
            <a:pPr algn="ctr" rtl="1"/>
            <a:endParaRPr lang="en-US" sz="6000" dirty="0">
              <a:cs typeface="PT Bold Heading" panose="00000400000000000000" pitchFamily="2" charset="-78"/>
            </a:endParaRPr>
          </a:p>
        </p:txBody>
      </p:sp>
      <p:sp>
        <p:nvSpPr>
          <p:cNvPr id="2" name="Rectangle 1"/>
          <p:cNvSpPr/>
          <p:nvPr/>
        </p:nvSpPr>
        <p:spPr>
          <a:xfrm>
            <a:off x="927020" y="3364648"/>
            <a:ext cx="10193816" cy="1815882"/>
          </a:xfrm>
          <a:prstGeom prst="rect">
            <a:avLst/>
          </a:prstGeom>
        </p:spPr>
        <p:txBody>
          <a:bodyPr wrap="none">
            <a:spAutoFit/>
          </a:bodyPr>
          <a:lstStyle/>
          <a:p>
            <a:pPr algn="ctr" rtl="1"/>
            <a:r>
              <a:rPr lang="ar-IQ" sz="2800" dirty="0" smtClean="0">
                <a:latin typeface="Garamond" panose="02020404030301010803" pitchFamily="18" charset="0"/>
                <a:cs typeface="MCS Taybah S_U normal." pitchFamily="2" charset="-78"/>
              </a:rPr>
              <a:t>محاضرات ألقيت على طلبة الدراسات العليا (مرحلة الماجستير)/ قسم القانون العام/ فرع القانون الدولي</a:t>
            </a:r>
            <a:br>
              <a:rPr lang="ar-IQ" sz="2800" dirty="0" smtClean="0">
                <a:latin typeface="Garamond" panose="02020404030301010803" pitchFamily="18" charset="0"/>
                <a:cs typeface="MCS Taybah S_U normal." pitchFamily="2" charset="-78"/>
              </a:rPr>
            </a:br>
            <a:r>
              <a:rPr lang="ar-IQ" sz="2800" dirty="0" smtClean="0">
                <a:latin typeface="Garamond" panose="02020404030301010803" pitchFamily="18" charset="0"/>
                <a:cs typeface="MCS Taybah S_U normal." pitchFamily="2" charset="-78"/>
              </a:rPr>
              <a:t>كلية الحقوق/ جامعة النهرين</a:t>
            </a:r>
            <a:br>
              <a:rPr lang="ar-IQ" sz="2800" dirty="0" smtClean="0">
                <a:latin typeface="Garamond" panose="02020404030301010803" pitchFamily="18" charset="0"/>
                <a:cs typeface="MCS Taybah S_U normal." pitchFamily="2" charset="-78"/>
              </a:rPr>
            </a:br>
            <a:r>
              <a:rPr lang="ar-IQ" sz="2800" dirty="0" smtClean="0">
                <a:latin typeface="Garamond" panose="02020404030301010803" pitchFamily="18" charset="0"/>
                <a:cs typeface="MCS Taybah S_U normal." pitchFamily="2" charset="-78"/>
              </a:rPr>
              <a:t>للسنة الدراسية الدراسي 2018 – 2019</a:t>
            </a:r>
            <a:br>
              <a:rPr lang="ar-IQ" sz="2800" dirty="0" smtClean="0">
                <a:latin typeface="Garamond" panose="02020404030301010803" pitchFamily="18" charset="0"/>
                <a:cs typeface="MCS Taybah S_U normal." pitchFamily="2" charset="-78"/>
              </a:rPr>
            </a:br>
            <a:r>
              <a:rPr lang="ar-IQ" sz="2800" dirty="0" smtClean="0">
                <a:latin typeface="Garamond" panose="02020404030301010803" pitchFamily="18" charset="0"/>
                <a:cs typeface="MCS Taybah S_U normal." pitchFamily="2" charset="-78"/>
              </a:rPr>
              <a:t>ضمن المقرر الخاص لمادة </a:t>
            </a:r>
            <a:r>
              <a:rPr lang="ar-IQ" sz="2800" u="sng" dirty="0" smtClean="0">
                <a:latin typeface="Garamond" panose="02020404030301010803" pitchFamily="18" charset="0"/>
                <a:cs typeface="MCS Taybah S_U normal." pitchFamily="2" charset="-78"/>
              </a:rPr>
              <a:t>القانون المالي</a:t>
            </a:r>
            <a:endParaRPr lang="en-US" sz="2800" u="sng" dirty="0"/>
          </a:p>
        </p:txBody>
      </p:sp>
      <p:sp>
        <p:nvSpPr>
          <p:cNvPr id="3" name="Rectangle 2"/>
          <p:cNvSpPr/>
          <p:nvPr/>
        </p:nvSpPr>
        <p:spPr>
          <a:xfrm>
            <a:off x="518614" y="5272863"/>
            <a:ext cx="4763070" cy="584775"/>
          </a:xfrm>
          <a:prstGeom prst="rect">
            <a:avLst/>
          </a:prstGeom>
        </p:spPr>
        <p:txBody>
          <a:bodyPr wrap="square">
            <a:spAutoFit/>
          </a:bodyPr>
          <a:lstStyle/>
          <a:p>
            <a:pPr algn="just" rtl="1">
              <a:spcAft>
                <a:spcPts val="600"/>
              </a:spcAft>
            </a:pPr>
            <a:r>
              <a:rPr lang="en-US" sz="3200" dirty="0" smtClean="0">
                <a:latin typeface="Simplified Arabic" panose="02010000000000000000" pitchFamily="2" charset="-78"/>
                <a:ea typeface="Simplified Arabic" panose="02010000000000000000" pitchFamily="2" charset="-78"/>
                <a:cs typeface="PT Bold Heading" panose="00000400000000000000" pitchFamily="2" charset="-78"/>
                <a:sym typeface="Wingdings" panose="05000000000000000000" pitchFamily="2" charset="2"/>
              </a:rPr>
              <a:t></a:t>
            </a:r>
            <a:r>
              <a:rPr lang="ar-IQ" sz="3200" dirty="0" smtClean="0">
                <a:latin typeface="Simplified Arabic" panose="02010000000000000000" pitchFamily="2" charset="-78"/>
                <a:ea typeface="Simplified Arabic" panose="02010000000000000000" pitchFamily="2" charset="-78"/>
                <a:cs typeface="PT Bold Heading" panose="00000400000000000000" pitchFamily="2" charset="-78"/>
                <a:sym typeface="Wingdings" panose="05000000000000000000" pitchFamily="2" charset="2"/>
              </a:rPr>
              <a:t> </a:t>
            </a:r>
            <a:r>
              <a:rPr lang="ar-IQ" sz="3200" dirty="0" smtClean="0">
                <a:latin typeface="Simplified Arabic" panose="02010000000000000000" pitchFamily="2" charset="-78"/>
                <a:ea typeface="Simplified Arabic" panose="02010000000000000000" pitchFamily="2" charset="-78"/>
                <a:cs typeface="PT Bold Heading" panose="00000400000000000000" pitchFamily="2" charset="-78"/>
              </a:rPr>
              <a:t>أ. م. د. سناء محمد سدخان</a:t>
            </a:r>
            <a:endParaRPr lang="en-US" sz="3200" dirty="0">
              <a:effectLst/>
              <a:latin typeface="Simplified Arabic" panose="02010000000000000000" pitchFamily="2" charset="-78"/>
              <a:ea typeface="Simplified Arabic" panose="02010000000000000000" pitchFamily="2" charset="-78"/>
              <a:cs typeface="Simplified Arabic" panose="02010000000000000000" pitchFamily="2" charset="-78"/>
            </a:endParaRPr>
          </a:p>
        </p:txBody>
      </p:sp>
    </p:spTree>
    <p:extLst>
      <p:ext uri="{BB962C8B-B14F-4D97-AF65-F5344CB8AC3E}">
        <p14:creationId xmlns:p14="http://schemas.microsoft.com/office/powerpoint/2010/main" val="2367003875"/>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9308" y="192302"/>
            <a:ext cx="1583025" cy="1583025"/>
          </a:xfrm>
          <a:prstGeom prst="rect">
            <a:avLst/>
          </a:prstGeom>
        </p:spPr>
      </p:pic>
      <p:sp>
        <p:nvSpPr>
          <p:cNvPr id="7" name="TextBox 6"/>
          <p:cNvSpPr txBox="1"/>
          <p:nvPr/>
        </p:nvSpPr>
        <p:spPr>
          <a:xfrm>
            <a:off x="259308" y="2082260"/>
            <a:ext cx="11996382" cy="3231654"/>
          </a:xfrm>
          <a:prstGeom prst="rect">
            <a:avLst/>
          </a:prstGeom>
          <a:noFill/>
        </p:spPr>
        <p:txBody>
          <a:bodyPr wrap="square" rtlCol="0">
            <a:spAutoFit/>
          </a:bodyPr>
          <a:lstStyle/>
          <a:p>
            <a:pPr algn="ctr" rtl="1"/>
            <a:r>
              <a:rPr lang="ar-IQ" sz="7200" dirty="0" smtClean="0">
                <a:cs typeface="PT Bold Heading" panose="00000400000000000000" pitchFamily="2" charset="-78"/>
              </a:rPr>
              <a:t>المحاضرة الأولى</a:t>
            </a:r>
            <a:br>
              <a:rPr lang="ar-IQ" sz="7200" dirty="0" smtClean="0">
                <a:cs typeface="PT Bold Heading" panose="00000400000000000000" pitchFamily="2" charset="-78"/>
              </a:rPr>
            </a:br>
            <a:r>
              <a:rPr lang="ar-IQ" sz="7200" dirty="0" smtClean="0">
                <a:cs typeface="PT Bold Heading" panose="00000400000000000000" pitchFamily="2" charset="-78"/>
              </a:rPr>
              <a:t>مفهوم السياسة الضريبية وتطورها</a:t>
            </a:r>
          </a:p>
          <a:p>
            <a:pPr algn="ctr" rtl="1"/>
            <a:endParaRPr lang="en-US" sz="6000" dirty="0">
              <a:cs typeface="PT Bold Heading" panose="00000400000000000000" pitchFamily="2" charset="-78"/>
            </a:endParaRPr>
          </a:p>
        </p:txBody>
      </p:sp>
    </p:spTree>
    <p:extLst>
      <p:ext uri="{BB962C8B-B14F-4D97-AF65-F5344CB8AC3E}">
        <p14:creationId xmlns:p14="http://schemas.microsoft.com/office/powerpoint/2010/main" val="2740566975"/>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9308" y="192302"/>
            <a:ext cx="1583025" cy="1583025"/>
          </a:xfrm>
          <a:prstGeom prst="rect">
            <a:avLst/>
          </a:prstGeom>
        </p:spPr>
      </p:pic>
      <p:sp>
        <p:nvSpPr>
          <p:cNvPr id="7" name="TextBox 6"/>
          <p:cNvSpPr txBox="1"/>
          <p:nvPr/>
        </p:nvSpPr>
        <p:spPr>
          <a:xfrm>
            <a:off x="2474116" y="335347"/>
            <a:ext cx="10125869" cy="2123658"/>
          </a:xfrm>
          <a:prstGeom prst="rect">
            <a:avLst/>
          </a:prstGeom>
          <a:noFill/>
        </p:spPr>
        <p:txBody>
          <a:bodyPr wrap="square" rtlCol="0">
            <a:spAutoFit/>
          </a:bodyPr>
          <a:lstStyle/>
          <a:p>
            <a:pPr algn="ctr" rtl="1"/>
            <a:r>
              <a:rPr lang="ar-IQ" sz="7200" dirty="0" smtClean="0">
                <a:cs typeface="PT Bold Heading" panose="00000400000000000000" pitchFamily="2" charset="-78"/>
              </a:rPr>
              <a:t>مفهوم السياسة الضريبية</a:t>
            </a:r>
          </a:p>
          <a:p>
            <a:pPr algn="ctr" rtl="1"/>
            <a:endParaRPr lang="en-US" sz="6000" dirty="0">
              <a:cs typeface="PT Bold Heading" panose="00000400000000000000" pitchFamily="2" charset="-78"/>
            </a:endParaRPr>
          </a:p>
        </p:txBody>
      </p:sp>
      <p:sp>
        <p:nvSpPr>
          <p:cNvPr id="9" name="Rectangle 1"/>
          <p:cNvSpPr>
            <a:spLocks noChangeArrowheads="1"/>
          </p:cNvSpPr>
          <p:nvPr/>
        </p:nvSpPr>
        <p:spPr bwMode="auto">
          <a:xfrm>
            <a:off x="0" y="2553172"/>
            <a:ext cx="11967431" cy="353943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r" rtl="1" eaLnBrk="0" fontAlgn="base" hangingPunct="0">
              <a:spcBef>
                <a:spcPct val="0"/>
              </a:spcBef>
              <a:spcAft>
                <a:spcPct val="0"/>
              </a:spcAft>
            </a:pPr>
            <a:r>
              <a:rPr lang="ar-IQ" sz="3200" dirty="0" smtClean="0">
                <a:solidFill>
                  <a:srgbClr val="990000"/>
                </a:solidFill>
                <a:latin typeface="Garamond" panose="02020404030301010803" pitchFamily="18" charset="0"/>
                <a:cs typeface="MCS Taybah S_U normal." pitchFamily="2" charset="-78"/>
              </a:rPr>
              <a:t>* </a:t>
            </a:r>
            <a:r>
              <a:rPr lang="ar-IQ" sz="3200" dirty="0" smtClean="0">
                <a:latin typeface="Garamond" panose="02020404030301010803" pitchFamily="18" charset="0"/>
                <a:cs typeface="MCS Taybah S_U normal." pitchFamily="2" charset="-78"/>
              </a:rPr>
              <a:t>هو جزء </a:t>
            </a:r>
            <a:r>
              <a:rPr lang="ar-IQ" sz="3200" dirty="0">
                <a:latin typeface="Garamond" panose="02020404030301010803" pitchFamily="18" charset="0"/>
                <a:cs typeface="MCS Taybah S_U normal." pitchFamily="2" charset="-78"/>
              </a:rPr>
              <a:t>من </a:t>
            </a:r>
            <a:r>
              <a:rPr lang="ar-IQ" sz="3200" u="sng" dirty="0">
                <a:latin typeface="Garamond" panose="02020404030301010803" pitchFamily="18" charset="0"/>
                <a:cs typeface="MCS Taybah S_U normal." pitchFamily="2" charset="-78"/>
              </a:rPr>
              <a:t>برنامج تخططه الدولة عن عمد لإحداث آثار مرغوبة وتجنب آثار غير مرغوبة </a:t>
            </a:r>
            <a:r>
              <a:rPr lang="ar-IQ" sz="3200" dirty="0">
                <a:latin typeface="Garamond" panose="02020404030301010803" pitchFamily="18" charset="0"/>
                <a:cs typeface="MCS Taybah S_U normal." pitchFamily="2" charset="-78"/>
              </a:rPr>
              <a:t>على كافة متغيرات النشاط الاقتصادي والاجتماعي والسياسي تحقيقاً لأهداف </a:t>
            </a:r>
            <a:r>
              <a:rPr lang="ar-IQ" sz="3200" dirty="0" smtClean="0">
                <a:latin typeface="Garamond" panose="02020404030301010803" pitchFamily="18" charset="0"/>
                <a:cs typeface="MCS Taybah S_U normal." pitchFamily="2" charset="-78"/>
              </a:rPr>
              <a:t>المجتمع</a:t>
            </a:r>
          </a:p>
          <a:p>
            <a:pPr lvl="0" algn="r" rtl="1" eaLnBrk="0" fontAlgn="base" hangingPunct="0">
              <a:spcBef>
                <a:spcPct val="0"/>
              </a:spcBef>
              <a:spcAft>
                <a:spcPct val="0"/>
              </a:spcAft>
            </a:pPr>
            <a:r>
              <a:rPr lang="ar-IQ" sz="3200" dirty="0" smtClean="0">
                <a:solidFill>
                  <a:srgbClr val="990000"/>
                </a:solidFill>
                <a:latin typeface="Garamond" panose="02020404030301010803" pitchFamily="18" charset="0"/>
                <a:cs typeface="MCS Taybah S_U normal." pitchFamily="2" charset="-78"/>
              </a:rPr>
              <a:t>* (أو</a:t>
            </a:r>
            <a:r>
              <a:rPr lang="ar-IQ" sz="3200" dirty="0">
                <a:solidFill>
                  <a:srgbClr val="990000"/>
                </a:solidFill>
                <a:latin typeface="Garamond" panose="02020404030301010803" pitchFamily="18" charset="0"/>
                <a:cs typeface="MCS Taybah S_U normal." pitchFamily="2" charset="-78"/>
              </a:rPr>
              <a:t>) </a:t>
            </a:r>
            <a:r>
              <a:rPr lang="ar-IQ" sz="3200" dirty="0" smtClean="0">
                <a:latin typeface="Garamond" panose="02020404030301010803" pitchFamily="18" charset="0"/>
                <a:cs typeface="MCS Taybah S_U normal." pitchFamily="2" charset="-78"/>
              </a:rPr>
              <a:t>هي مجموعة </a:t>
            </a:r>
            <a:r>
              <a:rPr lang="ar-IQ" sz="3200" dirty="0">
                <a:latin typeface="Garamond" panose="02020404030301010803" pitchFamily="18" charset="0"/>
                <a:cs typeface="MCS Taybah S_U normal." pitchFamily="2" charset="-78"/>
              </a:rPr>
              <a:t>من الاتجاهات العامة التي </a:t>
            </a:r>
            <a:r>
              <a:rPr lang="ar-IQ" sz="3200" u="sng" dirty="0">
                <a:latin typeface="Garamond" panose="02020404030301010803" pitchFamily="18" charset="0"/>
                <a:cs typeface="MCS Taybah S_U normal." pitchFamily="2" charset="-78"/>
              </a:rPr>
              <a:t>تعلن عنها الدولة مسبقاً بصيغة احكام قانونية </a:t>
            </a:r>
            <a:r>
              <a:rPr lang="ar-IQ" sz="3200" dirty="0">
                <a:latin typeface="Garamond" panose="02020404030301010803" pitchFamily="18" charset="0"/>
                <a:cs typeface="MCS Taybah S_U normal." pitchFamily="2" charset="-78"/>
              </a:rPr>
              <a:t>يتضمنها التشريع الضريبي للتعبير عن نيتها في تحقيق مجموعة أو هيكل من الاهداف الاجتماعية والاقتصادية والمالية </a:t>
            </a:r>
            <a:r>
              <a:rPr lang="ar-IQ" sz="3200" dirty="0" smtClean="0">
                <a:latin typeface="Garamond" panose="02020404030301010803" pitchFamily="18" charset="0"/>
                <a:cs typeface="MCS Taybah S_U normal." pitchFamily="2" charset="-78"/>
              </a:rPr>
              <a:t>والسياسية</a:t>
            </a:r>
          </a:p>
          <a:p>
            <a:pPr lvl="0" algn="r" rtl="1" eaLnBrk="0" fontAlgn="base" hangingPunct="0">
              <a:spcBef>
                <a:spcPct val="0"/>
              </a:spcBef>
              <a:spcAft>
                <a:spcPct val="0"/>
              </a:spcAft>
            </a:pPr>
            <a:r>
              <a:rPr lang="ar-IQ" sz="3200" dirty="0" smtClean="0">
                <a:solidFill>
                  <a:srgbClr val="990000"/>
                </a:solidFill>
                <a:latin typeface="Garamond" panose="02020404030301010803" pitchFamily="18" charset="0"/>
                <a:cs typeface="MCS Taybah S_U normal." pitchFamily="2" charset="-78"/>
              </a:rPr>
              <a:t>* (أو</a:t>
            </a:r>
            <a:r>
              <a:rPr lang="ar-IQ" sz="3200" dirty="0">
                <a:solidFill>
                  <a:srgbClr val="990000"/>
                </a:solidFill>
                <a:latin typeface="Garamond" panose="02020404030301010803" pitchFamily="18" charset="0"/>
                <a:cs typeface="MCS Taybah S_U normal." pitchFamily="2" charset="-78"/>
              </a:rPr>
              <a:t>) </a:t>
            </a:r>
            <a:r>
              <a:rPr lang="ar-IQ" sz="3200" dirty="0" smtClean="0">
                <a:latin typeface="Garamond" panose="02020404030301010803" pitchFamily="18" charset="0"/>
                <a:cs typeface="MCS Taybah S_U normal." pitchFamily="2" charset="-78"/>
              </a:rPr>
              <a:t>هو الفن </a:t>
            </a:r>
            <a:r>
              <a:rPr lang="ar-IQ" sz="3200" dirty="0">
                <a:latin typeface="Garamond" panose="02020404030301010803" pitchFamily="18" charset="0"/>
                <a:cs typeface="MCS Taybah S_U normal." pitchFamily="2" charset="-78"/>
              </a:rPr>
              <a:t>الذي يبحث في </a:t>
            </a:r>
            <a:r>
              <a:rPr lang="ar-IQ" sz="3200" u="sng" dirty="0">
                <a:latin typeface="Garamond" panose="02020404030301010803" pitchFamily="18" charset="0"/>
                <a:cs typeface="MCS Taybah S_U normal." pitchFamily="2" charset="-78"/>
              </a:rPr>
              <a:t>سلوك السلطة العامة </a:t>
            </a:r>
            <a:r>
              <a:rPr lang="ar-IQ" sz="3200" dirty="0">
                <a:latin typeface="Garamond" panose="02020404030301010803" pitchFamily="18" charset="0"/>
                <a:cs typeface="MCS Taybah S_U normal." pitchFamily="2" charset="-78"/>
              </a:rPr>
              <a:t>وتمارسه الدولة لتوجيه ضرائبها على وفق الاهداف التي تسعى اليها وفقاً لسياسة وفلسفة السلطة العامة)، أي إنها فن استخدام الوسائل الضريبية</a:t>
            </a:r>
            <a:endParaRPr lang="en-US" sz="3200" dirty="0" smtClean="0">
              <a:latin typeface="Garamond" panose="02020404030301010803" pitchFamily="18" charset="0"/>
              <a:cs typeface="MCS Taybah S_U normal." pitchFamily="2" charset="-78"/>
            </a:endParaRPr>
          </a:p>
        </p:txBody>
      </p:sp>
    </p:spTree>
    <p:extLst>
      <p:ext uri="{BB962C8B-B14F-4D97-AF65-F5344CB8AC3E}">
        <p14:creationId xmlns:p14="http://schemas.microsoft.com/office/powerpoint/2010/main" val="2463707547"/>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9308" y="192302"/>
            <a:ext cx="1583025" cy="1583025"/>
          </a:xfrm>
          <a:prstGeom prst="rect">
            <a:avLst/>
          </a:prstGeom>
        </p:spPr>
      </p:pic>
      <p:sp>
        <p:nvSpPr>
          <p:cNvPr id="7" name="TextBox 6"/>
          <p:cNvSpPr txBox="1"/>
          <p:nvPr/>
        </p:nvSpPr>
        <p:spPr>
          <a:xfrm>
            <a:off x="2474116" y="335347"/>
            <a:ext cx="10125869" cy="2123658"/>
          </a:xfrm>
          <a:prstGeom prst="rect">
            <a:avLst/>
          </a:prstGeom>
          <a:noFill/>
        </p:spPr>
        <p:txBody>
          <a:bodyPr wrap="square" rtlCol="0">
            <a:spAutoFit/>
          </a:bodyPr>
          <a:lstStyle/>
          <a:p>
            <a:pPr algn="ctr" rtl="1"/>
            <a:r>
              <a:rPr lang="ar-IQ" sz="7200" dirty="0" smtClean="0">
                <a:cs typeface="PT Bold Heading" panose="00000400000000000000" pitchFamily="2" charset="-78"/>
              </a:rPr>
              <a:t>عناصر السياسة الضريبية</a:t>
            </a:r>
          </a:p>
          <a:p>
            <a:pPr algn="ctr" rtl="1"/>
            <a:endParaRPr lang="en-US" sz="6000" dirty="0">
              <a:cs typeface="PT Bold Heading" panose="00000400000000000000" pitchFamily="2" charset="-78"/>
            </a:endParaRPr>
          </a:p>
        </p:txBody>
      </p:sp>
      <p:sp>
        <p:nvSpPr>
          <p:cNvPr id="9" name="Rectangle 1"/>
          <p:cNvSpPr>
            <a:spLocks noChangeArrowheads="1"/>
          </p:cNvSpPr>
          <p:nvPr/>
        </p:nvSpPr>
        <p:spPr bwMode="auto">
          <a:xfrm>
            <a:off x="0" y="2391644"/>
            <a:ext cx="11967431" cy="156966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r" rtl="1" eaLnBrk="0" fontAlgn="base" hangingPunct="0">
              <a:spcBef>
                <a:spcPct val="0"/>
              </a:spcBef>
              <a:spcAft>
                <a:spcPct val="0"/>
              </a:spcAft>
            </a:pPr>
            <a:r>
              <a:rPr lang="ar-IQ" sz="3200" dirty="0">
                <a:solidFill>
                  <a:srgbClr val="990000"/>
                </a:solidFill>
                <a:latin typeface="Garamond" panose="02020404030301010803" pitchFamily="18" charset="0"/>
                <a:cs typeface="MCS Taybah S_U normal." pitchFamily="2" charset="-78"/>
              </a:rPr>
              <a:t>(أولاً) مجموعة الاهداف التي تسعى السياسة الضريبية تحقيقها على كافة الاصعدة الاقتصادية والمالية والاجتماعية </a:t>
            </a:r>
            <a:r>
              <a:rPr lang="ar-IQ" sz="3200" dirty="0" smtClean="0">
                <a:solidFill>
                  <a:srgbClr val="990000"/>
                </a:solidFill>
                <a:latin typeface="Garamond" panose="02020404030301010803" pitchFamily="18" charset="0"/>
                <a:cs typeface="MCS Taybah S_U normal." pitchFamily="2" charset="-78"/>
              </a:rPr>
              <a:t>والسياسية</a:t>
            </a:r>
          </a:p>
          <a:p>
            <a:pPr lvl="0" algn="r" rtl="1" eaLnBrk="0" fontAlgn="base" hangingPunct="0">
              <a:spcBef>
                <a:spcPct val="0"/>
              </a:spcBef>
              <a:spcAft>
                <a:spcPct val="0"/>
              </a:spcAft>
            </a:pPr>
            <a:r>
              <a:rPr lang="ar-IQ" sz="3200" dirty="0">
                <a:solidFill>
                  <a:srgbClr val="990000"/>
                </a:solidFill>
                <a:latin typeface="Garamond" panose="02020404030301010803" pitchFamily="18" charset="0"/>
                <a:cs typeface="MCS Taybah S_U normal." pitchFamily="2" charset="-78"/>
              </a:rPr>
              <a:t>(ثانياً) الوسائل والاساليب المستخدمة لتحقيق هذه  الاهداف</a:t>
            </a:r>
            <a:endParaRPr lang="ar-IQ" sz="3200" dirty="0" smtClean="0">
              <a:solidFill>
                <a:srgbClr val="990000"/>
              </a:solidFill>
              <a:latin typeface="Garamond" panose="02020404030301010803" pitchFamily="18" charset="0"/>
              <a:cs typeface="MCS Taybah S_U normal." pitchFamily="2" charset="-78"/>
            </a:endParaRPr>
          </a:p>
        </p:txBody>
      </p:sp>
      <p:cxnSp>
        <p:nvCxnSpPr>
          <p:cNvPr id="6" name="Straight Arrow Connector 5"/>
          <p:cNvCxnSpPr>
            <a:endCxn id="11" idx="6"/>
          </p:cNvCxnSpPr>
          <p:nvPr/>
        </p:nvCxnSpPr>
        <p:spPr>
          <a:xfrm flipH="1">
            <a:off x="4889770" y="3961304"/>
            <a:ext cx="5523471" cy="0"/>
          </a:xfrm>
          <a:prstGeom prst="straightConnector1">
            <a:avLst/>
          </a:prstGeom>
          <a:ln w="28575">
            <a:tailEnd type="triangle"/>
          </a:ln>
        </p:spPr>
        <p:style>
          <a:lnRef idx="2">
            <a:schemeClr val="dk1"/>
          </a:lnRef>
          <a:fillRef idx="0">
            <a:schemeClr val="dk1"/>
          </a:fillRef>
          <a:effectRef idx="1">
            <a:schemeClr val="dk1"/>
          </a:effectRef>
          <a:fontRef idx="minor">
            <a:schemeClr val="tx1"/>
          </a:fontRef>
        </p:style>
      </p:cxnSp>
      <p:cxnSp>
        <p:nvCxnSpPr>
          <p:cNvPr id="10" name="Straight Arrow Connector 9"/>
          <p:cNvCxnSpPr>
            <a:endCxn id="8" idx="0"/>
          </p:cNvCxnSpPr>
          <p:nvPr/>
        </p:nvCxnSpPr>
        <p:spPr>
          <a:xfrm>
            <a:off x="10413241" y="3961304"/>
            <a:ext cx="0" cy="793843"/>
          </a:xfrm>
          <a:prstGeom prst="straightConnector1">
            <a:avLst/>
          </a:prstGeom>
          <a:ln w="28575">
            <a:tailEnd type="triangle"/>
          </a:ln>
        </p:spPr>
        <p:style>
          <a:lnRef idx="2">
            <a:schemeClr val="dk1"/>
          </a:lnRef>
          <a:fillRef idx="0">
            <a:schemeClr val="dk1"/>
          </a:fillRef>
          <a:effectRef idx="1">
            <a:schemeClr val="dk1"/>
          </a:effectRef>
          <a:fontRef idx="minor">
            <a:schemeClr val="tx1"/>
          </a:fontRef>
        </p:style>
      </p:cxnSp>
      <p:sp>
        <p:nvSpPr>
          <p:cNvPr id="8" name="Oval 7"/>
          <p:cNvSpPr/>
          <p:nvPr/>
        </p:nvSpPr>
        <p:spPr>
          <a:xfrm>
            <a:off x="9205414" y="4755147"/>
            <a:ext cx="2415654" cy="5049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sz="2400" dirty="0" smtClean="0">
                <a:solidFill>
                  <a:srgbClr val="990000"/>
                </a:solidFill>
                <a:latin typeface="Garamond" panose="02020404030301010803" pitchFamily="18" charset="0"/>
                <a:cs typeface="MCS Taybah S_U normal." pitchFamily="2" charset="-78"/>
              </a:rPr>
              <a:t>الهيكل الضريبي</a:t>
            </a:r>
            <a:endParaRPr lang="en-US" sz="2400" dirty="0"/>
          </a:p>
        </p:txBody>
      </p:sp>
      <p:sp>
        <p:nvSpPr>
          <p:cNvPr id="11" name="Oval 10"/>
          <p:cNvSpPr/>
          <p:nvPr/>
        </p:nvSpPr>
        <p:spPr>
          <a:xfrm>
            <a:off x="2474116" y="3708820"/>
            <a:ext cx="2415654" cy="5049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sz="2400" dirty="0" smtClean="0">
                <a:solidFill>
                  <a:srgbClr val="990000"/>
                </a:solidFill>
                <a:latin typeface="Garamond" panose="02020404030301010803" pitchFamily="18" charset="0"/>
                <a:cs typeface="MCS Taybah S_U normal." pitchFamily="2" charset="-78"/>
              </a:rPr>
              <a:t>التنظيم الفني</a:t>
            </a:r>
            <a:endParaRPr lang="en-US" sz="2400" dirty="0"/>
          </a:p>
        </p:txBody>
      </p:sp>
      <p:sp>
        <p:nvSpPr>
          <p:cNvPr id="24" name="Rectangle 23"/>
          <p:cNvSpPr/>
          <p:nvPr/>
        </p:nvSpPr>
        <p:spPr>
          <a:xfrm>
            <a:off x="5983715" y="5371270"/>
            <a:ext cx="6096000" cy="646331"/>
          </a:xfrm>
          <a:prstGeom prst="rect">
            <a:avLst/>
          </a:prstGeom>
        </p:spPr>
        <p:txBody>
          <a:bodyPr>
            <a:spAutoFit/>
          </a:bodyPr>
          <a:lstStyle/>
          <a:p>
            <a:pPr algn="ctr"/>
            <a:r>
              <a:rPr lang="ar-IQ" b="1" dirty="0">
                <a:ea typeface="Calibri" panose="020F0502020204030204" pitchFamily="34" charset="0"/>
                <a:cs typeface="Times New Roman" panose="02020603050405020304" pitchFamily="18" charset="0"/>
              </a:rPr>
              <a:t>الادوات الضريبية التي تعتمدها السياسة الضريبية في تحقيق اهدافها، وتشمل جميع انواع الضرائب المفروضة عن طريق التشريعات الضريبيية المختلفة</a:t>
            </a:r>
            <a:endParaRPr lang="en-US" b="1" dirty="0"/>
          </a:p>
        </p:txBody>
      </p:sp>
      <p:sp>
        <p:nvSpPr>
          <p:cNvPr id="25" name="Rectangle 24"/>
          <p:cNvSpPr/>
          <p:nvPr/>
        </p:nvSpPr>
        <p:spPr>
          <a:xfrm>
            <a:off x="127379" y="4336785"/>
            <a:ext cx="6096000" cy="923330"/>
          </a:xfrm>
          <a:prstGeom prst="rect">
            <a:avLst/>
          </a:prstGeom>
        </p:spPr>
        <p:txBody>
          <a:bodyPr>
            <a:spAutoFit/>
          </a:bodyPr>
          <a:lstStyle/>
          <a:p>
            <a:pPr algn="ctr"/>
            <a:r>
              <a:rPr lang="ar-IQ" b="1" dirty="0">
                <a:ea typeface="Calibri" panose="020F0502020204030204" pitchFamily="34" charset="0"/>
                <a:cs typeface="Times New Roman" panose="02020603050405020304" pitchFamily="18" charset="0"/>
              </a:rPr>
              <a:t>القواعد القانونية والفنية المحددة لمقدار عبء الضريبة من خلال تحديد الوعاء والسعر الضريبي والية ربط وتحصيل الضريبة ومواعيدها وطرق الطعن في أحكامها</a:t>
            </a:r>
            <a:endParaRPr lang="en-US" b="1" dirty="0"/>
          </a:p>
        </p:txBody>
      </p:sp>
    </p:spTree>
    <p:extLst>
      <p:ext uri="{BB962C8B-B14F-4D97-AF65-F5344CB8AC3E}">
        <p14:creationId xmlns:p14="http://schemas.microsoft.com/office/powerpoint/2010/main" val="2915085720"/>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9308" y="192302"/>
            <a:ext cx="1583025" cy="1583025"/>
          </a:xfrm>
          <a:prstGeom prst="rect">
            <a:avLst/>
          </a:prstGeom>
        </p:spPr>
      </p:pic>
      <p:sp>
        <p:nvSpPr>
          <p:cNvPr id="7" name="TextBox 6"/>
          <p:cNvSpPr txBox="1"/>
          <p:nvPr/>
        </p:nvSpPr>
        <p:spPr>
          <a:xfrm>
            <a:off x="941638" y="1260579"/>
            <a:ext cx="10125869" cy="2123658"/>
          </a:xfrm>
          <a:prstGeom prst="rect">
            <a:avLst/>
          </a:prstGeom>
          <a:noFill/>
        </p:spPr>
        <p:txBody>
          <a:bodyPr wrap="square" rtlCol="0">
            <a:spAutoFit/>
          </a:bodyPr>
          <a:lstStyle/>
          <a:p>
            <a:pPr algn="ctr" rtl="1"/>
            <a:r>
              <a:rPr lang="ar-IQ" sz="7200" dirty="0" smtClean="0">
                <a:cs typeface="PT Bold Heading" panose="00000400000000000000" pitchFamily="2" charset="-78"/>
              </a:rPr>
              <a:t>تطور السياسة الضريبية</a:t>
            </a:r>
          </a:p>
          <a:p>
            <a:pPr algn="ctr" rtl="1"/>
            <a:endParaRPr lang="en-US" sz="6000" dirty="0">
              <a:cs typeface="PT Bold Heading" panose="00000400000000000000" pitchFamily="2" charset="-78"/>
            </a:endParaRPr>
          </a:p>
        </p:txBody>
      </p:sp>
      <p:cxnSp>
        <p:nvCxnSpPr>
          <p:cNvPr id="8" name="Straight Arrow Connector 7"/>
          <p:cNvCxnSpPr/>
          <p:nvPr/>
        </p:nvCxnSpPr>
        <p:spPr>
          <a:xfrm>
            <a:off x="10760374" y="2893325"/>
            <a:ext cx="0" cy="390123"/>
          </a:xfrm>
          <a:prstGeom prst="straightConnector1">
            <a:avLst/>
          </a:prstGeom>
          <a:ln w="28575">
            <a:tailEnd type="triangle"/>
          </a:ln>
        </p:spPr>
        <p:style>
          <a:lnRef idx="2">
            <a:schemeClr val="dk1"/>
          </a:lnRef>
          <a:fillRef idx="0">
            <a:schemeClr val="dk1"/>
          </a:fillRef>
          <a:effectRef idx="1">
            <a:schemeClr val="dk1"/>
          </a:effectRef>
          <a:fontRef idx="minor">
            <a:schemeClr val="tx1"/>
          </a:fontRef>
        </p:style>
      </p:cxnSp>
      <p:sp>
        <p:nvSpPr>
          <p:cNvPr id="10" name="Oval 9"/>
          <p:cNvSpPr/>
          <p:nvPr/>
        </p:nvSpPr>
        <p:spPr>
          <a:xfrm>
            <a:off x="9552547" y="3283448"/>
            <a:ext cx="2415654" cy="5049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IQ" sz="2400" dirty="0" smtClean="0">
                <a:solidFill>
                  <a:srgbClr val="990000"/>
                </a:solidFill>
                <a:latin typeface="Garamond" panose="02020404030301010803" pitchFamily="18" charset="0"/>
                <a:cs typeface="MCS Taybah S_U normal." pitchFamily="2" charset="-78"/>
              </a:rPr>
              <a:t>الفكر الكلاسيكي</a:t>
            </a:r>
            <a:endParaRPr lang="en-US" sz="2400" dirty="0"/>
          </a:p>
        </p:txBody>
      </p:sp>
      <p:sp>
        <p:nvSpPr>
          <p:cNvPr id="11" name="Oval 10"/>
          <p:cNvSpPr/>
          <p:nvPr/>
        </p:nvSpPr>
        <p:spPr>
          <a:xfrm>
            <a:off x="4905926" y="3283448"/>
            <a:ext cx="2415654" cy="5049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sz="2400" dirty="0" smtClean="0">
                <a:solidFill>
                  <a:srgbClr val="990000"/>
                </a:solidFill>
                <a:latin typeface="Garamond" panose="02020404030301010803" pitchFamily="18" charset="0"/>
                <a:cs typeface="MCS Taybah S_U normal." pitchFamily="2" charset="-78"/>
              </a:rPr>
              <a:t>الفكر الكنزي</a:t>
            </a:r>
            <a:endParaRPr lang="en-US" sz="2400" dirty="0"/>
          </a:p>
        </p:txBody>
      </p:sp>
      <p:sp>
        <p:nvSpPr>
          <p:cNvPr id="18" name="Oval 17"/>
          <p:cNvSpPr/>
          <p:nvPr/>
        </p:nvSpPr>
        <p:spPr>
          <a:xfrm>
            <a:off x="259308" y="3311441"/>
            <a:ext cx="2415654" cy="5049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sz="2400" dirty="0" smtClean="0">
                <a:solidFill>
                  <a:srgbClr val="990000"/>
                </a:solidFill>
                <a:latin typeface="Garamond" panose="02020404030301010803" pitchFamily="18" charset="0"/>
                <a:cs typeface="MCS Taybah S_U normal." pitchFamily="2" charset="-78"/>
              </a:rPr>
              <a:t>الفكر المعاصر</a:t>
            </a:r>
            <a:endParaRPr lang="en-US" sz="2400" dirty="0"/>
          </a:p>
        </p:txBody>
      </p:sp>
      <p:cxnSp>
        <p:nvCxnSpPr>
          <p:cNvPr id="21" name="Straight Arrow Connector 20"/>
          <p:cNvCxnSpPr/>
          <p:nvPr/>
        </p:nvCxnSpPr>
        <p:spPr>
          <a:xfrm>
            <a:off x="1467133" y="2924073"/>
            <a:ext cx="0" cy="390123"/>
          </a:xfrm>
          <a:prstGeom prst="straightConnector1">
            <a:avLst/>
          </a:prstGeom>
          <a:ln w="28575">
            <a:tailEnd type="triangle"/>
          </a:ln>
        </p:spPr>
        <p:style>
          <a:lnRef idx="2">
            <a:schemeClr val="dk1"/>
          </a:lnRef>
          <a:fillRef idx="0">
            <a:schemeClr val="dk1"/>
          </a:fillRef>
          <a:effectRef idx="1">
            <a:schemeClr val="dk1"/>
          </a:effectRef>
          <a:fontRef idx="minor">
            <a:schemeClr val="tx1"/>
          </a:fontRef>
        </p:style>
      </p:cxnSp>
      <p:cxnSp>
        <p:nvCxnSpPr>
          <p:cNvPr id="24" name="Straight Connector 23"/>
          <p:cNvCxnSpPr/>
          <p:nvPr/>
        </p:nvCxnSpPr>
        <p:spPr>
          <a:xfrm flipV="1">
            <a:off x="1467133" y="2893325"/>
            <a:ext cx="9293238" cy="30748"/>
          </a:xfrm>
          <a:prstGeom prst="line">
            <a:avLst/>
          </a:prstGeom>
          <a:ln w="28575"/>
        </p:spPr>
        <p:style>
          <a:lnRef idx="2">
            <a:schemeClr val="dk1"/>
          </a:lnRef>
          <a:fillRef idx="0">
            <a:schemeClr val="dk1"/>
          </a:fillRef>
          <a:effectRef idx="1">
            <a:schemeClr val="dk1"/>
          </a:effectRef>
          <a:fontRef idx="minor">
            <a:schemeClr val="tx1"/>
          </a:fontRef>
        </p:style>
      </p:cxnSp>
      <p:cxnSp>
        <p:nvCxnSpPr>
          <p:cNvPr id="30" name="Straight Arrow Connector 29"/>
          <p:cNvCxnSpPr>
            <a:endCxn id="11" idx="0"/>
          </p:cNvCxnSpPr>
          <p:nvPr/>
        </p:nvCxnSpPr>
        <p:spPr>
          <a:xfrm>
            <a:off x="6109647" y="2224585"/>
            <a:ext cx="4106" cy="1058863"/>
          </a:xfrm>
          <a:prstGeom prst="straightConnector1">
            <a:avLst/>
          </a:prstGeom>
          <a:ln w="28575">
            <a:tailEnd type="triangle"/>
          </a:ln>
        </p:spPr>
        <p:style>
          <a:lnRef idx="2">
            <a:schemeClr val="dk1"/>
          </a:lnRef>
          <a:fillRef idx="0">
            <a:schemeClr val="dk1"/>
          </a:fillRef>
          <a:effectRef idx="1">
            <a:schemeClr val="dk1"/>
          </a:effectRef>
          <a:fontRef idx="minor">
            <a:schemeClr val="tx1"/>
          </a:fontRef>
        </p:style>
      </p:cxnSp>
      <p:sp>
        <p:nvSpPr>
          <p:cNvPr id="33" name="Rectangle 32"/>
          <p:cNvSpPr/>
          <p:nvPr/>
        </p:nvSpPr>
        <p:spPr>
          <a:xfrm>
            <a:off x="4794470" y="3816409"/>
            <a:ext cx="3048000" cy="2708434"/>
          </a:xfrm>
          <a:prstGeom prst="rect">
            <a:avLst/>
          </a:prstGeom>
        </p:spPr>
        <p:txBody>
          <a:bodyPr wrap="square">
            <a:spAutoFit/>
          </a:bodyPr>
          <a:lstStyle/>
          <a:p>
            <a:pPr algn="ctr"/>
            <a:r>
              <a:rPr lang="ar-IQ" sz="1700" b="1" dirty="0">
                <a:ea typeface="Calibri" panose="020F0502020204030204" pitchFamily="34" charset="0"/>
                <a:cs typeface="Times New Roman" panose="02020603050405020304" pitchFamily="18" charset="0"/>
              </a:rPr>
              <a:t>كشف كينز أن الازمة الاقتصادية بينت عدم قدرة الفكر الكلاسيكي لمواجهة هذه الازمات ويجب تدخل الدولة لمواجهة هذه الازمة من خلال زيادة انفاقها العام لزيادة الطلب الكلي على السلع والخدمات؛ لذا جاءت فكرة ان تعتمد السياسة الضريبية على تخفيف العبء الضريبي من اجل تحفيز طلب القطاع الخاص فضلاً عن زيادة الانفاق العام حتى وإن سبب ذلك عجزاً مالياً</a:t>
            </a:r>
            <a:endParaRPr lang="en-US" sz="1700" b="1" dirty="0"/>
          </a:p>
        </p:txBody>
      </p:sp>
      <p:sp>
        <p:nvSpPr>
          <p:cNvPr id="34" name="Rectangle 33"/>
          <p:cNvSpPr/>
          <p:nvPr/>
        </p:nvSpPr>
        <p:spPr>
          <a:xfrm>
            <a:off x="0" y="3816409"/>
            <a:ext cx="3957853" cy="2446824"/>
          </a:xfrm>
          <a:prstGeom prst="rect">
            <a:avLst/>
          </a:prstGeom>
        </p:spPr>
        <p:txBody>
          <a:bodyPr wrap="square">
            <a:spAutoFit/>
          </a:bodyPr>
          <a:lstStyle/>
          <a:p>
            <a:pPr algn="ctr" rtl="1"/>
            <a:r>
              <a:rPr lang="ar-IQ" sz="1700" b="1" dirty="0">
                <a:ea typeface="Calibri" panose="020F0502020204030204" pitchFamily="34" charset="0"/>
                <a:cs typeface="Times New Roman" panose="02020603050405020304" pitchFamily="18" charset="0"/>
              </a:rPr>
              <a:t>حدد أصحاب هذا الفكر الأفكار التي جاء بها آدم سميث والتقليديون وحاولوا </a:t>
            </a:r>
            <a:r>
              <a:rPr lang="ar-IQ" sz="1700" b="1" dirty="0" smtClean="0">
                <a:ea typeface="Calibri" panose="020F0502020204030204" pitchFamily="34" charset="0"/>
                <a:cs typeface="Times New Roman" panose="02020603050405020304" pitchFamily="18" charset="0"/>
              </a:rPr>
              <a:t>تجديدها بما </a:t>
            </a:r>
            <a:r>
              <a:rPr lang="ar-IQ" sz="1700" b="1" dirty="0">
                <a:ea typeface="Calibri" panose="020F0502020204030204" pitchFamily="34" charset="0"/>
                <a:cs typeface="Times New Roman" panose="02020603050405020304" pitchFamily="18" charset="0"/>
              </a:rPr>
              <a:t>يساعد الدولة في التدخل في النشاط الاقتصادي، الأمر الذي دعا إلى مواجهة زيادة الانفاق العام بالبحث عن مصادر ايرادية لتمويله، </a:t>
            </a:r>
            <a:r>
              <a:rPr lang="ar-IQ" sz="1700" b="1" dirty="0" smtClean="0">
                <a:ea typeface="Calibri" panose="020F0502020204030204" pitchFamily="34" charset="0"/>
                <a:cs typeface="Times New Roman" panose="02020603050405020304" pitchFamily="18" charset="0"/>
              </a:rPr>
              <a:t>من </a:t>
            </a:r>
            <a:r>
              <a:rPr lang="ar-IQ" sz="1700" b="1" dirty="0">
                <a:ea typeface="Calibri" panose="020F0502020204030204" pitchFamily="34" charset="0"/>
                <a:cs typeface="Times New Roman" panose="02020603050405020304" pitchFamily="18" charset="0"/>
              </a:rPr>
              <a:t>خلال التوجهات الاقتصادية التي تدعو إلى زيادة دور الدولة في النشاط الاقتصادي ومنافسة القطاع الخاص في التنمية الاقتصادية ومن خلال منافسة السوق خصوصاً إذا كانت هناك عوامل انتاج معطلة يمكن استغلالها الاستغلال الأمثل لعمليات التنمية</a:t>
            </a:r>
            <a:endParaRPr lang="en-US" sz="1700" b="1" dirty="0"/>
          </a:p>
        </p:txBody>
      </p:sp>
      <p:sp>
        <p:nvSpPr>
          <p:cNvPr id="35" name="Rectangle 34"/>
          <p:cNvSpPr/>
          <p:nvPr/>
        </p:nvSpPr>
        <p:spPr>
          <a:xfrm>
            <a:off x="9225887" y="3900531"/>
            <a:ext cx="2966113" cy="2446824"/>
          </a:xfrm>
          <a:prstGeom prst="rect">
            <a:avLst/>
          </a:prstGeom>
        </p:spPr>
        <p:txBody>
          <a:bodyPr wrap="square">
            <a:spAutoFit/>
          </a:bodyPr>
          <a:lstStyle/>
          <a:p>
            <a:pPr algn="ctr"/>
            <a:r>
              <a:rPr lang="ar-IQ" sz="1700" b="1" dirty="0">
                <a:ea typeface="Calibri" panose="020F0502020204030204" pitchFamily="34" charset="0"/>
                <a:cs typeface="Times New Roman" panose="02020603050405020304" pitchFamily="18" charset="0"/>
              </a:rPr>
              <a:t>السياسة الضريبية في ظل هذا الفكر لا تؤيد فرض ضرائب عالية على الدخل انطلاقاً من كون هذا الدخل مصدر ادخار وبالتالي الاستثمار، كما تحبذ فرض الضريبة النسبية على الضريبة التصاعدية لأن التصاعد الشديد يقتطع من الدخل ويقلل من الادخار والاستثمار، كما تفضل فرض ضرائب على الاستهلاك لأنها تؤدي الى زيادة الادخار</a:t>
            </a:r>
            <a:endParaRPr lang="en-US" sz="1700" b="1" dirty="0"/>
          </a:p>
        </p:txBody>
      </p:sp>
    </p:spTree>
    <p:extLst>
      <p:ext uri="{BB962C8B-B14F-4D97-AF65-F5344CB8AC3E}">
        <p14:creationId xmlns:p14="http://schemas.microsoft.com/office/powerpoint/2010/main" val="2326964048"/>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487</TotalTime>
  <Words>398</Words>
  <Application>Microsoft Office PowerPoint</Application>
  <PresentationFormat>Widescreen</PresentationFormat>
  <Paragraphs>22</Paragraphs>
  <Slides>5</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5</vt:i4>
      </vt:variant>
    </vt:vector>
  </HeadingPairs>
  <TitlesOfParts>
    <vt:vector size="15" baseType="lpstr">
      <vt:lpstr>Calibri</vt:lpstr>
      <vt:lpstr>Candara</vt:lpstr>
      <vt:lpstr>Garamond</vt:lpstr>
      <vt:lpstr>MCS Taybah S_U normal.</vt:lpstr>
      <vt:lpstr>PT Bold Heading</vt:lpstr>
      <vt:lpstr>Simplified Arabic</vt:lpstr>
      <vt:lpstr>Symbol</vt:lpstr>
      <vt:lpstr>Times New Roman</vt:lpstr>
      <vt:lpstr>Wingdings</vt:lpstr>
      <vt:lpstr>Waveform</vt:lpstr>
      <vt:lpstr>PowerPoint Presentation</vt:lpstr>
      <vt:lpstr>PowerPoint Presentation</vt:lpstr>
      <vt:lpstr>PowerPoint Presentation</vt:lpstr>
      <vt:lpstr>PowerPoint Presentation</vt:lpstr>
      <vt:lpstr>PowerPoint Presentation</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46</cp:revision>
  <dcterms:created xsi:type="dcterms:W3CDTF">2018-08-06T10:41:58Z</dcterms:created>
  <dcterms:modified xsi:type="dcterms:W3CDTF">2019-04-07T04:20:45Z</dcterms:modified>
</cp:coreProperties>
</file>