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45" d="100"/>
          <a:sy n="45" d="100"/>
        </p:scale>
        <p:origin x="-21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19/10/1440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203439"/>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مجموعه محاضرات مادة علم الاجتماع القانوني</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للمرحلة الأولى للفصل  الدراسي الأول 2018-2019 </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م.م حنان فلاح حسن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4259">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checkerboard(across)">
                                      <p:cBhvr>
                                        <p:cTn id="7"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71488"/>
            <a:ext cx="9144000" cy="50783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1" i="1"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المحاضرة </a:t>
            </a:r>
            <a:r>
              <a:rPr kumimoji="0" lang="ar-IQ" b="1" i="1"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الثامنه:</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العلاقه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القانون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والقيم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هناك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علاقه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متفاعله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وجدليه بين القانون والقيم فليس للقانون وجود بدون القيم وان القانون هو الذي يستعمل في تقييم او تثمين القيم او ذمها وهنا لا فصل بين القانون والقيم اذ ان كل طرف يعطي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وياخذ</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الطرف الاخر هناك العديد من القوانين الشرعيه التي تستخدم في المحاكم تكون مشتقه من القيم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وبخاصه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القيم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الايجابيه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يثمنها المجتمع وهناك قوانين تنطوي على الكثير من النواهي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والاوامر</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المتاتيه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القيم التي تدين نمطا معينا من السلوك او التفاعلات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والقانون هو الذي يستخدم في تقييم السلوك القيم ياي السلوك المشتق من قيم ايجابيه او قيم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سلبيه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ومهما يكن من امر فان القيم هي مصدر مهم من مصادر القانون وان القانون هو الذي يوجه مسار القيم في المجتمع لذا لا يمكن ان يستغنى القانون عن القيم ولا يمكن ان تستغنى القيم عن القانون لذا يحتاج كل جانب او طرف الى الجانب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الاخر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التباين بين قوانين الدول والشعوب انما يرجع الى التباين قيم هذه الدول والشعوب فالقيم السلوكيه التي تعتمدها الدول والمجتمعات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انماهي</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تؤثر في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طبيعه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قوانينها التي تستعملها في اقرار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العداله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والاستقرار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والطمانينه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والسلام لذا لا يمكن عزل القيم عن القوانين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وبخاصه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القوانين الوضعيه علما بان القوانين هي وسيله ضبط اجتماعي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خارجيه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بينما القيم هي وسيله ضبط اجتماعي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داخليهوان</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تعيير القوانين يكون اسرع من تغير القيم وان القوانين تحسم القضايا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الجنائيه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بصورة اسرع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وادق</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واكثر</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عقلانيه من القيم السلوكيه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والمثاليه.</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القوانين والتشريعات القانونيه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يتاتى</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الكثير منها من القيم الدنيويه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والاخرويه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ويمكن هنا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القيم في المجتمع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مفصله ويمكننا تعريف القيم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بانها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معيار عام ضمني او صريح فردي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اوجماعي</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يعتمده الافراد والجماعات في الحكم على السلوك الاجتماعي قبولا او رفضا ان القيم هي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مقايسس</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اجتماعيه وخلقيه وجماليه تقررها الحضارة التي ينتمي اليها افراد المجتمع وفقا لتقاليد المجتمع واحتياجاته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واهدافه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الحياه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62555">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checkerboard(across)">
                                      <p:cBhvr>
                                        <p:cTn id="7" dur="500"/>
                                        <p:tgtEl>
                                          <p:spTgt spid="204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049">
                                            <p:txEl>
                                              <p:pRg st="1" end="1"/>
                                            </p:txEl>
                                          </p:spTgt>
                                        </p:tgtEl>
                                        <p:attrNameLst>
                                          <p:attrName>style.visibility</p:attrName>
                                        </p:attrNameLst>
                                      </p:cBhvr>
                                      <p:to>
                                        <p:strVal val="visible"/>
                                      </p:to>
                                    </p:set>
                                    <p:animEffect transition="in" filter="checkerboard(across)">
                                      <p:cBhvr>
                                        <p:cTn id="10" dur="500"/>
                                        <p:tgtEl>
                                          <p:spTgt spid="204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049">
                                            <p:txEl>
                                              <p:pRg st="2" end="2"/>
                                            </p:txEl>
                                          </p:spTgt>
                                        </p:tgtEl>
                                        <p:attrNameLst>
                                          <p:attrName>style.visibility</p:attrName>
                                        </p:attrNameLst>
                                      </p:cBhvr>
                                      <p:to>
                                        <p:strVal val="visible"/>
                                      </p:to>
                                    </p:set>
                                    <p:animEffect transition="in" filter="checkerboard(across)">
                                      <p:cBhvr>
                                        <p:cTn id="13" dur="500"/>
                                        <p:tgtEl>
                                          <p:spTgt spid="204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049">
                                            <p:txEl>
                                              <p:pRg st="3" end="3"/>
                                            </p:txEl>
                                          </p:spTgt>
                                        </p:tgtEl>
                                        <p:attrNameLst>
                                          <p:attrName>style.visibility</p:attrName>
                                        </p:attrNameLst>
                                      </p:cBhvr>
                                      <p:to>
                                        <p:strVal val="visible"/>
                                      </p:to>
                                    </p:set>
                                    <p:animEffect transition="in" filter="checkerboard(across)">
                                      <p:cBhvr>
                                        <p:cTn id="16" dur="500"/>
                                        <p:tgtEl>
                                          <p:spTgt spid="2049">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049">
                                            <p:txEl>
                                              <p:pRg st="4" end="4"/>
                                            </p:txEl>
                                          </p:spTgt>
                                        </p:tgtEl>
                                        <p:attrNameLst>
                                          <p:attrName>style.visibility</p:attrName>
                                        </p:attrNameLst>
                                      </p:cBhvr>
                                      <p:to>
                                        <p:strVal val="visible"/>
                                      </p:to>
                                    </p:set>
                                    <p:animEffect transition="in" filter="checkerboard(across)">
                                      <p:cBhvr>
                                        <p:cTn id="19" dur="500"/>
                                        <p:tgtEl>
                                          <p:spTgt spid="2049">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049">
                                            <p:txEl>
                                              <p:pRg st="5" end="5"/>
                                            </p:txEl>
                                          </p:spTgt>
                                        </p:tgtEl>
                                        <p:attrNameLst>
                                          <p:attrName>style.visibility</p:attrName>
                                        </p:attrNameLst>
                                      </p:cBhvr>
                                      <p:to>
                                        <p:strVal val="visible"/>
                                      </p:to>
                                    </p:set>
                                    <p:animEffect transition="in" filter="checkerboard(across)">
                                      <p:cBhvr>
                                        <p:cTn id="22" dur="500"/>
                                        <p:tgtEl>
                                          <p:spTgt spid="20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8526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4-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العلاقه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القانون والعادات والتقاليد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العلاقه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تربط بين القانون والعادات والتقاليد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هي ان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العدات</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والتقاليد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تؤدي دورها الكبير والفاعل في ظهور القانون لان العديد من النصوص القانونيه تكون عادة مشتقه من عادات وتقاليد المجتمع وان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القاون</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عندما يكون بوحي من العادات والتقاليد فانه يكون قويا وفاعلا في المجتمع اي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يحظي</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بالقوة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والفاعليه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لانه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مسند من اوساط كبيرة من الجماهير من عادات المجتمع العربي تكريم الضيف واحترامه وتقديره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واغداق</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العطايا عليه والقانون يقر تكريم الضيف ويطلب من المضيف تقديم كل ما يحتاجه الضيف فضلا عن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الصله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القويه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التقاليد والقانون فمن التقاليد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المهمه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يقرها مجتمعنا العربي ان الزوج هو الذي يتحمل تكاليف الزواج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ونتيجه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لهذه التقاليد نلاحظ بان القانون يقرها اذا يفرض على الزوج دفع المهر المتقدم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والمتاخر</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للزوجه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اذا ارادت الزوجه ذلك.</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بعد النظر الى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العلاقه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القانون والعادات والتقاليد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نستطيع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العادات والتقاليد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بشئ</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التفصيل علما بان حكمها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واثرها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لايكون</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مؤثرا كما في حاله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القانون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يعتمد المجتمع الانساني على مقومات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مهمه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كالعادات والتقاليد التي تعد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بمثابه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الضوابط السلوكيه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والاخلاقيه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تحدد انماط علاقات الافراد وتصرفاتهم اليوميه في مؤسسات وهياكل المجتمع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المختلفه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وتعتمد على العادات والتقاليد فاعليه المجتمع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وداينميكيته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وترتكز عليها عوامل وحداته وتماسكه وشهوره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واحاسيسه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المشترك هان لكل مجتمع عادات وتقاليد معينه وهذه تختلف من مجتمع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لاخر</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ومن فترة زمنيه معينه الى فترة اخرى واختلافها وعدم تجانسها بين المجتمعات والشعوب انما يعزى الى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طبيعه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ظروفها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والاقتصاديه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والمرحله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الحضاريه التاريخيه التي تمر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ونماذج مؤسساتها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البنيويه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واخيرا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انظمتها السياسيه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والدينيه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والايديولوجيه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وانماط</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ايكولوجيتها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الطبيعيه.وبناء على ما سلف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يمكن تعريف العادات حسب ما عرفها العالم البولندي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مالنوفسكي</a:t>
            </a:r>
            <a:endParaRPr lang="ar-IQ" b="1" dirty="0" smtClean="0">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بانها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روتين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الحياه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الحقيقيه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الذي يشهده الافراد ذلك الروتين الذي يتعلق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بطبيعه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اللغه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واللهجه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تستعمل في الحياة اليوميه وتتفاعل مع الرموز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السلو</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كيه فتكون جمله ظواهر اجتماعيه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معقدة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اما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التقاليد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مجموعه النماذج السلوكيه التي ينبغي الالتزام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قبل الافراد لما لها من اهميه تقليديه واجتماعيه وحضاريه بالغه في التفاهم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والموده</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والتماسك والوحدة.</a:t>
            </a: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45022">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heckerboard(across)">
                                      <p:cBhvr>
                                        <p:cTn id="7" dur="500"/>
                                        <p:tgtEl>
                                          <p:spTgt spid="102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25">
                                            <p:txEl>
                                              <p:pRg st="2" end="2"/>
                                            </p:txEl>
                                          </p:spTgt>
                                        </p:tgtEl>
                                        <p:attrNameLst>
                                          <p:attrName>style.visibility</p:attrName>
                                        </p:attrNameLst>
                                      </p:cBhvr>
                                      <p:to>
                                        <p:strVal val="visible"/>
                                      </p:to>
                                    </p:set>
                                    <p:animEffect transition="in" filter="checkerboard(across)">
                                      <p:cBhvr>
                                        <p:cTn id="10" dur="500"/>
                                        <p:tgtEl>
                                          <p:spTgt spid="1025">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25">
                                            <p:txEl>
                                              <p:pRg st="3" end="3"/>
                                            </p:txEl>
                                          </p:spTgt>
                                        </p:tgtEl>
                                        <p:attrNameLst>
                                          <p:attrName>style.visibility</p:attrName>
                                        </p:attrNameLst>
                                      </p:cBhvr>
                                      <p:to>
                                        <p:strVal val="visible"/>
                                      </p:to>
                                    </p:set>
                                    <p:animEffect transition="in" filter="checkerboard(across)">
                                      <p:cBhvr>
                                        <p:cTn id="13" dur="500"/>
                                        <p:tgtEl>
                                          <p:spTgt spid="1025">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025">
                                            <p:txEl>
                                              <p:pRg st="4" end="4"/>
                                            </p:txEl>
                                          </p:spTgt>
                                        </p:tgtEl>
                                        <p:attrNameLst>
                                          <p:attrName>style.visibility</p:attrName>
                                        </p:attrNameLst>
                                      </p:cBhvr>
                                      <p:to>
                                        <p:strVal val="visible"/>
                                      </p:to>
                                    </p:set>
                                    <p:animEffect transition="in" filter="checkerboard(across)">
                                      <p:cBhvr>
                                        <p:cTn id="16" dur="500"/>
                                        <p:tgtEl>
                                          <p:spTgt spid="1025">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025">
                                            <p:txEl>
                                              <p:pRg st="5" end="5"/>
                                            </p:txEl>
                                          </p:spTgt>
                                        </p:tgtEl>
                                        <p:attrNameLst>
                                          <p:attrName>style.visibility</p:attrName>
                                        </p:attrNameLst>
                                      </p:cBhvr>
                                      <p:to>
                                        <p:strVal val="visible"/>
                                      </p:to>
                                    </p:set>
                                    <p:animEffect transition="in" filter="checkerboard(across)">
                                      <p:cBhvr>
                                        <p:cTn id="19" dur="500"/>
                                        <p:tgtEl>
                                          <p:spTgt spid="1025">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025">
                                            <p:txEl>
                                              <p:pRg st="6" end="6"/>
                                            </p:txEl>
                                          </p:spTgt>
                                        </p:tgtEl>
                                        <p:attrNameLst>
                                          <p:attrName>style.visibility</p:attrName>
                                        </p:attrNameLst>
                                      </p:cBhvr>
                                      <p:to>
                                        <p:strVal val="visible"/>
                                      </p:to>
                                    </p:set>
                                    <p:animEffect transition="in" filter="checkerboard(across)">
                                      <p:cBhvr>
                                        <p:cTn id="22" dur="500"/>
                                        <p:tgtEl>
                                          <p:spTgt spid="1025">
                                            <p:txEl>
                                              <p:pRg st="6" end="6"/>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025">
                                            <p:txEl>
                                              <p:pRg st="7" end="7"/>
                                            </p:txEl>
                                          </p:spTgt>
                                        </p:tgtEl>
                                        <p:attrNameLst>
                                          <p:attrName>style.visibility</p:attrName>
                                        </p:attrNameLst>
                                      </p:cBhvr>
                                      <p:to>
                                        <p:strVal val="visible"/>
                                      </p:to>
                                    </p:set>
                                    <p:animEffect transition="in" filter="checkerboard(across)">
                                      <p:cBhvr>
                                        <p:cTn id="25" dur="5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ags/tag3.xml><?xml version="1.0" encoding="utf-8"?>
<p:tagLst xmlns:a="http://schemas.openxmlformats.org/drawingml/2006/main" xmlns:r="http://schemas.openxmlformats.org/officeDocument/2006/relationships" xmlns:p="http://schemas.openxmlformats.org/presentationml/2006/main">
  <p:tag name="TIMING" val="|0.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630</Words>
  <Application>Microsoft Office PowerPoint</Application>
  <PresentationFormat>عرض على الشاشة (3:4)‏</PresentationFormat>
  <Paragraphs>19</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تدفق</vt:lpstr>
      <vt:lpstr>الشريحة 1</vt:lpstr>
      <vt:lpstr>الشريحة 2</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salam</dc:creator>
  <cp:lastModifiedBy>salam</cp:lastModifiedBy>
  <cp:revision>3</cp:revision>
  <dcterms:created xsi:type="dcterms:W3CDTF">2019-06-22T17:00:47Z</dcterms:created>
  <dcterms:modified xsi:type="dcterms:W3CDTF">2019-06-22T19:38:15Z</dcterms:modified>
</cp:coreProperties>
</file>