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varScale="1">
        <p:scale>
          <a:sx n="45" d="100"/>
          <a:sy n="45" d="100"/>
        </p:scale>
        <p:origin x="-210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19/10/1440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19/10/1440</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971600" y="2400131"/>
            <a:ext cx="734481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مجموعه محاضرات مادة علم الاجتماع القانوني</a:t>
            </a:r>
          </a:p>
          <a:p>
            <a:pPr marL="0" marR="0" lvl="0" indent="0" defTabSz="914400" rtl="1"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للمرحلة الأولى للفصل  الدراسي الأول 2018-2019 </a:t>
            </a:r>
          </a:p>
          <a:p>
            <a:pPr marL="0" marR="0" lvl="0" indent="0"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م.م حنان فلاح حسن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transition advTm="3478">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21">
                                            <p:txEl>
                                              <p:pRg st="0" end="0"/>
                                            </p:txEl>
                                          </p:spTgt>
                                        </p:tgtEl>
                                        <p:attrNameLst>
                                          <p:attrName>style.visibility</p:attrName>
                                        </p:attrNameLst>
                                      </p:cBhvr>
                                      <p:to>
                                        <p:strVal val="visible"/>
                                      </p:to>
                                    </p:set>
                                    <p:animEffect transition="in" filter="checkerboard(across)">
                                      <p:cBhvr>
                                        <p:cTn id="7" dur="500"/>
                                        <p:tgtEl>
                                          <p:spTgt spid="512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121">
                                            <p:txEl>
                                              <p:pRg st="2" end="2"/>
                                            </p:txEl>
                                          </p:spTgt>
                                        </p:tgtEl>
                                        <p:attrNameLst>
                                          <p:attrName>style.visibility</p:attrName>
                                        </p:attrNameLst>
                                      </p:cBhvr>
                                      <p:to>
                                        <p:strVal val="visible"/>
                                      </p:to>
                                    </p:set>
                                    <p:animEffect transition="in" filter="checkerboard(across)">
                                      <p:cBhvr>
                                        <p:cTn id="10" dur="500"/>
                                        <p:tgtEl>
                                          <p:spTgt spid="5121">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5121">
                                            <p:txEl>
                                              <p:pRg st="4" end="4"/>
                                            </p:txEl>
                                          </p:spTgt>
                                        </p:tgtEl>
                                        <p:attrNameLst>
                                          <p:attrName>style.visibility</p:attrName>
                                        </p:attrNameLst>
                                      </p:cBhvr>
                                      <p:to>
                                        <p:strVal val="visible"/>
                                      </p:to>
                                    </p:set>
                                    <p:animEffect transition="in" filter="checkerboard(across)">
                                      <p:cBhvr>
                                        <p:cTn id="13" dur="500"/>
                                        <p:tgtEl>
                                          <p:spTgt spid="51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384942"/>
            <a:ext cx="9144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000" b="1" i="1" u="sng" strike="noStrike" cap="none" normalizeH="0" baseline="0" dirty="0" smtClean="0">
                <a:ln>
                  <a:noFill/>
                </a:ln>
                <a:solidFill>
                  <a:schemeClr val="tx1"/>
                </a:solidFill>
                <a:effectLst/>
                <a:latin typeface="Calibri" pitchFamily="34" charset="0"/>
                <a:ea typeface="Calibri" pitchFamily="34" charset="0"/>
                <a:cs typeface="Arial" pitchFamily="34" charset="0"/>
              </a:rPr>
              <a:t>المحاضرة الثالثه</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المشاكل التي تحد من المكانه العلميه لعلم </a:t>
            </a:r>
            <a:r>
              <a:rPr kumimoji="0" lang="ar-IQ" sz="2000" b="1" i="0" u="sng"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a:t>
            </a:r>
            <a:r>
              <a:rPr kumimoji="0" lang="ar-IQ" sz="2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 :</a:t>
            </a:r>
            <a:endPar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هناك مشكلتين يواجههما علم الاجتماع القانوني والتي من شانها ان تقلل او تبخس الدرجه العلميه لهذا العلم وهاتان المشكلتان التان تحدان من المكانه العلميه لعلم الاجتماع القانوني هما ما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يلي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كثره العوامل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ةالقوى</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والمتغيرات التي تؤثر في الظاهرة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القانونيه بحيث لا يستطيع العالم او المختص في حقل الاجتماع القانوني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الاحاطه</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جميعا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والالمام</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بمفرداتها وحقائقها ومظاهرها الموضوعيه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والذاتيه</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وهذا ما يقلل من القيمه العلميه لعلم الاجتماع القانوني ويعمل على هبوط او تدني منزلته العلميه بين العلوم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الاخرى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علم الاجتماع القانوني يهتم بالظواهر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والقانونيه</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الخاصه</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بالانسان</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وهذه الظواهر ليست مستقره ولا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ثابته</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لان الانسان الذي يدرسه علم الاجتماع القانوني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دراسه</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اجتماعيه قانونيه يمتلك عقلين هما العقل الظاهري الذي يكشف الجزء اليسير عن الانسان ومشكلاته وظروفه وشخصيته والعقل الباطني الذي يضمر او يغلف الجزء الكبير الذي يعلمه الانسان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ولايريد</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كشفه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لللاخرين</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ولما كان الانسان يتسم بهذه الخواص فلا يمكن دراسته علميه موضوعيه وهذا يقلل من علميه علم الاجتماع القانوني ويؤدي الى تدني منزلته العلميه مقارنه مع العلوم الاخرى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وبخاصه</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العلوم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الطبيعيه .</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transition advTm="47425">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checkerboard(across)">
                                      <p:cBhvr>
                                        <p:cTn id="7" dur="5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56044"/>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88900" algn="justLow" defTabSz="914400" rtl="1" eaLnBrk="1" fontAlgn="base" latinLnBrk="0" hangingPunct="1">
              <a:lnSpc>
                <a:spcPct val="100000"/>
              </a:lnSpc>
              <a:spcBef>
                <a:spcPct val="0"/>
              </a:spcBef>
              <a:spcAft>
                <a:spcPct val="0"/>
              </a:spcAft>
              <a:buClrTx/>
              <a:buSzTx/>
              <a:buFontTx/>
              <a:buNone/>
              <a:tabLst/>
            </a:pPr>
            <a:r>
              <a:rPr kumimoji="0" lang="ar-IQ" sz="16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اهداف علم الاجتماع </a:t>
            </a:r>
            <a:r>
              <a:rPr kumimoji="0" lang="ar-IQ" sz="1600" b="1" i="0" u="sng" strike="noStrike" cap="none" normalizeH="0" baseline="0" dirty="0" err="1" smtClean="0">
                <a:ln>
                  <a:noFill/>
                </a:ln>
                <a:solidFill>
                  <a:schemeClr val="tx1"/>
                </a:solidFill>
                <a:effectLst/>
                <a:latin typeface="Calibri" pitchFamily="34" charset="0"/>
                <a:ea typeface="Calibri" pitchFamily="34" charset="0"/>
                <a:cs typeface="Arial" pitchFamily="34" charset="0"/>
              </a:rPr>
              <a:t>القانوني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88900" algn="justLow"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يهدف علم الاجتماع القانوني الى تحقيق العديد من الاهداف العلميه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والعمليه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والمنهجيه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والتي يمكن تحديدها بالنقاط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الاتيه:</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8890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يهدف علم الاجتماع القانوني الى ربط الظاهرة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الانسانيهباالظاهرة</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القانونيه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والشرعيه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8890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يهدف علم الاجتماع القانوني الى توضيح المصادر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للقانون والتي هي الدين والقيم والعادات والتقاليد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والظروف والمعطيات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الاقتصاديه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والاجتماعيه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يشهدها المجتمع فضلا عن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طبيعه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المرحله الحضاريه التاريخيه التي يمر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المجتمع.</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8890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يريد علم الاجتماع القانوني معرفه العوامل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المؤديه الى قوة وفاعليه القانون من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جهه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والمؤديه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الى ضعفه وتفتيته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وتداعياته</a:t>
            </a:r>
            <a:r>
              <a:rPr kumimoji="0" lang="ar-IQ" sz="16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8890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يهدف علم الاجتماع القانوني الى التعرف على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طبيعه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الاثار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يتركها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اراجتماع</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القانوني والتشريع القانوني على المجتمع والبناء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8890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يهدف علم الاجتماع القانوني الى معرفه الاسس او المبررات التي تستند عليها قوة القانون وشرعيته وهذه الاسس والمبررات قد تكون دينيه لاهوتيه او دستوريه او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كرزماتيه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او مبررات الصالح العام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والمصلحه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الجماعي هاو مبررات قوة العادات والتقاليد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8890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يهدف علم الاجتماع القانوني الى تثبيت الحدود العلميه بين علم الاجتماع القانوني والقانون من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جهه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وبين علم الاجتماع وعلم الاجتماع القانوني من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جهه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اخرى.</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8890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يهدف علم الاجتماع القانوني الى زيادة وتراكم النظريات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والقونين</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العلميه الداخله في مجال العلم لكي يتمكن العلم من تفسير وتحليل جميع الظواهر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والقانونيه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على نحو علمي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ودقيق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8890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يهدف علم الاجتماع القانوني الى زيادة عدد باحثيه ورجاله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واساتذته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وعلمائه لكي يتمكن العلم من زيادة عدد بحوثه ودراسته العلميه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والنظريه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والتطبيقيه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محوله منه لزيادة عدد بحوثه ودراسته كما تتكامل نظرياته وقوانينه ويصبح قادرا على تحليل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وتفسيرجميع</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الظواهر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والقانونيه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يهتم بدراستها.</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8890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يهدف العلم الى تحسين الطرق البحثيه التي يعتمدها علم الاجتماع القانوني  لكي يستطع جمع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بيانته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وتصنيفها وتحليلها وتنظيرها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ىعلى</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نحو علمي هادف.</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8890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يهدف علم الاجتماع القانوني الى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تاسيس</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الاقسام العلميه في اجتماع القانون في المعاهد والكليات والجامعات في العالم لكي تستطيع هذه المؤسسات تخريج الكوادر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والملاكات</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العلميه في ميدان علم الاجتماع القانوني ولكي تتولى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مهمه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نشر الكتب والمصادر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والابحاث</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العلميه في  هذا الحقل الدراسي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المهم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transition advTm="69733">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checkerboard(across)">
                                      <p:cBhvr>
                                        <p:cTn id="7"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87166"/>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مشكلات  علم </a:t>
            </a:r>
            <a:r>
              <a:rPr kumimoji="0" lang="ar-IQ" sz="1600" b="1" i="0" u="sng" strike="noStrike" cap="none" normalizeH="0" baseline="0" dirty="0" err="1" smtClean="0">
                <a:ln>
                  <a:noFill/>
                </a:ln>
                <a:solidFill>
                  <a:schemeClr val="tx1"/>
                </a:solidFill>
                <a:effectLst/>
                <a:latin typeface="Calibri" pitchFamily="34" charset="0"/>
                <a:ea typeface="Calibri" pitchFamily="34" charset="0"/>
                <a:cs typeface="Arial" pitchFamily="34" charset="0"/>
              </a:rPr>
              <a:t>الا</a:t>
            </a:r>
            <a:r>
              <a:rPr kumimoji="0" lang="ar-IQ" sz="16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1" i="0" u="sng" strike="noStrike" cap="none" normalizeH="0" baseline="0" dirty="0" err="1" smtClean="0">
                <a:ln>
                  <a:noFill/>
                </a:ln>
                <a:solidFill>
                  <a:schemeClr val="tx1"/>
                </a:solidFill>
                <a:effectLst/>
                <a:latin typeface="Calibri" pitchFamily="34" charset="0"/>
                <a:ea typeface="Calibri" pitchFamily="34" charset="0"/>
                <a:cs typeface="Arial" pitchFamily="34" charset="0"/>
              </a:rPr>
              <a:t>جتماع</a:t>
            </a:r>
            <a:r>
              <a:rPr kumimoji="0" lang="ar-IQ" sz="16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1" i="0" u="sng"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يعني علم الاجتماع القانوني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كاي</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فرع اخر من فروع علم الاجتماع كعلم الاجتماع السياسي والاقتصادي والديني وعلم الاجتماع المعرفه والصناعي من العديد من المشكلات والتحديات التي تعيق مسيرته العلميه وتقدمه ونضوجه وقدرته على تحليل وتفسير الظواهر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والقانونيه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يتعامل معها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ولايمكن</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حل مشكلات علم الاجتماع القانوني دون تعاون اساتذته ورجاله واختصاصيه فيما بينهم لتذليل الصعوبات والمعوقات التي تحول دون تقدمه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ونضوجه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ان مشكلات علم الاجتماع القانوني انما هي مشكلات كثيرة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ومتفرعه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بعضها يتعلق بمنهجه الدراسي وبعضها الاخر يتعلق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باساليب</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عمله النظريه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والتطبيقيه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والقسم الاخر يتعلق بمنزلته العلميه واستقلاليته ويمكن ادراج مشكلاته بالنقاط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الاتيه.</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صعوبه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تثبيت الحدود العلميه بين علم الاجتماع القانوني وعلم الاجتماع من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جهه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وبين علم الاجتماع القانوني والقانون من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جهه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اخرى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حسساسيه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الموضوعات التي يدرسها علم الاجتماع القانوني وهذه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الحساسيه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تجعل عالم الاجتماع القانوني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لايستطيع</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دراسه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موضوعاته بحريه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وشفافيه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تام.</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قله عدد المتخصصين والباحثين والعلماء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والاساتذه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ميدان علم الاجتماع القانوني بسبب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صعوبه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الموضوعات وحساسيتها وعلاقته بالقوانين والمحاكم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والقضاء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قله المصادر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والابحاث</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والكتب والمجلات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والادبيات</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المتعلقه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بعلم الاجتماع القانوني ومثل هذه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القله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تعني شحه نظرياته وقوانينه العلميه وعدم تكاملها وعجزها عن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تفسيرالعديد</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الظواهر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والقانونيه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تتخصص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قله او ندرة الاقسام العلميه في المعاهد والكليات والجامعات التي تتولى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مهمه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تدريب وتخريج الكوادر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والملاكات</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العلميه في مجال علم الاجتماع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القانوني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عدم تحرر  الكثير من المختصين في الاجتماع القانوني من مشكله فصل الحقائق عن القيم اذ ان هناك العديد من علماء الاجتماع القانوني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لايتقيدون</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بالحقائق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الاجتماعيه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القانونيه.</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من المشكلات الخطيرة التي ينزلق فيها علماء الاجتماع القانوني انهم يتجهون نحو التخصص الاولي او الاصلي الذي انحدروا منه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فاذا</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كان عالم الاجتماع القانوني ينحدر من  تخصص الاجتماع فان كتابته في الاجتماع القانوني تميل وتتحيز الى الاجتماع ولا توازن بين لاجتماع والقانون بل تعطي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الافضليه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الى الاجتماع ضد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القانون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74677">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1161931"/>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ابعاد علم الاجتماع </a:t>
            </a:r>
            <a:r>
              <a:rPr kumimoji="0" lang="ar-IQ" sz="1600" b="1" i="0" u="sng" strike="noStrike" cap="none" normalizeH="0" baseline="0" dirty="0" err="1" smtClean="0">
                <a:ln>
                  <a:noFill/>
                </a:ln>
                <a:solidFill>
                  <a:schemeClr val="tx1"/>
                </a:solidFill>
                <a:effectLst/>
                <a:latin typeface="Calibri" pitchFamily="34" charset="0"/>
                <a:ea typeface="Calibri" pitchFamily="34" charset="0"/>
                <a:cs typeface="Arial" pitchFamily="34" charset="0"/>
              </a:rPr>
              <a:t>القانوني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ينطوي علم الاجتماع القانوني على عدة ابعاد علميه ومنهجيه وتطبيقيه لعل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اهمها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ماهيه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علم الاجتماع القانوني وطبيعته العلميه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واهدافه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ومشكلاته وكيفيه مواجهتها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وتذليلها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علاقه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علم الاجتماع القانوني بالقانون من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جهه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وبعلم الاجتماع من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جهه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اخرى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المناهج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الدراسيه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لعلم الاجتماع القانوني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وبخاصه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المنهج التاريخي والمنهج المقارن والمسح الميداني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والاستنتاجي</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والاستقرائي والاستنباطي ودور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هذهالمناهج</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جمع المعلومات علم الاجتماع القانوني وتصنيفها وتحليلها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وتنظيرها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النشاه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التاريخه لعلم الاجتماع القانوني مع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دراسه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العوامل الموضوعيه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والذتيه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المسؤله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عن ظهور العلم ونموه وتطوره عبر الاجيال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والعصور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القانون الطبيعي الوضعي والقانون الاجتماعي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مفا</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هيم</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هذه القوانين والفوارق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الاساسيه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بينها والعوامل الموضوعيه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والذاتيه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الدا</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عيه لظهور مثل هذه القوانين.</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القانون والمجتمع ويتضمن هذا الموضوع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دراسه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العلاقه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المتفاعله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بين القانون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والمجتمع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العلاقه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بين القانون والقيم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والاعراف</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والعادات والتقاليد مع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دراسه</a:t>
            </a:r>
            <a:r>
              <a:rPr kumimoji="0" lang="ar-IQ"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الفوارق الرئيسيه </a:t>
            </a:r>
            <a:r>
              <a:rPr kumimoji="0" lang="ar-IQ" sz="16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بينها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ustDataLst>
      <p:tags r:id="rId1"/>
    </p:custDataLst>
  </p:cSld>
  <p:clrMapOvr>
    <a:masterClrMapping/>
  </p:clrMapOvr>
  <p:transition advTm="40374">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checkerboard(across)">
                                      <p:cBhvr>
                                        <p:cTn id="7" dur="500"/>
                                        <p:tgtEl>
                                          <p:spTgt spid="17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4"/>
</p:tagLst>
</file>

<file path=ppt/tags/tag2.xml><?xml version="1.0" encoding="utf-8"?>
<p:tagLst xmlns:a="http://schemas.openxmlformats.org/drawingml/2006/main" xmlns:r="http://schemas.openxmlformats.org/officeDocument/2006/relationships" xmlns:p="http://schemas.openxmlformats.org/presentationml/2006/main">
  <p:tag name="TIMING" val="|3.2"/>
</p:tagLst>
</file>

<file path=ppt/tags/tag3.xml><?xml version="1.0" encoding="utf-8"?>
<p:tagLst xmlns:a="http://schemas.openxmlformats.org/drawingml/2006/main" xmlns:r="http://schemas.openxmlformats.org/officeDocument/2006/relationships" xmlns:p="http://schemas.openxmlformats.org/presentationml/2006/main">
  <p:tag name="TIMING" val="|0.6"/>
</p:tagLst>
</file>

<file path=ppt/tags/tag4.xml><?xml version="1.0" encoding="utf-8"?>
<p:tagLst xmlns:a="http://schemas.openxmlformats.org/drawingml/2006/main" xmlns:r="http://schemas.openxmlformats.org/officeDocument/2006/relationships" xmlns:p="http://schemas.openxmlformats.org/presentationml/2006/main">
  <p:tag name="TIMING" val="|0.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937</Words>
  <Application>Microsoft Office PowerPoint</Application>
  <PresentationFormat>عرض على الشاشة (3:4)‏</PresentationFormat>
  <Paragraphs>43</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تدفق</vt:lpstr>
      <vt:lpstr>الشريحة 1</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salam</dc:creator>
  <cp:lastModifiedBy>salam</cp:lastModifiedBy>
  <cp:revision>3</cp:revision>
  <dcterms:created xsi:type="dcterms:W3CDTF">2019-06-22T16:12:03Z</dcterms:created>
  <dcterms:modified xsi:type="dcterms:W3CDTF">2019-06-22T18:39:50Z</dcterms:modified>
</cp:coreProperties>
</file>