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1B8ABB09-4A1D-463E-8065-109CC2B7EFAA}" type="datetimeFigureOut">
              <a:rPr lang="ar-SA" smtClean="0"/>
              <a:pPr/>
              <a:t>19/10/1440</a:t>
            </a:fld>
            <a:endParaRPr lang="ar-SA"/>
          </a:p>
        </p:txBody>
      </p:sp>
      <p:sp>
        <p:nvSpPr>
          <p:cNvPr id="19" name="عنصر نائب للتذييل 18"/>
          <p:cNvSpPr>
            <a:spLocks noGrp="1"/>
          </p:cNvSpPr>
          <p:nvPr>
            <p:ph type="ftr" sz="quarter" idx="11"/>
          </p:nvPr>
        </p:nvSpPr>
        <p:spPr/>
        <p:txBody>
          <a:bodyPr/>
          <a:lstStyle/>
          <a:p>
            <a:endParaRPr lang="ar-SA"/>
          </a:p>
        </p:txBody>
      </p:sp>
      <p:sp>
        <p:nvSpPr>
          <p:cNvPr id="27" name="عنصر نائب لرقم الشريحة 26"/>
          <p:cNvSpPr>
            <a:spLocks noGrp="1"/>
          </p:cNvSpPr>
          <p:nvPr>
            <p:ph type="sldNum" sz="quarter" idx="12"/>
          </p:nvPr>
        </p:nvSpPr>
        <p:spPr/>
        <p:txBody>
          <a:body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19/10/1440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19/10/1440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19/10/1440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19/10/1440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19/10/1440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19/10/1440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19/10/1440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19/10/1440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19/10/1440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19/10/1440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a:xfrm>
            <a:off x="8077200" y="6356350"/>
            <a:ext cx="609600" cy="365125"/>
          </a:xfrm>
        </p:spPr>
        <p:txBody>
          <a:bodyPr/>
          <a:lstStyle/>
          <a:p>
            <a:fld id="{0B34F065-1154-456A-91E3-76DE8E75E17B}" type="slidenum">
              <a:rPr lang="ar-SA" smtClean="0"/>
              <a:pPr/>
              <a:t>‹#›</a:t>
            </a:fld>
            <a:endParaRPr lang="ar-SA"/>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pPr/>
              <a:t>19/10/1440</a:t>
            </a:fld>
            <a:endParaRPr lang="ar-SA"/>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pPr/>
              <a:t>‹#›</a:t>
            </a:fld>
            <a:endParaRPr lang="ar-SA"/>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935541"/>
            <a:ext cx="8964488" cy="4401205"/>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IQ" sz="4400" b="1" i="1" u="none" strike="noStrike" cap="none" normalizeH="0" baseline="0" dirty="0" smtClean="0">
                <a:ln>
                  <a:noFill/>
                </a:ln>
                <a:solidFill>
                  <a:schemeClr val="tx1"/>
                </a:solidFill>
                <a:effectLst/>
                <a:latin typeface="Calibri" pitchFamily="34" charset="0"/>
                <a:ea typeface="Calibri" pitchFamily="34" charset="0"/>
                <a:cs typeface="Arial" pitchFamily="34" charset="0"/>
              </a:rPr>
              <a:t>مجموعه محاضرات مادة علم الاجتماع القانوني</a:t>
            </a:r>
          </a:p>
          <a:p>
            <a:pPr marL="0" marR="0" lvl="0" indent="0" algn="ctr" defTabSz="914400" rtl="1" eaLnBrk="1" fontAlgn="base" latinLnBrk="0" hangingPunct="1">
              <a:lnSpc>
                <a:spcPct val="100000"/>
              </a:lnSpc>
              <a:spcBef>
                <a:spcPct val="0"/>
              </a:spcBef>
              <a:spcAft>
                <a:spcPct val="0"/>
              </a:spcAft>
              <a:buClrTx/>
              <a:buSzTx/>
              <a:buFontTx/>
              <a:buNone/>
              <a:tabLst/>
            </a:pPr>
            <a:endParaRPr kumimoji="0" lang="en-US" sz="4400" b="1" i="1"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IQ" sz="3600" b="1" i="1" u="none" strike="noStrike" cap="none" normalizeH="0" baseline="0" dirty="0" smtClean="0">
                <a:ln>
                  <a:noFill/>
                </a:ln>
                <a:solidFill>
                  <a:schemeClr val="tx1"/>
                </a:solidFill>
                <a:effectLst/>
                <a:latin typeface="Calibri" pitchFamily="34" charset="0"/>
                <a:ea typeface="Calibri" pitchFamily="34" charset="0"/>
                <a:cs typeface="Arial" pitchFamily="34" charset="0"/>
              </a:rPr>
              <a:t>للمرحلة الأولى </a:t>
            </a:r>
            <a:r>
              <a:rPr kumimoji="0" lang="ar-IQ" sz="3600" b="1" i="1" u="none" strike="noStrike" cap="none" normalizeH="0" baseline="0" dirty="0" smtClean="0">
                <a:ln>
                  <a:noFill/>
                </a:ln>
                <a:solidFill>
                  <a:schemeClr val="tx1"/>
                </a:solidFill>
                <a:effectLst/>
                <a:latin typeface="Calibri" pitchFamily="34" charset="0"/>
                <a:ea typeface="Calibri" pitchFamily="34" charset="0"/>
                <a:cs typeface="Arial" pitchFamily="34" charset="0"/>
              </a:rPr>
              <a:t>للفصل</a:t>
            </a:r>
            <a:r>
              <a:rPr kumimoji="0" lang="ar-IQ" sz="3600" b="1" i="1" u="none" strike="noStrike" cap="none" normalizeH="0" dirty="0" smtClean="0">
                <a:ln>
                  <a:noFill/>
                </a:ln>
                <a:solidFill>
                  <a:schemeClr val="tx1"/>
                </a:solidFill>
                <a:effectLst/>
                <a:latin typeface="Calibri" pitchFamily="34" charset="0"/>
                <a:ea typeface="Calibri" pitchFamily="34" charset="0"/>
                <a:cs typeface="Arial" pitchFamily="34" charset="0"/>
              </a:rPr>
              <a:t> </a:t>
            </a:r>
            <a:r>
              <a:rPr kumimoji="0" lang="ar-IQ" sz="3600" b="1" i="1" u="none" strike="noStrike" cap="none" normalizeH="0" baseline="0" dirty="0" smtClean="0">
                <a:ln>
                  <a:noFill/>
                </a:ln>
                <a:solidFill>
                  <a:schemeClr val="tx1"/>
                </a:solidFill>
                <a:effectLst/>
                <a:latin typeface="Calibri" pitchFamily="34" charset="0"/>
                <a:ea typeface="Calibri" pitchFamily="34" charset="0"/>
                <a:cs typeface="Arial" pitchFamily="34" charset="0"/>
              </a:rPr>
              <a:t>الدراسي </a:t>
            </a:r>
            <a:r>
              <a:rPr kumimoji="0" lang="ar-IQ" sz="3600" b="1" i="1" u="none" strike="noStrike" cap="none" normalizeH="0" baseline="0" dirty="0" smtClean="0">
                <a:ln>
                  <a:noFill/>
                </a:ln>
                <a:solidFill>
                  <a:schemeClr val="tx1"/>
                </a:solidFill>
                <a:effectLst/>
                <a:latin typeface="Calibri" pitchFamily="34" charset="0"/>
                <a:ea typeface="Calibri" pitchFamily="34" charset="0"/>
                <a:cs typeface="Arial" pitchFamily="34" charset="0"/>
              </a:rPr>
              <a:t>الأول 2018-2019</a:t>
            </a:r>
          </a:p>
          <a:p>
            <a:pPr marL="0" marR="0" lvl="0" indent="0" algn="ctr" defTabSz="914400" rtl="1" eaLnBrk="0" fontAlgn="base" latinLnBrk="0" hangingPunct="0">
              <a:lnSpc>
                <a:spcPct val="100000"/>
              </a:lnSpc>
              <a:spcBef>
                <a:spcPct val="0"/>
              </a:spcBef>
              <a:spcAft>
                <a:spcPct val="0"/>
              </a:spcAft>
              <a:buClrTx/>
              <a:buSzTx/>
              <a:buFontTx/>
              <a:buNone/>
              <a:tabLst/>
            </a:pPr>
            <a:endParaRPr kumimoji="0" lang="ar-IQ" sz="4400" b="1" i="1"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endParaRPr kumimoji="0" lang="en-US" sz="4400" b="1" i="1"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IQ" sz="4400" b="1" i="1" u="none" strike="noStrike" cap="none" normalizeH="0" baseline="0" dirty="0" smtClean="0">
                <a:ln>
                  <a:noFill/>
                </a:ln>
                <a:solidFill>
                  <a:schemeClr val="tx1"/>
                </a:solidFill>
                <a:effectLst/>
                <a:latin typeface="Calibri" pitchFamily="34" charset="0"/>
                <a:ea typeface="Calibri" pitchFamily="34" charset="0"/>
                <a:cs typeface="Arial" pitchFamily="34" charset="0"/>
              </a:rPr>
              <a:t> م.م حنان فلاح حسن </a:t>
            </a:r>
            <a:endParaRPr kumimoji="0" lang="en-US" sz="4400" b="1" i="1"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IQ" sz="2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ar-IQ" sz="1800" b="0" i="0" u="none" strike="noStrike" cap="none" normalizeH="0" baseline="0" dirty="0" smtClean="0">
              <a:ln>
                <a:noFill/>
              </a:ln>
              <a:solidFill>
                <a:schemeClr val="tx1"/>
              </a:solidFill>
              <a:effectLst/>
              <a:latin typeface="Arial" pitchFamily="34" charset="0"/>
              <a:cs typeface="Arial" pitchFamily="34" charset="0"/>
            </a:endParaRPr>
          </a:p>
        </p:txBody>
      </p:sp>
    </p:spTree>
    <p:custDataLst>
      <p:tags r:id="rId1"/>
    </p:custDataLst>
  </p:cSld>
  <p:clrMapOvr>
    <a:masterClrMapping/>
  </p:clrMapOvr>
  <p:transition spd="med" advTm="20482">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049">
                                            <p:txEl>
                                              <p:pRg st="0" end="0"/>
                                            </p:txEl>
                                          </p:spTgt>
                                        </p:tgtEl>
                                        <p:attrNameLst>
                                          <p:attrName>style.visibility</p:attrName>
                                        </p:attrNameLst>
                                      </p:cBhvr>
                                      <p:to>
                                        <p:strVal val="visible"/>
                                      </p:to>
                                    </p:set>
                                    <p:animEffect transition="in" filter="checkerboard(across)">
                                      <p:cBhvr>
                                        <p:cTn id="7" dur="500"/>
                                        <p:tgtEl>
                                          <p:spTgt spid="2049">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2049">
                                            <p:txEl>
                                              <p:pRg st="2" end="2"/>
                                            </p:txEl>
                                          </p:spTgt>
                                        </p:tgtEl>
                                        <p:attrNameLst>
                                          <p:attrName>style.visibility</p:attrName>
                                        </p:attrNameLst>
                                      </p:cBhvr>
                                      <p:to>
                                        <p:strVal val="visible"/>
                                      </p:to>
                                    </p:set>
                                    <p:animEffect transition="in" filter="checkerboard(across)">
                                      <p:cBhvr>
                                        <p:cTn id="10" dur="500"/>
                                        <p:tgtEl>
                                          <p:spTgt spid="2049">
                                            <p:txEl>
                                              <p:pRg st="2" end="2"/>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2049">
                                            <p:txEl>
                                              <p:pRg st="5" end="5"/>
                                            </p:txEl>
                                          </p:spTgt>
                                        </p:tgtEl>
                                        <p:attrNameLst>
                                          <p:attrName>style.visibility</p:attrName>
                                        </p:attrNameLst>
                                      </p:cBhvr>
                                      <p:to>
                                        <p:strVal val="visible"/>
                                      </p:to>
                                    </p:set>
                                    <p:animEffect transition="in" filter="checkerboard(across)">
                                      <p:cBhvr>
                                        <p:cTn id="13" dur="500"/>
                                        <p:tgtEl>
                                          <p:spTgt spid="204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334752"/>
            <a:ext cx="9144000" cy="6740307"/>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IQ" sz="2400" b="1" i="1" u="sng" strike="noStrike" cap="none" normalizeH="0" baseline="0" dirty="0" smtClean="0">
                <a:ln>
                  <a:noFill/>
                </a:ln>
                <a:solidFill>
                  <a:schemeClr val="tx1"/>
                </a:solidFill>
                <a:effectLst/>
                <a:latin typeface="Calibri" pitchFamily="34" charset="0"/>
                <a:ea typeface="Calibri" pitchFamily="34" charset="0"/>
                <a:cs typeface="Arial" pitchFamily="34" charset="0"/>
              </a:rPr>
              <a:t>المحاضرة الأولى </a:t>
            </a:r>
          </a:p>
          <a:p>
            <a:pPr marL="0" marR="0" lvl="0" indent="0" algn="justLow" defTabSz="914400" rtl="1"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علم الاجتماع القانوني نشأته ومفاهيمه وطبيعته وأهدافه ومشكلاته </a:t>
            </a:r>
          </a:p>
          <a:p>
            <a:pPr marL="0" marR="0" lvl="0" indent="0" algn="justLow" defTabSz="914400" rtl="1"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400" b="1" i="0" u="sng" strike="noStrike" cap="none" normalizeH="0" baseline="0" dirty="0" smtClean="0">
                <a:ln>
                  <a:noFill/>
                </a:ln>
                <a:solidFill>
                  <a:schemeClr val="tx1"/>
                </a:solidFill>
                <a:effectLst/>
                <a:latin typeface="Calibri" pitchFamily="34" charset="0"/>
                <a:ea typeface="Calibri" pitchFamily="34" charset="0"/>
                <a:cs typeface="Arial" pitchFamily="34" charset="0"/>
              </a:rPr>
              <a:t>ألمقدمه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ظهر علم الاجتماع القانوني في فترة ما بين الحربين العالميتين وقد نمى وتطور تطورا سريعا بعد الحرب العالمية الثانية وبخاصة بعد تداخل العديد من الظواهر الاجتماعية بالمسائل القانونية وتعاظم الحاجة إلى تفسير ممارسات الأفراد وعلاقاتهم المتشابكة ومؤسساتهم الوظيفية </a:t>
            </a:r>
            <a:r>
              <a:rPr kumimoji="0" lang="ar-IQ" sz="2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البنويه</a:t>
            </a:r>
            <a:r>
              <a:rPr kumimoji="0" lang="ar-IQ"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تفسيرا قانونيا ينسجم مع ما يتقبله الإنسان  ويقره المجتمع وتوافق عليه الأعراف والعادات والتقاليد الاجتماعية فضلا عن كون المجتمع والحياة الاجتماعية وما ينطوي عليهما من أسس ومسوغات تستند على القوانين المدونة وغير المدونة ذلك أن المجتمع هو مصدر القانون وان ظروف المجتمع ومعطياته الموضوعية والذاتية هي المسئولة  عن قوة القانون </a:t>
            </a:r>
            <a:r>
              <a:rPr kumimoji="0" lang="ar-IQ" sz="2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وفاعليته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والقانون كما يخبرنا العالم جورج </a:t>
            </a:r>
            <a:r>
              <a:rPr kumimoji="0" lang="ar-IQ" sz="2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كيفرج</a:t>
            </a:r>
            <a:r>
              <a:rPr kumimoji="0" lang="ar-IQ"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في كتابه الموسوم علم الاجتماع القانوني هو أساس تنظيم المجتمع </a:t>
            </a:r>
            <a:r>
              <a:rPr kumimoji="0" lang="ar-IQ" sz="2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ولهيمنه</a:t>
            </a:r>
            <a:r>
              <a:rPr kumimoji="0" lang="ar-IQ"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على حركته وتوجيه مسيرته نحو ما يريده القانون ويرتضيه طالما ان القانون هو الذي يضع القواعد </a:t>
            </a:r>
            <a:r>
              <a:rPr kumimoji="0" lang="ar-IQ" sz="2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السوكيه</a:t>
            </a:r>
            <a:r>
              <a:rPr kumimoji="0" lang="ar-IQ"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والتفاعلية التي يعتمدها البشر في حياتهم اليومية والتفصيلية ويوجه ألطريقه التي تسير في ظلها الحياة الاجتماعية بجوانبها الموضوعية </a:t>
            </a:r>
            <a:r>
              <a:rPr kumimoji="0" lang="ar-IQ" sz="2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والذاتية .</a:t>
            </a:r>
            <a:endParaRPr kumimoji="0" lang="ar-IQ" sz="2400" b="0" i="0" u="none" strike="noStrike" cap="none" normalizeH="0" baseline="0" dirty="0" smtClean="0">
              <a:ln>
                <a:noFill/>
              </a:ln>
              <a:solidFill>
                <a:schemeClr val="tx1"/>
              </a:solidFill>
              <a:effectLst/>
              <a:latin typeface="Arial" pitchFamily="34" charset="0"/>
              <a:cs typeface="Arial" pitchFamily="34" charset="0"/>
            </a:endParaRPr>
          </a:p>
        </p:txBody>
      </p:sp>
    </p:spTree>
    <p:custDataLst>
      <p:tags r:id="rId1"/>
    </p:custDataLst>
  </p:cSld>
  <p:clrMapOvr>
    <a:masterClrMapping/>
  </p:clrMapOvr>
  <p:transition advTm="30654">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026">
                                            <p:txEl>
                                              <p:pRg st="0" end="0"/>
                                            </p:txEl>
                                          </p:spTgt>
                                        </p:tgtEl>
                                        <p:attrNameLst>
                                          <p:attrName>style.visibility</p:attrName>
                                        </p:attrNameLst>
                                      </p:cBhvr>
                                      <p:to>
                                        <p:strVal val="visible"/>
                                      </p:to>
                                    </p:set>
                                    <p:animEffect transition="in" filter="checkerboard(across)">
                                      <p:cBhvr>
                                        <p:cTn id="7" dur="500"/>
                                        <p:tgtEl>
                                          <p:spTgt spid="1026">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1026">
                                            <p:txEl>
                                              <p:pRg st="2" end="2"/>
                                            </p:txEl>
                                          </p:spTgt>
                                        </p:tgtEl>
                                        <p:attrNameLst>
                                          <p:attrName>style.visibility</p:attrName>
                                        </p:attrNameLst>
                                      </p:cBhvr>
                                      <p:to>
                                        <p:strVal val="visible"/>
                                      </p:to>
                                    </p:set>
                                    <p:animEffect transition="in" filter="checkerboard(across)">
                                      <p:cBhvr>
                                        <p:cTn id="10" dur="500"/>
                                        <p:tgtEl>
                                          <p:spTgt spid="1026">
                                            <p:txEl>
                                              <p:pRg st="2" end="2"/>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1026">
                                            <p:txEl>
                                              <p:pRg st="4" end="4"/>
                                            </p:txEl>
                                          </p:spTgt>
                                        </p:tgtEl>
                                        <p:attrNameLst>
                                          <p:attrName>style.visibility</p:attrName>
                                        </p:attrNameLst>
                                      </p:cBhvr>
                                      <p:to>
                                        <p:strVal val="visible"/>
                                      </p:to>
                                    </p:set>
                                    <p:animEffect transition="in" filter="checkerboard(across)">
                                      <p:cBhvr>
                                        <p:cTn id="13" dur="500"/>
                                        <p:tgtEl>
                                          <p:spTgt spid="1026">
                                            <p:txEl>
                                              <p:pRg st="4" end="4"/>
                                            </p:txEl>
                                          </p:spTgt>
                                        </p:tgtEl>
                                      </p:cBhvr>
                                    </p:animEffect>
                                  </p:childTnLst>
                                </p:cTn>
                              </p:par>
                              <p:par>
                                <p:cTn id="14" presetID="5" presetClass="entr" presetSubtype="10" fill="hold" nodeType="withEffect">
                                  <p:stCondLst>
                                    <p:cond delay="0"/>
                                  </p:stCondLst>
                                  <p:childTnLst>
                                    <p:set>
                                      <p:cBhvr>
                                        <p:cTn id="15" dur="1" fill="hold">
                                          <p:stCondLst>
                                            <p:cond delay="0"/>
                                          </p:stCondLst>
                                        </p:cTn>
                                        <p:tgtEl>
                                          <p:spTgt spid="1026">
                                            <p:txEl>
                                              <p:pRg st="5" end="5"/>
                                            </p:txEl>
                                          </p:spTgt>
                                        </p:tgtEl>
                                        <p:attrNameLst>
                                          <p:attrName>style.visibility</p:attrName>
                                        </p:attrNameLst>
                                      </p:cBhvr>
                                      <p:to>
                                        <p:strVal val="visible"/>
                                      </p:to>
                                    </p:set>
                                    <p:animEffect transition="in" filter="checkerboard(across)">
                                      <p:cBhvr>
                                        <p:cTn id="16" dur="500"/>
                                        <p:tgtEl>
                                          <p:spTgt spid="1026">
                                            <p:txEl>
                                              <p:pRg st="5" end="5"/>
                                            </p:txEl>
                                          </p:spTgt>
                                        </p:tgtEl>
                                      </p:cBhvr>
                                    </p:animEffect>
                                  </p:childTnLst>
                                </p:cTn>
                              </p:par>
                              <p:par>
                                <p:cTn id="17" presetID="5" presetClass="entr" presetSubtype="10" fill="hold" nodeType="withEffect">
                                  <p:stCondLst>
                                    <p:cond delay="0"/>
                                  </p:stCondLst>
                                  <p:childTnLst>
                                    <p:set>
                                      <p:cBhvr>
                                        <p:cTn id="18" dur="1" fill="hold">
                                          <p:stCondLst>
                                            <p:cond delay="0"/>
                                          </p:stCondLst>
                                        </p:cTn>
                                        <p:tgtEl>
                                          <p:spTgt spid="1026">
                                            <p:txEl>
                                              <p:pRg st="6" end="6"/>
                                            </p:txEl>
                                          </p:spTgt>
                                        </p:tgtEl>
                                        <p:attrNameLst>
                                          <p:attrName>style.visibility</p:attrName>
                                        </p:attrNameLst>
                                      </p:cBhvr>
                                      <p:to>
                                        <p:strVal val="visible"/>
                                      </p:to>
                                    </p:set>
                                    <p:animEffect transition="in" filter="checkerboard(across)">
                                      <p:cBhvr>
                                        <p:cTn id="19" dur="500"/>
                                        <p:tgtEl>
                                          <p:spTgt spid="102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0" y="4758"/>
            <a:ext cx="9144000" cy="7017306"/>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IQ" b="1" i="0" u="sng" strike="noStrike" cap="none" normalizeH="0" baseline="0" dirty="0" smtClean="0">
                <a:ln>
                  <a:noFill/>
                </a:ln>
                <a:solidFill>
                  <a:srgbClr val="000000"/>
                </a:solidFill>
                <a:effectLst/>
                <a:latin typeface="Calibri" pitchFamily="34" charset="0"/>
                <a:ea typeface="Calibri" pitchFamily="34" charset="0"/>
                <a:cs typeface="Arial" pitchFamily="34" charset="0"/>
              </a:rPr>
              <a:t>نشأة علم الاجتماع القانوني </a:t>
            </a:r>
            <a:r>
              <a:rPr kumimoji="0" lang="ar-IQ" b="1" i="0" u="sng" strike="noStrike" cap="none" normalizeH="0" baseline="0" dirty="0" err="1" smtClean="0">
                <a:ln>
                  <a:noFill/>
                </a:ln>
                <a:solidFill>
                  <a:srgbClr val="000000"/>
                </a:solidFill>
                <a:effectLst/>
                <a:latin typeface="Calibri" pitchFamily="34" charset="0"/>
                <a:ea typeface="Calibri" pitchFamily="34" charset="0"/>
                <a:cs typeface="Arial" pitchFamily="34" charset="0"/>
              </a:rPr>
              <a:t>وظهوره .</a:t>
            </a:r>
            <a:endParaRPr kumimoji="0" lang="ar-IQ" b="1" i="0" u="sng" strike="noStrike" cap="none" normalizeH="0" baseline="0" dirty="0" smtClean="0">
              <a:ln>
                <a:noFill/>
              </a:ln>
              <a:solidFill>
                <a:srgbClr val="000000"/>
              </a:solidFill>
              <a:effectLst/>
              <a:latin typeface="Calibri" pitchFamily="34" charset="0"/>
              <a:ea typeface="Calibri" pitchFamily="34" charset="0"/>
              <a:cs typeface="Arial" pitchFamily="34" charset="0"/>
            </a:endParaRPr>
          </a:p>
          <a:p>
            <a:pPr marL="0" marR="0" lvl="0" indent="0" defTabSz="914400" rtl="1" eaLnBrk="1" fontAlgn="base" latinLnBrk="0" hangingPunct="1">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b="0" i="0" u="none" strike="noStrike" cap="none" normalizeH="0" baseline="0" dirty="0" smtClean="0">
                <a:ln>
                  <a:noFill/>
                </a:ln>
                <a:solidFill>
                  <a:srgbClr val="000000"/>
                </a:solidFill>
                <a:effectLst/>
                <a:latin typeface="Calibri" pitchFamily="34" charset="0"/>
                <a:ea typeface="Calibri" pitchFamily="34" charset="0"/>
                <a:cs typeface="Arial" pitchFamily="34" charset="0"/>
              </a:rPr>
              <a:t>نشا علم الاجتماع القانوني في النصف الأول من القرن العشرين وذلك لدراسة الجذور الاجتماعية للقانون واثر القانون والتشريعات القانونية في المجتمع والحياة الاجتماعي هان للقا</a:t>
            </a:r>
            <a:r>
              <a:rPr kumimoji="0" lang="ar-IQ"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نون خلفيته الاجتماعية وإطاره الإنساني فلا قانون بدون مجتمع لان القانون هو الذي ينظم المجتمع ويحدد علاقات إفراده وممارساتهم أليوميه ولتفصليه ولا مجتمع بدون قانون ينظم هياكله ويحدد سلوكيه إفراده ويفض المشكلات والمنازعات التي قد تظهر بين إفراده وجماعاته ومؤسساته بيد أن عالم الاجتماع لم يدرس دراسة متعمقة دور القانون في المجتمع وأهميته للوجود الاجتماعي ومركزه الفاعل في الأمن الاجتماعي والاستقرار </a:t>
            </a:r>
            <a:r>
              <a:rPr kumimoji="0" lang="ar-IQ"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والطمانينه</a:t>
            </a:r>
            <a:r>
              <a:rPr kumimoji="0" lang="ar-IQ"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ولم يعالج المضامين والإبعاد القانونية التي تنطوي عليها البنية الاجتماعية ولم يعالج المشكلات الناجمة عن عدم تكييف القوانين للمجتمع او موجهه التحديات المنبعثة عن </a:t>
            </a:r>
            <a:r>
              <a:rPr kumimoji="0" lang="ar-IQ"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التناشز</a:t>
            </a:r>
            <a:r>
              <a:rPr kumimoji="0" lang="ar-IQ"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بين طبيعة القانون وطبيعة المجتمع كذلك لم يهتم المختص في القانون بالخلفية الاجتماعية للقانون ودور القانون في تنظيم المجتمع وحل مشكلاته ولم يعالج موضوع المواءمة بين طبيعة حاجات المجتمع ومشكلاته وماهية القوانين التي يحتاجها لكي يضمن الاستقرار والهدوء </a:t>
            </a:r>
            <a:r>
              <a:rPr kumimoji="0" lang="ar-IQ"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والطمانينه</a:t>
            </a:r>
            <a:r>
              <a:rPr kumimoji="0" lang="ar-IQ"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والأمن </a:t>
            </a:r>
            <a:r>
              <a:rPr kumimoji="0" lang="ar-IQ"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والسلام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لذا ظهر علم الاجتماع القانوني ليدرس العلاقة المتفاعلة بين القانون والمجتمع ويفحص المؤسسة القانونية ويحللها اجتماعيا ويشخص الآثار التي تتركها التشريعات الاجتماعية على المجتمع والبناء الاجتماعي فضلا عن تشخيص </a:t>
            </a:r>
            <a:r>
              <a:rPr kumimoji="0" lang="ar-IQ"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ماهيه</a:t>
            </a:r>
            <a:r>
              <a:rPr kumimoji="0" lang="ar-IQ"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القانونية التي يحتاجها المجتمع في المرحله الحضاريه التاريخيه التي يمر </a:t>
            </a:r>
            <a:r>
              <a:rPr kumimoji="0" lang="ar-IQ"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بها</a:t>
            </a:r>
            <a:r>
              <a:rPr kumimoji="0" lang="ar-IQ"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IQ"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a:t>
            </a:r>
            <a:endParaRPr kumimoji="0" lang="ar-IQ" b="0"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b="1" i="0" u="sng" strike="noStrike" cap="none" normalizeH="0" baseline="0" dirty="0" smtClean="0">
                <a:ln>
                  <a:noFill/>
                </a:ln>
                <a:solidFill>
                  <a:schemeClr val="tx1"/>
                </a:solidFill>
                <a:effectLst/>
                <a:latin typeface="Calibri" pitchFamily="34" charset="0"/>
                <a:ea typeface="Calibri" pitchFamily="34" charset="0"/>
                <a:cs typeface="Arial" pitchFamily="34" charset="0"/>
              </a:rPr>
              <a:t>العوامل التي ساعدت على </a:t>
            </a:r>
            <a:r>
              <a:rPr kumimoji="0" lang="ar-IQ" b="1" i="0" u="sng" strike="noStrike" cap="none" normalizeH="0" baseline="0" dirty="0" err="1" smtClean="0">
                <a:ln>
                  <a:noFill/>
                </a:ln>
                <a:solidFill>
                  <a:schemeClr val="tx1"/>
                </a:solidFill>
                <a:effectLst/>
                <a:latin typeface="Calibri" pitchFamily="34" charset="0"/>
                <a:ea typeface="Calibri" pitchFamily="34" charset="0"/>
                <a:cs typeface="Arial" pitchFamily="34" charset="0"/>
              </a:rPr>
              <a:t>نشاة</a:t>
            </a:r>
            <a:r>
              <a:rPr kumimoji="0" lang="ar-IQ" b="1" i="0" u="sng" strike="noStrike" cap="none" normalizeH="0" baseline="0" dirty="0" smtClean="0">
                <a:ln>
                  <a:noFill/>
                </a:ln>
                <a:solidFill>
                  <a:schemeClr val="tx1"/>
                </a:solidFill>
                <a:effectLst/>
                <a:latin typeface="Calibri" pitchFamily="34" charset="0"/>
                <a:ea typeface="Calibri" pitchFamily="34" charset="0"/>
                <a:cs typeface="Arial" pitchFamily="34" charset="0"/>
              </a:rPr>
              <a:t> علم الاجتماع في النصف الاول من القرن </a:t>
            </a:r>
            <a:r>
              <a:rPr kumimoji="0" lang="ar-IQ" b="1" i="0" u="sng" strike="noStrike" cap="none" normalizeH="0" baseline="0" dirty="0" err="1" smtClean="0">
                <a:ln>
                  <a:noFill/>
                </a:ln>
                <a:solidFill>
                  <a:schemeClr val="tx1"/>
                </a:solidFill>
                <a:effectLst/>
                <a:latin typeface="Calibri" pitchFamily="34" charset="0"/>
                <a:ea typeface="Calibri" pitchFamily="34" charset="0"/>
                <a:cs typeface="Arial" pitchFamily="34" charset="0"/>
              </a:rPr>
              <a:t>العشرين</a:t>
            </a:r>
            <a:r>
              <a:rPr kumimoji="0" lang="ar-IQ"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 </a:t>
            </a:r>
            <a:r>
              <a:rPr kumimoji="0" lang="ar-IQ"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ar-IQ"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ضرورة </a:t>
            </a:r>
            <a:r>
              <a:rPr kumimoji="0" lang="ar-IQ"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دراسه</a:t>
            </a:r>
            <a:r>
              <a:rPr kumimoji="0" lang="ar-IQ"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الظاهرة القانونيه </a:t>
            </a:r>
            <a:r>
              <a:rPr kumimoji="0" lang="ar-IQ"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دراسه</a:t>
            </a:r>
            <a:r>
              <a:rPr kumimoji="0" lang="ar-IQ"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اجتماعيه ذلك ان للقوانين والتشريعات جذورها </a:t>
            </a:r>
            <a:r>
              <a:rPr kumimoji="0" lang="ar-IQ"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الاجتماعيه</a:t>
            </a:r>
            <a:r>
              <a:rPr kumimoji="0" lang="ar-IQ"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وخلفيتها الحضاريه.</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ar-IQ"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ضرورة </a:t>
            </a:r>
            <a:r>
              <a:rPr kumimoji="0" lang="ar-IQ"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صياغه</a:t>
            </a:r>
            <a:r>
              <a:rPr kumimoji="0" lang="ar-IQ"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قوانين جديدة تتلاءم مع الظروف والمعطيات </a:t>
            </a:r>
            <a:r>
              <a:rPr kumimoji="0" lang="ar-IQ"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الاجتماعيه</a:t>
            </a:r>
            <a:r>
              <a:rPr kumimoji="0" lang="ar-IQ"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التي يشهدها </a:t>
            </a:r>
            <a:r>
              <a:rPr kumimoji="0" lang="ar-IQ"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المجتمع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ar-IQ"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ظهور العديد من الكتب والمؤلفات في ميدان علم الاجتماع القانوني ككتاب علم الاجتماع القانوني لجورج </a:t>
            </a:r>
            <a:r>
              <a:rPr kumimoji="0" lang="ar-IQ"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كيفرج</a:t>
            </a:r>
            <a:r>
              <a:rPr kumimoji="0" lang="ar-IQ"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وكتاب علم الاجتماع القانوني لمؤلفه </a:t>
            </a:r>
            <a:r>
              <a:rPr kumimoji="0" lang="ar-IQ"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نيقولا</a:t>
            </a:r>
            <a:r>
              <a:rPr kumimoji="0" lang="ar-IQ"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IQ"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تيماشيف</a:t>
            </a:r>
            <a:r>
              <a:rPr kumimoji="0" lang="ar-IQ"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IQ"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وغيرهم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ar-IQ"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ظهور العديد من الرجال المتخصصين في حقل علم الاجتماع القانوني وأسماء بعض هؤلاء الرجال مذكورة مع مؤلفاتهم التي ذكرناها </a:t>
            </a:r>
            <a:r>
              <a:rPr kumimoji="0" lang="ar-IQ"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سابقا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ar-IQ"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فتح أقسام علميه متخصصة في ميدان علم الاجتماع القانوني اذ أسست جامعه </a:t>
            </a:r>
            <a:r>
              <a:rPr kumimoji="0" lang="ar-IQ"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مانجستر</a:t>
            </a:r>
            <a:r>
              <a:rPr kumimoji="0" lang="ar-IQ"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البريطانية أول قسم في الاجتماع القانوني عام </a:t>
            </a:r>
            <a:r>
              <a:rPr kumimoji="0" lang="ar-IQ"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1949بالاضافه</a:t>
            </a:r>
            <a:r>
              <a:rPr kumimoji="0" lang="ar-IQ"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الى جامعات أخرى.</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Tree>
    <p:custDataLst>
      <p:tags r:id="rId1"/>
    </p:custDataLst>
  </p:cSld>
  <p:clrMapOvr>
    <a:masterClrMapping/>
  </p:clrMapOvr>
  <p:transition advTm="59187">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7649">
                                            <p:txEl>
                                              <p:pRg st="0" end="0"/>
                                            </p:txEl>
                                          </p:spTgt>
                                        </p:tgtEl>
                                        <p:attrNameLst>
                                          <p:attrName>style.visibility</p:attrName>
                                        </p:attrNameLst>
                                      </p:cBhvr>
                                      <p:to>
                                        <p:strVal val="visible"/>
                                      </p:to>
                                    </p:set>
                                    <p:animEffect transition="in" filter="checkerboard(across)">
                                      <p:cBhvr>
                                        <p:cTn id="7" dur="500"/>
                                        <p:tgtEl>
                                          <p:spTgt spid="27649">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27649">
                                            <p:txEl>
                                              <p:pRg st="2" end="2"/>
                                            </p:txEl>
                                          </p:spTgt>
                                        </p:tgtEl>
                                        <p:attrNameLst>
                                          <p:attrName>style.visibility</p:attrName>
                                        </p:attrNameLst>
                                      </p:cBhvr>
                                      <p:to>
                                        <p:strVal val="visible"/>
                                      </p:to>
                                    </p:set>
                                    <p:animEffect transition="in" filter="checkerboard(across)">
                                      <p:cBhvr>
                                        <p:cTn id="10" dur="500"/>
                                        <p:tgtEl>
                                          <p:spTgt spid="27649">
                                            <p:txEl>
                                              <p:pRg st="2" end="2"/>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27649">
                                            <p:txEl>
                                              <p:pRg st="3" end="3"/>
                                            </p:txEl>
                                          </p:spTgt>
                                        </p:tgtEl>
                                        <p:attrNameLst>
                                          <p:attrName>style.visibility</p:attrName>
                                        </p:attrNameLst>
                                      </p:cBhvr>
                                      <p:to>
                                        <p:strVal val="visible"/>
                                      </p:to>
                                    </p:set>
                                    <p:animEffect transition="in" filter="checkerboard(across)">
                                      <p:cBhvr>
                                        <p:cTn id="13" dur="500"/>
                                        <p:tgtEl>
                                          <p:spTgt spid="27649">
                                            <p:txEl>
                                              <p:pRg st="3" end="3"/>
                                            </p:txEl>
                                          </p:spTgt>
                                        </p:tgtEl>
                                      </p:cBhvr>
                                    </p:animEffect>
                                  </p:childTnLst>
                                </p:cTn>
                              </p:par>
                              <p:par>
                                <p:cTn id="14" presetID="5" presetClass="entr" presetSubtype="10" fill="hold" nodeType="withEffect">
                                  <p:stCondLst>
                                    <p:cond delay="0"/>
                                  </p:stCondLst>
                                  <p:childTnLst>
                                    <p:set>
                                      <p:cBhvr>
                                        <p:cTn id="15" dur="1" fill="hold">
                                          <p:stCondLst>
                                            <p:cond delay="0"/>
                                          </p:stCondLst>
                                        </p:cTn>
                                        <p:tgtEl>
                                          <p:spTgt spid="27649">
                                            <p:txEl>
                                              <p:pRg st="5" end="5"/>
                                            </p:txEl>
                                          </p:spTgt>
                                        </p:tgtEl>
                                        <p:attrNameLst>
                                          <p:attrName>style.visibility</p:attrName>
                                        </p:attrNameLst>
                                      </p:cBhvr>
                                      <p:to>
                                        <p:strVal val="visible"/>
                                      </p:to>
                                    </p:set>
                                    <p:animEffect transition="in" filter="checkerboard(across)">
                                      <p:cBhvr>
                                        <p:cTn id="16" dur="500"/>
                                        <p:tgtEl>
                                          <p:spTgt spid="27649">
                                            <p:txEl>
                                              <p:pRg st="5" end="5"/>
                                            </p:txEl>
                                          </p:spTgt>
                                        </p:tgtEl>
                                      </p:cBhvr>
                                    </p:animEffect>
                                  </p:childTnLst>
                                </p:cTn>
                              </p:par>
                              <p:par>
                                <p:cTn id="17" presetID="5" presetClass="entr" presetSubtype="10" fill="hold" nodeType="withEffect">
                                  <p:stCondLst>
                                    <p:cond delay="0"/>
                                  </p:stCondLst>
                                  <p:childTnLst>
                                    <p:set>
                                      <p:cBhvr>
                                        <p:cTn id="18" dur="1" fill="hold">
                                          <p:stCondLst>
                                            <p:cond delay="0"/>
                                          </p:stCondLst>
                                        </p:cTn>
                                        <p:tgtEl>
                                          <p:spTgt spid="27649">
                                            <p:txEl>
                                              <p:pRg st="6" end="6"/>
                                            </p:txEl>
                                          </p:spTgt>
                                        </p:tgtEl>
                                        <p:attrNameLst>
                                          <p:attrName>style.visibility</p:attrName>
                                        </p:attrNameLst>
                                      </p:cBhvr>
                                      <p:to>
                                        <p:strVal val="visible"/>
                                      </p:to>
                                    </p:set>
                                    <p:animEffect transition="in" filter="checkerboard(across)">
                                      <p:cBhvr>
                                        <p:cTn id="19" dur="500"/>
                                        <p:tgtEl>
                                          <p:spTgt spid="27649">
                                            <p:txEl>
                                              <p:pRg st="6" end="6"/>
                                            </p:txEl>
                                          </p:spTgt>
                                        </p:tgtEl>
                                      </p:cBhvr>
                                    </p:animEffect>
                                  </p:childTnLst>
                                </p:cTn>
                              </p:par>
                              <p:par>
                                <p:cTn id="20" presetID="5" presetClass="entr" presetSubtype="10" fill="hold" nodeType="withEffect">
                                  <p:stCondLst>
                                    <p:cond delay="0"/>
                                  </p:stCondLst>
                                  <p:childTnLst>
                                    <p:set>
                                      <p:cBhvr>
                                        <p:cTn id="21" dur="1" fill="hold">
                                          <p:stCondLst>
                                            <p:cond delay="0"/>
                                          </p:stCondLst>
                                        </p:cTn>
                                        <p:tgtEl>
                                          <p:spTgt spid="27649">
                                            <p:txEl>
                                              <p:pRg st="7" end="7"/>
                                            </p:txEl>
                                          </p:spTgt>
                                        </p:tgtEl>
                                        <p:attrNameLst>
                                          <p:attrName>style.visibility</p:attrName>
                                        </p:attrNameLst>
                                      </p:cBhvr>
                                      <p:to>
                                        <p:strVal val="visible"/>
                                      </p:to>
                                    </p:set>
                                    <p:animEffect transition="in" filter="checkerboard(across)">
                                      <p:cBhvr>
                                        <p:cTn id="22" dur="500"/>
                                        <p:tgtEl>
                                          <p:spTgt spid="27649">
                                            <p:txEl>
                                              <p:pRg st="7" end="7"/>
                                            </p:txEl>
                                          </p:spTgt>
                                        </p:tgtEl>
                                      </p:cBhvr>
                                    </p:animEffect>
                                  </p:childTnLst>
                                </p:cTn>
                              </p:par>
                              <p:par>
                                <p:cTn id="23" presetID="5" presetClass="entr" presetSubtype="10" fill="hold" nodeType="withEffect">
                                  <p:stCondLst>
                                    <p:cond delay="0"/>
                                  </p:stCondLst>
                                  <p:childTnLst>
                                    <p:set>
                                      <p:cBhvr>
                                        <p:cTn id="24" dur="1" fill="hold">
                                          <p:stCondLst>
                                            <p:cond delay="0"/>
                                          </p:stCondLst>
                                        </p:cTn>
                                        <p:tgtEl>
                                          <p:spTgt spid="27649">
                                            <p:txEl>
                                              <p:pRg st="8" end="8"/>
                                            </p:txEl>
                                          </p:spTgt>
                                        </p:tgtEl>
                                        <p:attrNameLst>
                                          <p:attrName>style.visibility</p:attrName>
                                        </p:attrNameLst>
                                      </p:cBhvr>
                                      <p:to>
                                        <p:strVal val="visible"/>
                                      </p:to>
                                    </p:set>
                                    <p:animEffect transition="in" filter="checkerboard(across)">
                                      <p:cBhvr>
                                        <p:cTn id="25" dur="500"/>
                                        <p:tgtEl>
                                          <p:spTgt spid="27649">
                                            <p:txEl>
                                              <p:pRg st="8" end="8"/>
                                            </p:txEl>
                                          </p:spTgt>
                                        </p:tgtEl>
                                      </p:cBhvr>
                                    </p:animEffect>
                                  </p:childTnLst>
                                </p:cTn>
                              </p:par>
                              <p:par>
                                <p:cTn id="26" presetID="5" presetClass="entr" presetSubtype="10" fill="hold" nodeType="withEffect">
                                  <p:stCondLst>
                                    <p:cond delay="0"/>
                                  </p:stCondLst>
                                  <p:childTnLst>
                                    <p:set>
                                      <p:cBhvr>
                                        <p:cTn id="27" dur="1" fill="hold">
                                          <p:stCondLst>
                                            <p:cond delay="0"/>
                                          </p:stCondLst>
                                        </p:cTn>
                                        <p:tgtEl>
                                          <p:spTgt spid="27649">
                                            <p:txEl>
                                              <p:pRg st="9" end="9"/>
                                            </p:txEl>
                                          </p:spTgt>
                                        </p:tgtEl>
                                        <p:attrNameLst>
                                          <p:attrName>style.visibility</p:attrName>
                                        </p:attrNameLst>
                                      </p:cBhvr>
                                      <p:to>
                                        <p:strVal val="visible"/>
                                      </p:to>
                                    </p:set>
                                    <p:animEffect transition="in" filter="checkerboard(across)">
                                      <p:cBhvr>
                                        <p:cTn id="28" dur="500"/>
                                        <p:tgtEl>
                                          <p:spTgt spid="27649">
                                            <p:txEl>
                                              <p:pRg st="9" end="9"/>
                                            </p:txEl>
                                          </p:spTgt>
                                        </p:tgtEl>
                                      </p:cBhvr>
                                    </p:animEffect>
                                  </p:childTnLst>
                                </p:cTn>
                              </p:par>
                              <p:par>
                                <p:cTn id="29" presetID="5" presetClass="entr" presetSubtype="10" fill="hold" nodeType="withEffect">
                                  <p:stCondLst>
                                    <p:cond delay="0"/>
                                  </p:stCondLst>
                                  <p:childTnLst>
                                    <p:set>
                                      <p:cBhvr>
                                        <p:cTn id="30" dur="1" fill="hold">
                                          <p:stCondLst>
                                            <p:cond delay="0"/>
                                          </p:stCondLst>
                                        </p:cTn>
                                        <p:tgtEl>
                                          <p:spTgt spid="27649">
                                            <p:txEl>
                                              <p:pRg st="10" end="10"/>
                                            </p:txEl>
                                          </p:spTgt>
                                        </p:tgtEl>
                                        <p:attrNameLst>
                                          <p:attrName>style.visibility</p:attrName>
                                        </p:attrNameLst>
                                      </p:cBhvr>
                                      <p:to>
                                        <p:strVal val="visible"/>
                                      </p:to>
                                    </p:set>
                                    <p:animEffect transition="in" filter="checkerboard(across)">
                                      <p:cBhvr>
                                        <p:cTn id="31" dur="500"/>
                                        <p:tgtEl>
                                          <p:spTgt spid="27649">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3"/>
</p:tagLst>
</file>

<file path=ppt/tags/tag2.xml><?xml version="1.0" encoding="utf-8"?>
<p:tagLst xmlns:a="http://schemas.openxmlformats.org/drawingml/2006/main" xmlns:r="http://schemas.openxmlformats.org/officeDocument/2006/relationships" xmlns:p="http://schemas.openxmlformats.org/presentationml/2006/main">
  <p:tag name="TIMING" val="|0.7"/>
</p:tagLst>
</file>

<file path=ppt/tags/tag3.xml><?xml version="1.0" encoding="utf-8"?>
<p:tagLst xmlns:a="http://schemas.openxmlformats.org/drawingml/2006/main" xmlns:r="http://schemas.openxmlformats.org/officeDocument/2006/relationships" xmlns:p="http://schemas.openxmlformats.org/presentationml/2006/main">
  <p:tag name="TIMING" val="|0.7"/>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28</TotalTime>
  <Words>488</Words>
  <Application>Microsoft Office PowerPoint</Application>
  <PresentationFormat>عرض على الشاشة (3:4)‏</PresentationFormat>
  <Paragraphs>25</Paragraphs>
  <Slides>3</Slides>
  <Notes>0</Notes>
  <HiddenSlides>0</HiddenSlides>
  <MMClips>0</MMClips>
  <ScaleCrop>false</ScaleCrop>
  <HeadingPairs>
    <vt:vector size="4" baseType="variant">
      <vt:variant>
        <vt:lpstr>سمة</vt:lpstr>
      </vt:variant>
      <vt:variant>
        <vt:i4>1</vt:i4>
      </vt:variant>
      <vt:variant>
        <vt:lpstr>عناوين الشرائح</vt:lpstr>
      </vt:variant>
      <vt:variant>
        <vt:i4>3</vt:i4>
      </vt:variant>
    </vt:vector>
  </HeadingPairs>
  <TitlesOfParts>
    <vt:vector size="4" baseType="lpstr">
      <vt:lpstr>تدفق</vt:lpstr>
      <vt:lpstr>الشريحة 1</vt:lpstr>
      <vt:lpstr>الشريحة 2</vt:lpstr>
      <vt:lpstr>الشريحة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salam</dc:creator>
  <cp:lastModifiedBy>salam</cp:lastModifiedBy>
  <cp:revision>8</cp:revision>
  <dcterms:created xsi:type="dcterms:W3CDTF">2019-06-22T15:19:11Z</dcterms:created>
  <dcterms:modified xsi:type="dcterms:W3CDTF">2019-06-22T18:24:03Z</dcterms:modified>
</cp:coreProperties>
</file>