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5" d="100"/>
          <a:sy n="45" d="100"/>
        </p:scale>
        <p:origin x="5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5/7/2019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3005" y="1791579"/>
            <a:ext cx="8001000" cy="2971801"/>
          </a:xfrm>
        </p:spPr>
        <p:txBody>
          <a:bodyPr>
            <a:noAutofit/>
          </a:bodyPr>
          <a:lstStyle/>
          <a:p>
            <a:pPr algn="ctr"/>
            <a:r>
              <a:rPr lang="ar-IQ" sz="3200" dirty="0" smtClean="0"/>
              <a:t>    محاضرة لطلبة المرحلة الثالثة  في مادة العقود المسماة (عقد الايجار)</a:t>
            </a:r>
            <a:br>
              <a:rPr lang="ar-IQ" sz="3200" dirty="0" smtClean="0"/>
            </a:br>
            <a:r>
              <a:rPr lang="ar-IQ" sz="3200" dirty="0"/>
              <a:t/>
            </a:r>
            <a:br>
              <a:rPr lang="ar-IQ" sz="3200" dirty="0"/>
            </a:br>
            <a:r>
              <a:rPr lang="ar-IQ" sz="3200" dirty="0" smtClean="0"/>
              <a:t>اعادة بناء  المأجور</a:t>
            </a:r>
            <a:br>
              <a:rPr lang="ar-IQ" sz="3200" dirty="0" smtClean="0"/>
            </a:br>
            <a:r>
              <a:rPr lang="ar-IQ" sz="3200" dirty="0" smtClean="0"/>
              <a:t/>
            </a:r>
            <a:br>
              <a:rPr lang="ar-IQ" sz="3200" dirty="0" smtClean="0"/>
            </a:br>
            <a:r>
              <a:rPr lang="ar-IQ" sz="3200" dirty="0" smtClean="0"/>
              <a:t>(هدم العقار واعادة بناء المأجور—اضافة طوابق جديدة الى بناء قائم)</a:t>
            </a:r>
            <a:br>
              <a:rPr lang="ar-IQ" sz="3200" dirty="0" smtClean="0"/>
            </a:br>
            <a:r>
              <a:rPr lang="ar-IQ" sz="3200" dirty="0" smtClean="0"/>
              <a:t>الاستاذ الدكتورة شروق عباس </a:t>
            </a:r>
            <a:r>
              <a:rPr lang="ar-IQ" sz="3200" dirty="0" smtClean="0"/>
              <a:t>فاضل</a:t>
            </a:r>
            <a:br>
              <a:rPr lang="ar-IQ" sz="3200" dirty="0" smtClean="0"/>
            </a:br>
            <a:r>
              <a:rPr lang="ar-IQ" sz="3200" dirty="0" smtClean="0"/>
              <a:t>كلية الحقوق /جامعة النهرين</a:t>
            </a:r>
            <a:endParaRPr lang="ar-IQ" sz="3200" dirty="0"/>
          </a:p>
        </p:txBody>
      </p:sp>
      <p:sp>
        <p:nvSpPr>
          <p:cNvPr id="3" name="Subtitle 2"/>
          <p:cNvSpPr>
            <a:spLocks noGrp="1"/>
          </p:cNvSpPr>
          <p:nvPr>
            <p:ph type="subTitle" idx="1"/>
          </p:nvPr>
        </p:nvSpPr>
        <p:spPr>
          <a:xfrm>
            <a:off x="684212" y="4460552"/>
            <a:ext cx="6400800" cy="1947333"/>
          </a:xfrm>
        </p:spPr>
        <p:txBody>
          <a:bodyPr/>
          <a:lstStyle/>
          <a:p>
            <a:endParaRPr lang="ar-IQ" dirty="0" smtClean="0"/>
          </a:p>
          <a:p>
            <a:endParaRPr lang="ar-IQ" dirty="0"/>
          </a:p>
          <a:p>
            <a:endParaRPr lang="ar-IQ" dirty="0"/>
          </a:p>
        </p:txBody>
      </p:sp>
    </p:spTree>
    <p:extLst>
      <p:ext uri="{BB962C8B-B14F-4D97-AF65-F5344CB8AC3E}">
        <p14:creationId xmlns:p14="http://schemas.microsoft.com/office/powerpoint/2010/main" val="759702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2130232" y="877185"/>
            <a:ext cx="8534400" cy="3615267"/>
          </a:xfrm>
        </p:spPr>
        <p:txBody>
          <a:bodyPr>
            <a:normAutofit/>
          </a:bodyPr>
          <a:lstStyle/>
          <a:p>
            <a:pPr marL="0" indent="0">
              <a:buNone/>
            </a:pPr>
            <a:r>
              <a:rPr lang="ar-IQ" sz="2800" dirty="0" smtClean="0"/>
              <a:t>لاسباب تتعلق بالمساهمةفي تخفيف ازمة السكن فقد اجاز المشرع للمؤجر تخلية المأجور لهدمه واعادة بنائه، كما اجاز التخلية في حالة الرغبة باضافة طوابق جديدة الى بناء قائم.وقد اشارت الفقرة العاشرة من المادة السابعة عشر من قانون ايجار العقار المعدل الى حالة الهدم واعادة البناء ،كما اشارت الفقرة الحادية عشر من المادة السابعة عشر من نفس القانون الى حالة اضافة طوابق جديدة الى بناء قائم .</a:t>
            </a:r>
            <a:endParaRPr lang="ar-IQ" sz="2800" dirty="0"/>
          </a:p>
        </p:txBody>
      </p:sp>
    </p:spTree>
    <p:extLst>
      <p:ext uri="{BB962C8B-B14F-4D97-AF65-F5344CB8AC3E}">
        <p14:creationId xmlns:p14="http://schemas.microsoft.com/office/powerpoint/2010/main" val="182612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2002647" y="1281227"/>
            <a:ext cx="8534400" cy="3615267"/>
          </a:xfrm>
        </p:spPr>
        <p:txBody>
          <a:bodyPr>
            <a:normAutofit fontScale="55000" lnSpcReduction="20000"/>
          </a:bodyPr>
          <a:lstStyle/>
          <a:p>
            <a:pPr marL="0" indent="0" algn="ctr">
              <a:buNone/>
            </a:pPr>
            <a:r>
              <a:rPr lang="ar-IQ" sz="4400" b="1" dirty="0" smtClean="0"/>
              <a:t>الهدم واعادة البناء</a:t>
            </a:r>
          </a:p>
          <a:p>
            <a:pPr marL="0" indent="0" algn="ctr">
              <a:buNone/>
            </a:pPr>
            <a:r>
              <a:rPr lang="ar-IQ" sz="4500" b="1" dirty="0" smtClean="0"/>
              <a:t>اجازت </a:t>
            </a:r>
            <a:r>
              <a:rPr lang="ar-IQ" sz="4500" b="1" dirty="0"/>
              <a:t>ا لفقرة العاشرة من المادة 17 من قانون ايجار العقارالمعدل هدم العقارلاعادة </a:t>
            </a:r>
            <a:r>
              <a:rPr lang="ar-IQ" sz="4500" b="1" dirty="0" smtClean="0"/>
              <a:t>بنائه بشكل يشتمل على وحدتين سكنيتين فأكثر أو </a:t>
            </a:r>
          </a:p>
          <a:p>
            <a:pPr marL="0" indent="0" algn="ctr">
              <a:buNone/>
            </a:pPr>
            <a:r>
              <a:rPr lang="ar-IQ" sz="4500" b="1" dirty="0" smtClean="0"/>
              <a:t>بشكل عمارة وفقا للتصميم الاساسي للمنطقة التي يقع </a:t>
            </a:r>
          </a:p>
          <a:p>
            <a:pPr marL="0" indent="0" algn="ctr">
              <a:buNone/>
            </a:pPr>
            <a:r>
              <a:rPr lang="ar-IQ" sz="4500" b="1" dirty="0" smtClean="0"/>
              <a:t>فيها العقار .ويشترط لتطبيق النص ما يلي:</a:t>
            </a:r>
            <a:endParaRPr lang="ar-IQ" sz="4500" b="1" dirty="0"/>
          </a:p>
          <a:p>
            <a:pPr marL="0" indent="0" algn="ctr">
              <a:buNone/>
            </a:pPr>
            <a:endParaRPr lang="ar-IQ" sz="3600" dirty="0" smtClean="0"/>
          </a:p>
          <a:p>
            <a:pPr marL="0" indent="0" algn="ctr">
              <a:buNone/>
            </a:pPr>
            <a:r>
              <a:rPr lang="ar-IQ" sz="3600" dirty="0" smtClean="0"/>
              <a:t> </a:t>
            </a:r>
            <a:endParaRPr lang="ar-IQ" sz="3600" dirty="0"/>
          </a:p>
        </p:txBody>
      </p:sp>
    </p:spTree>
    <p:extLst>
      <p:ext uri="{BB962C8B-B14F-4D97-AF65-F5344CB8AC3E}">
        <p14:creationId xmlns:p14="http://schemas.microsoft.com/office/powerpoint/2010/main" val="103695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903412" y="1104900"/>
            <a:ext cx="8534400" cy="3615267"/>
          </a:xfrm>
        </p:spPr>
        <p:txBody>
          <a:bodyPr>
            <a:normAutofit fontScale="92500"/>
          </a:bodyPr>
          <a:lstStyle/>
          <a:p>
            <a:pPr marL="0" indent="0">
              <a:buNone/>
            </a:pPr>
            <a:r>
              <a:rPr lang="ar-IQ" sz="2400" b="1" dirty="0" smtClean="0"/>
              <a:t>1- رغبة المالك في هدم العقار لاعادة بنائه.</a:t>
            </a:r>
          </a:p>
          <a:p>
            <a:pPr marL="0" indent="0">
              <a:buNone/>
            </a:pPr>
            <a:r>
              <a:rPr lang="ar-IQ" sz="2400" b="1" dirty="0" smtClean="0"/>
              <a:t>2- ان يكون البناء بشكل يشتمل على وحدتين سكنيتين فأكثر او بشكل عمارة وفقا للتصميم الاساسي للمنطة التي يقع فيها العقار ،ولم يحدد المشرع عدد الطوابق .</a:t>
            </a:r>
          </a:p>
          <a:p>
            <a:pPr marL="0" indent="0">
              <a:buNone/>
            </a:pPr>
            <a:r>
              <a:rPr lang="ar-IQ" sz="2400" b="1" dirty="0" smtClean="0"/>
              <a:t>3-ان يوجه المالك انذارا للمستأجر مرفقة به صورة مصدقة من اجازة البناء قبل مدة لا تقل عن 90 يوما من تاريخ طلب التخلية.</a:t>
            </a:r>
          </a:p>
          <a:p>
            <a:pPr marL="0" indent="0">
              <a:buNone/>
            </a:pPr>
            <a:r>
              <a:rPr lang="ar-IQ" sz="2400" b="1" dirty="0" smtClean="0"/>
              <a:t>4- ان يشرع بالهدم والبناء خلال مدة لا تزيد على 90 يوما من تاريخ التخلية الفعلية(الفقرة الاولى من المادة التاسعة عشر من قانون ايجار العقار المعدل)</a:t>
            </a:r>
            <a:endParaRPr lang="ar-IQ" sz="2400" b="1" dirty="0"/>
          </a:p>
        </p:txBody>
      </p:sp>
    </p:spTree>
    <p:extLst>
      <p:ext uri="{BB962C8B-B14F-4D97-AF65-F5344CB8AC3E}">
        <p14:creationId xmlns:p14="http://schemas.microsoft.com/office/powerpoint/2010/main" val="336406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ال</a:t>
            </a:r>
            <a:endParaRPr lang="ar-IQ" dirty="0"/>
          </a:p>
        </p:txBody>
      </p:sp>
      <p:sp>
        <p:nvSpPr>
          <p:cNvPr id="3" name="Content Placeholder 2"/>
          <p:cNvSpPr>
            <a:spLocks noGrp="1"/>
          </p:cNvSpPr>
          <p:nvPr>
            <p:ph idx="1"/>
          </p:nvPr>
        </p:nvSpPr>
        <p:spPr>
          <a:xfrm>
            <a:off x="1903412" y="1600200"/>
            <a:ext cx="8534400" cy="3638550"/>
          </a:xfrm>
        </p:spPr>
        <p:txBody>
          <a:bodyPr>
            <a:normAutofit/>
          </a:bodyPr>
          <a:lstStyle/>
          <a:p>
            <a:r>
              <a:rPr lang="ar-IQ" sz="2800" dirty="0" smtClean="0"/>
              <a:t>ويلاحظ ان المشرع العراقي نص على حالة عدم مباشرة الهدم والبناء في العقار الذي اخلي  بمقتضى الفقرة (10)من المادة (17)بدون عذر مشروع ،فللمستأجر الحق في شغل المأجور بالشروط السابقة الواردة في عقد الايجار او طلب التغويض عن الاضرار التي اصابته بسبب التخلية (الفقرة الثانية من المادة التاسعة عشر من قانون ايجار العقار المعدل). </a:t>
            </a:r>
            <a:endParaRPr lang="ar-IQ" sz="2800" dirty="0"/>
          </a:p>
        </p:txBody>
      </p:sp>
    </p:spTree>
    <p:extLst>
      <p:ext uri="{BB962C8B-B14F-4D97-AF65-F5344CB8AC3E}">
        <p14:creationId xmlns:p14="http://schemas.microsoft.com/office/powerpoint/2010/main" val="3736725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123643"/>
            <a:ext cx="8534400" cy="1507067"/>
          </a:xfrm>
        </p:spPr>
        <p:txBody>
          <a:bodyPr/>
          <a:lstStyle/>
          <a:p>
            <a:endParaRPr lang="ar-IQ" dirty="0"/>
          </a:p>
        </p:txBody>
      </p:sp>
      <p:sp>
        <p:nvSpPr>
          <p:cNvPr id="3" name="Content Placeholder 2"/>
          <p:cNvSpPr>
            <a:spLocks noGrp="1"/>
          </p:cNvSpPr>
          <p:nvPr>
            <p:ph idx="1"/>
          </p:nvPr>
        </p:nvSpPr>
        <p:spPr>
          <a:xfrm>
            <a:off x="3413556" y="212262"/>
            <a:ext cx="8534400" cy="3615267"/>
          </a:xfrm>
        </p:spPr>
        <p:txBody>
          <a:bodyPr>
            <a:normAutofit/>
          </a:bodyPr>
          <a:lstStyle/>
          <a:p>
            <a:r>
              <a:rPr lang="ar-IQ" sz="2800" dirty="0" smtClean="0"/>
              <a:t>1-</a:t>
            </a:r>
            <a:endParaRPr lang="ar-IQ" sz="2800" dirty="0"/>
          </a:p>
        </p:txBody>
      </p:sp>
    </p:spTree>
    <p:extLst>
      <p:ext uri="{BB962C8B-B14F-4D97-AF65-F5344CB8AC3E}">
        <p14:creationId xmlns:p14="http://schemas.microsoft.com/office/powerpoint/2010/main" val="47130038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60</TotalTime>
  <Words>271</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Tahoma</vt:lpstr>
      <vt:lpstr>Wingdings 3</vt:lpstr>
      <vt:lpstr>Slice</vt:lpstr>
      <vt:lpstr>    محاضرة لطلبة المرحلة الثالثة  في مادة العقود المسماة (عقد الايجار)  اعادة بناء  المأجور  (هدم العقار واعادة بناء المأجور—اضافة طوابق جديدة الى بناء قائم) الاستاذ الدكتورة شروق عباس فاضل كلية الحقوق /جامعة النهرين</vt:lpstr>
      <vt:lpstr>PowerPoint Presentation</vt:lpstr>
      <vt:lpstr>PowerPoint Presentation</vt:lpstr>
      <vt:lpstr>PowerPoint Presentation</vt:lpstr>
      <vt:lpstr> ال</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لطلبة المرحلة الثالثة  في مادة العقود المسماة (عقد الايجار)  اعادة بناء  المأجور  (هدم العقار واعادة بناء المأجور—اضافة طوابق جديدة الى بناء قائم) الاستاذ الدكتورة شروق عباس فاضل</dc:title>
  <dc:creator>Firas</dc:creator>
  <cp:lastModifiedBy>Firas</cp:lastModifiedBy>
  <cp:revision>8</cp:revision>
  <dcterms:created xsi:type="dcterms:W3CDTF">2019-05-07T17:52:28Z</dcterms:created>
  <dcterms:modified xsi:type="dcterms:W3CDTF">2019-05-07T20:20:26Z</dcterms:modified>
</cp:coreProperties>
</file>