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4094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54451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143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4198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30635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365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2921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938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94387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3463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13903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4/22/2019</a:t>
            </a:fld>
            <a:endParaRPr lang="en-US">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08182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95534" y="2082260"/>
            <a:ext cx="11996382" cy="3508653"/>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المحاضرة الرابعة</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موقف صندوق النقد الدولي من وسائل السياسة الضريبية</a:t>
            </a:r>
          </a:p>
          <a:p>
            <a:pPr algn="ctr" rtl="1"/>
            <a:endParaRPr lang="en-US" sz="6000" dirty="0">
              <a:solidFill>
                <a:prstClr val="black"/>
              </a:solidFill>
              <a:cs typeface="PT Bold Heading" panose="00000400000000000000" pitchFamily="2" charset="-78"/>
            </a:endParaRPr>
          </a:p>
        </p:txBody>
      </p:sp>
    </p:spTree>
    <p:extLst>
      <p:ext uri="{BB962C8B-B14F-4D97-AF65-F5344CB8AC3E}">
        <p14:creationId xmlns:p14="http://schemas.microsoft.com/office/powerpoint/2010/main" val="18320385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873342" y="766347"/>
            <a:ext cx="11996382" cy="2677656"/>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خصائص النظام الضريبي في ظل توجهات صندوق النقد الدولي</a:t>
            </a:r>
          </a:p>
          <a:p>
            <a:pPr algn="ctr" rtl="1"/>
            <a:endParaRPr lang="en-US" sz="6000" dirty="0">
              <a:solidFill>
                <a:prstClr val="black"/>
              </a:solidFill>
              <a:cs typeface="PT Bold Heading" panose="00000400000000000000" pitchFamily="2" charset="-78"/>
            </a:endParaRPr>
          </a:p>
        </p:txBody>
      </p:sp>
      <p:sp>
        <p:nvSpPr>
          <p:cNvPr id="4" name="Rectangle 3"/>
          <p:cNvSpPr/>
          <p:nvPr/>
        </p:nvSpPr>
        <p:spPr>
          <a:xfrm>
            <a:off x="4740323" y="3318607"/>
            <a:ext cx="6096000" cy="2507866"/>
          </a:xfrm>
          <a:prstGeom prst="rect">
            <a:avLst/>
          </a:prstGeom>
        </p:spPr>
        <p:txBody>
          <a:bodyPr>
            <a:spAutoFit/>
          </a:bodyPr>
          <a:lstStyle/>
          <a:p>
            <a:pPr algn="r" rtl="1">
              <a:lnSpc>
                <a:spcPct val="107000"/>
              </a:lnSpc>
              <a:spcAft>
                <a:spcPts val="800"/>
              </a:spcAft>
            </a:pPr>
            <a:r>
              <a:rPr lang="ar-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القدرة على توليد الإيرادات</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كفاءة النظام الضريبي</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 عدالة النظام الضريبي</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4- شفافية النظام الضريبي</a:t>
            </a:r>
            <a:r>
              <a:rPr lang="ar-IQ"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11986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491320" y="436499"/>
            <a:ext cx="11996382" cy="2677656"/>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موقف صندوق النقد الدولي من</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الضرائب المباشرة</a:t>
            </a:r>
          </a:p>
          <a:p>
            <a:pPr algn="ctr" rtl="1"/>
            <a:endParaRPr lang="en-US" sz="6000" dirty="0">
              <a:solidFill>
                <a:prstClr val="black"/>
              </a:solidFill>
              <a:cs typeface="PT Bold Heading" panose="00000400000000000000" pitchFamily="2" charset="-78"/>
            </a:endParaRPr>
          </a:p>
        </p:txBody>
      </p:sp>
      <p:cxnSp>
        <p:nvCxnSpPr>
          <p:cNvPr id="6" name="Straight Arrow Connector 5"/>
          <p:cNvCxnSpPr/>
          <p:nvPr/>
        </p:nvCxnSpPr>
        <p:spPr>
          <a:xfrm flipH="1">
            <a:off x="10760371" y="2848446"/>
            <a:ext cx="5935" cy="124279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8" name="Oval 7"/>
          <p:cNvSpPr/>
          <p:nvPr/>
        </p:nvSpPr>
        <p:spPr>
          <a:xfrm>
            <a:off x="9021170"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ضريبة الدخل</a:t>
            </a:r>
            <a:endParaRPr lang="en-US" sz="2400" dirty="0">
              <a:solidFill>
                <a:prstClr val="white"/>
              </a:solidFill>
            </a:endParaRPr>
          </a:p>
        </p:txBody>
      </p:sp>
      <p:cxnSp>
        <p:nvCxnSpPr>
          <p:cNvPr id="10" name="Straight Arrow Connector 9"/>
          <p:cNvCxnSpPr/>
          <p:nvPr/>
        </p:nvCxnSpPr>
        <p:spPr>
          <a:xfrm>
            <a:off x="1602946" y="2924073"/>
            <a:ext cx="0" cy="1167166"/>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flipV="1">
            <a:off x="1602946" y="2893325"/>
            <a:ext cx="9157425" cy="24584"/>
          </a:xfrm>
          <a:prstGeom prst="line">
            <a:avLst/>
          </a:prstGeom>
          <a:ln w="28575"/>
        </p:spPr>
        <p:style>
          <a:lnRef idx="2">
            <a:schemeClr val="dk1"/>
          </a:lnRef>
          <a:fillRef idx="0">
            <a:schemeClr val="dk1"/>
          </a:fillRef>
          <a:effectRef idx="1">
            <a:schemeClr val="dk1"/>
          </a:effectRef>
          <a:fontRef idx="minor">
            <a:schemeClr val="tx1"/>
          </a:fontRef>
        </p:style>
      </p:cxnSp>
      <p:sp>
        <p:nvSpPr>
          <p:cNvPr id="15" name="Oval 14"/>
          <p:cNvSpPr/>
          <p:nvPr/>
        </p:nvSpPr>
        <p:spPr>
          <a:xfrm>
            <a:off x="259308"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ضريبة رأس المال</a:t>
            </a:r>
            <a:endParaRPr lang="en-US" sz="2400" dirty="0">
              <a:solidFill>
                <a:prstClr val="white"/>
              </a:solidFill>
            </a:endParaRPr>
          </a:p>
        </p:txBody>
      </p:sp>
      <p:sp>
        <p:nvSpPr>
          <p:cNvPr id="16" name="Rectangle 15"/>
          <p:cNvSpPr/>
          <p:nvPr/>
        </p:nvSpPr>
        <p:spPr>
          <a:xfrm>
            <a:off x="5973170" y="4942480"/>
            <a:ext cx="6096000" cy="787652"/>
          </a:xfrm>
          <a:prstGeom prst="rect">
            <a:avLst/>
          </a:prstGeom>
        </p:spPr>
        <p:txBody>
          <a:bodyPr>
            <a:spAutoFit/>
          </a:bodyPr>
          <a:lstStyle/>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دخل الفرد.</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دخل الشركات.</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31122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491320" y="436499"/>
            <a:ext cx="11996382" cy="2677656"/>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موقف صندوق النقد الدولي من</a:t>
            </a:r>
            <a:br>
              <a:rPr lang="ar-IQ" sz="5400" dirty="0">
                <a:solidFill>
                  <a:prstClr val="black"/>
                </a:solidFill>
                <a:cs typeface="PT Bold Heading" panose="00000400000000000000" pitchFamily="2" charset="-78"/>
              </a:rPr>
            </a:br>
            <a:r>
              <a:rPr lang="ar-IQ" sz="5400" dirty="0">
                <a:solidFill>
                  <a:prstClr val="black"/>
                </a:solidFill>
                <a:cs typeface="PT Bold Heading" panose="00000400000000000000" pitchFamily="2" charset="-78"/>
              </a:rPr>
              <a:t>الضرائب </a:t>
            </a:r>
            <a:r>
              <a:rPr lang="ar-IQ" sz="5400" dirty="0" smtClean="0">
                <a:solidFill>
                  <a:prstClr val="black"/>
                </a:solidFill>
                <a:cs typeface="PT Bold Heading" panose="00000400000000000000" pitchFamily="2" charset="-78"/>
              </a:rPr>
              <a:t>غير المباشرة</a:t>
            </a:r>
            <a:endParaRPr lang="ar-IQ" sz="5400" dirty="0">
              <a:solidFill>
                <a:prstClr val="black"/>
              </a:solidFill>
              <a:cs typeface="PT Bold Heading" panose="00000400000000000000" pitchFamily="2" charset="-78"/>
            </a:endParaRPr>
          </a:p>
          <a:p>
            <a:pPr algn="ctr" rtl="1"/>
            <a:endParaRPr lang="en-US" sz="6000" dirty="0">
              <a:solidFill>
                <a:prstClr val="black"/>
              </a:solidFill>
              <a:cs typeface="PT Bold Heading" panose="00000400000000000000" pitchFamily="2" charset="-78"/>
            </a:endParaRPr>
          </a:p>
        </p:txBody>
      </p:sp>
      <p:cxnSp>
        <p:nvCxnSpPr>
          <p:cNvPr id="6" name="Straight Arrow Connector 5"/>
          <p:cNvCxnSpPr/>
          <p:nvPr/>
        </p:nvCxnSpPr>
        <p:spPr>
          <a:xfrm flipH="1">
            <a:off x="10760371" y="2848446"/>
            <a:ext cx="5935" cy="1242793"/>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8" name="Oval 7"/>
          <p:cNvSpPr/>
          <p:nvPr/>
        </p:nvSpPr>
        <p:spPr>
          <a:xfrm>
            <a:off x="9021170"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smtClean="0">
                <a:solidFill>
                  <a:srgbClr val="990000"/>
                </a:solidFill>
                <a:latin typeface="Garamond" panose="02020404030301010803" pitchFamily="18" charset="0"/>
                <a:cs typeface="MCS Taybah S_U normal." pitchFamily="2" charset="-78"/>
              </a:rPr>
              <a:t>الضرائب الكمركية</a:t>
            </a:r>
            <a:endParaRPr lang="en-US" sz="2400" dirty="0">
              <a:solidFill>
                <a:prstClr val="white"/>
              </a:solidFill>
            </a:endParaRPr>
          </a:p>
        </p:txBody>
      </p:sp>
      <p:cxnSp>
        <p:nvCxnSpPr>
          <p:cNvPr id="10" name="Straight Arrow Connector 9"/>
          <p:cNvCxnSpPr/>
          <p:nvPr/>
        </p:nvCxnSpPr>
        <p:spPr>
          <a:xfrm>
            <a:off x="1602946" y="2924073"/>
            <a:ext cx="0" cy="1167166"/>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flipV="1">
            <a:off x="1602946" y="2893325"/>
            <a:ext cx="9157425" cy="24584"/>
          </a:xfrm>
          <a:prstGeom prst="line">
            <a:avLst/>
          </a:prstGeom>
          <a:ln w="28575"/>
        </p:spPr>
        <p:style>
          <a:lnRef idx="2">
            <a:schemeClr val="dk1"/>
          </a:lnRef>
          <a:fillRef idx="0">
            <a:schemeClr val="dk1"/>
          </a:fillRef>
          <a:effectRef idx="1">
            <a:schemeClr val="dk1"/>
          </a:effectRef>
          <a:fontRef idx="minor">
            <a:schemeClr val="tx1"/>
          </a:fontRef>
        </p:style>
      </p:cxnSp>
      <p:sp>
        <p:nvSpPr>
          <p:cNvPr id="15" name="Oval 14"/>
          <p:cNvSpPr/>
          <p:nvPr/>
        </p:nvSpPr>
        <p:spPr>
          <a:xfrm>
            <a:off x="259308" y="4236328"/>
            <a:ext cx="2947028" cy="56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dirty="0">
                <a:solidFill>
                  <a:srgbClr val="990000"/>
                </a:solidFill>
                <a:latin typeface="Garamond" panose="02020404030301010803" pitchFamily="18" charset="0"/>
                <a:cs typeface="MCS Taybah S_U normal." pitchFamily="2" charset="-78"/>
              </a:rPr>
              <a:t>ضريبة </a:t>
            </a:r>
            <a:r>
              <a:rPr lang="ar-IQ" sz="2400" dirty="0" smtClean="0">
                <a:solidFill>
                  <a:srgbClr val="990000"/>
                </a:solidFill>
                <a:latin typeface="Garamond" panose="02020404030301010803" pitchFamily="18" charset="0"/>
                <a:cs typeface="MCS Taybah S_U normal." pitchFamily="2" charset="-78"/>
              </a:rPr>
              <a:t>الإنتاج</a:t>
            </a:r>
            <a:endParaRPr lang="en-US" sz="2400" dirty="0">
              <a:solidFill>
                <a:prstClr val="white"/>
              </a:solidFill>
            </a:endParaRPr>
          </a:p>
        </p:txBody>
      </p:sp>
      <p:sp>
        <p:nvSpPr>
          <p:cNvPr id="16" name="Rectangle 15"/>
          <p:cNvSpPr/>
          <p:nvPr/>
        </p:nvSpPr>
        <p:spPr>
          <a:xfrm>
            <a:off x="5973170" y="4942480"/>
            <a:ext cx="6096000" cy="787652"/>
          </a:xfrm>
          <a:prstGeom prst="rect">
            <a:avLst/>
          </a:prstGeom>
        </p:spPr>
        <p:txBody>
          <a:bodyPr>
            <a:spAutoFit/>
          </a:bodyPr>
          <a:lstStyle/>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1-  </a:t>
            </a:r>
            <a:r>
              <a:rPr lang="ar-IQ"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ضريبة الواردات.</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cs typeface="Times New Roman" panose="02020603050405020304" pitchFamily="18" charset="0"/>
              </a:rPr>
              <a:t>2- </a:t>
            </a:r>
            <a:r>
              <a:rPr lang="ar-IQ"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ضريبة الصادرات.</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0" y="5002855"/>
            <a:ext cx="6096000" cy="923330"/>
          </a:xfrm>
          <a:prstGeom prst="rect">
            <a:avLst/>
          </a:prstGeom>
        </p:spPr>
        <p:txBody>
          <a:bodyPr>
            <a:spAutoFit/>
          </a:bodyPr>
          <a:lstStyle/>
          <a:p>
            <a:pPr algn="ctr"/>
            <a:r>
              <a:rPr lang="ar-IQ" b="1" dirty="0">
                <a:ea typeface="Calibri" panose="020F0502020204030204" pitchFamily="34" charset="0"/>
                <a:cs typeface="Times New Roman" panose="02020603050405020304" pitchFamily="18" charset="0"/>
              </a:rPr>
              <a:t>توسيع قاعدة ضريبة المبيعات وضريبة القيمة المضافة، كما تدعو إلى فرض ضرائب على استهلاك وانتاج سلع وخدمات معينة، كفرض ضريبة على البنزين للانتقال الى مصادر طاقة صديقة للبيئة</a:t>
            </a:r>
            <a:endParaRPr lang="en-US" b="1" dirty="0"/>
          </a:p>
        </p:txBody>
      </p:sp>
      <p:sp>
        <p:nvSpPr>
          <p:cNvPr id="3" name="Rectangle 2"/>
          <p:cNvSpPr/>
          <p:nvPr/>
        </p:nvSpPr>
        <p:spPr>
          <a:xfrm>
            <a:off x="4664371" y="3574242"/>
            <a:ext cx="6096000" cy="923330"/>
          </a:xfrm>
          <a:prstGeom prst="rect">
            <a:avLst/>
          </a:prstGeom>
        </p:spPr>
        <p:txBody>
          <a:bodyPr>
            <a:spAutoFit/>
          </a:bodyPr>
          <a:lstStyle/>
          <a:p>
            <a:r>
              <a:rPr lang="ar-IQ" b="1" dirty="0">
                <a:ea typeface="Calibri" panose="020F0502020204030204" pitchFamily="34" charset="0"/>
                <a:cs typeface="Times New Roman" panose="02020603050405020304" pitchFamily="18" charset="0"/>
              </a:rPr>
              <a:t>تدعو هذه البرامج تلك الدول إلى تطبيق هذه الضرائب على السلع الكمالية لكونها تؤدي إلى زيادة في الايرادات الضريبية من جهة ومن جهة أخرى يكون عبئها على الطبقات الغنية أكثر منه على الطبقة الفقيرة</a:t>
            </a:r>
            <a:endParaRPr lang="en-US" b="1" dirty="0"/>
          </a:p>
        </p:txBody>
      </p:sp>
    </p:spTree>
    <p:extLst>
      <p:ext uri="{BB962C8B-B14F-4D97-AF65-F5344CB8AC3E}">
        <p14:creationId xmlns:p14="http://schemas.microsoft.com/office/powerpoint/2010/main" val="395558262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127</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Candara</vt:lpstr>
      <vt:lpstr>Garamond</vt:lpstr>
      <vt:lpstr>MCS Taybah S_U normal.</vt:lpstr>
      <vt:lpstr>PT Bold Heading</vt:lpstr>
      <vt:lpstr>Symbol</vt:lpstr>
      <vt:lpstr>Times New Roman</vt:lpstr>
      <vt:lpstr>Waveform</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2019-04-07T04:20:23Z</dcterms:created>
  <dcterms:modified xsi:type="dcterms:W3CDTF">2019-04-22T03:04:48Z</dcterms:modified>
</cp:coreProperties>
</file>