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07/09/1440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07/09/1440</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07/09/1440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مدخل القانون</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a:t>
            </a:r>
            <a:r>
              <a:rPr lang="ar-IQ" sz="3600" b="1" dirty="0" err="1" smtClean="0">
                <a:solidFill>
                  <a:srgbClr val="FF0000"/>
                </a:solidFill>
              </a:rPr>
              <a:t>الاولى</a:t>
            </a:r>
            <a:r>
              <a:rPr lang="ar-IQ" sz="3600" b="1" dirty="0" smtClean="0">
                <a:solidFill>
                  <a:srgbClr val="FF0000"/>
                </a:solidFill>
              </a:rPr>
              <a:t> </a:t>
            </a:r>
            <a:r>
              <a:rPr lang="ar-IQ" sz="3600" b="1" smtClean="0">
                <a:solidFill>
                  <a:srgbClr val="FF0000"/>
                </a:solidFill>
              </a:rPr>
              <a:t>/المحاضرة </a:t>
            </a:r>
            <a:r>
              <a:rPr lang="ar-IQ" sz="3600" b="1" dirty="0" smtClean="0">
                <a:solidFill>
                  <a:srgbClr val="FF0000"/>
                </a:solidFill>
              </a:rPr>
              <a:t>التاسعة</a:t>
            </a:r>
          </a:p>
          <a:p>
            <a:pPr algn="ctr"/>
            <a:r>
              <a:rPr lang="ar-IQ" sz="3600" b="1" dirty="0" smtClean="0">
                <a:solidFill>
                  <a:srgbClr val="FF0000"/>
                </a:solidFill>
              </a:rPr>
              <a:t>العام الدراسي 2018-2019 </a:t>
            </a:r>
          </a:p>
          <a:p>
            <a:pPr algn="ctr"/>
            <a:r>
              <a:rPr lang="ar-IQ" sz="3600" b="1" dirty="0" smtClean="0">
                <a:solidFill>
                  <a:srgbClr val="FF0000"/>
                </a:solidFill>
              </a:rPr>
              <a:t>الفصل الدراسي الثاني</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err="1" smtClean="0">
                <a:solidFill>
                  <a:srgbClr val="FF0000"/>
                </a:solidFill>
              </a:rPr>
              <a:t>الاهلية</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تعريف </a:t>
            </a:r>
            <a:r>
              <a:rPr lang="ar-IQ" dirty="0" err="1" smtClean="0">
                <a:solidFill>
                  <a:srgbClr val="FF0000"/>
                </a:solidFill>
              </a:rPr>
              <a:t>الاهلية</a:t>
            </a:r>
            <a:r>
              <a:rPr lang="ar-IQ" dirty="0" smtClean="0">
                <a:solidFill>
                  <a:srgbClr val="FF0000"/>
                </a:solidFill>
              </a:rPr>
              <a:t> </a:t>
            </a:r>
            <a:r>
              <a:rPr lang="ar-IQ" dirty="0" err="1" smtClean="0">
                <a:solidFill>
                  <a:srgbClr val="FF0000"/>
                </a:solidFill>
              </a:rPr>
              <a:t>وانواعها</a:t>
            </a:r>
            <a:endParaRPr lang="ar-IQ" dirty="0">
              <a:solidFill>
                <a:srgbClr val="FF0000"/>
              </a:solidFill>
            </a:endParaRPr>
          </a:p>
        </p:txBody>
      </p:sp>
      <p:sp>
        <p:nvSpPr>
          <p:cNvPr id="3" name="عنصر نائب للمحتوى 2"/>
          <p:cNvSpPr>
            <a:spLocks noGrp="1"/>
          </p:cNvSpPr>
          <p:nvPr>
            <p:ph idx="1"/>
          </p:nvPr>
        </p:nvSpPr>
        <p:spPr/>
        <p:txBody>
          <a:bodyPr/>
          <a:lstStyle/>
          <a:p>
            <a:pPr algn="just">
              <a:buNone/>
            </a:pPr>
            <a:r>
              <a:rPr lang="ar-IQ" sz="3600" dirty="0" smtClean="0"/>
              <a:t>  الأهلية: يمكن تعريف الأهلية بأنها صلاحية الإنسان لأن تكون له حقوق وعليه التزامات وصلاحيته لصدور التصرفات القانونية منه على وجه يعتد به .</a:t>
            </a:r>
          </a:p>
          <a:p>
            <a:pPr algn="just">
              <a:buNone/>
            </a:pPr>
            <a:r>
              <a:rPr lang="ar-IQ" sz="3600" dirty="0" smtClean="0"/>
              <a:t>ويميز الفقهاء بين نوعين من الأهلية هما أهلية الوجوب وأهلية الأداء.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أهلية الوجوب</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sz="3200" dirty="0" smtClean="0"/>
              <a:t>هي صلاحية </a:t>
            </a:r>
            <a:r>
              <a:rPr lang="ar-IQ" sz="3200" dirty="0" err="1" smtClean="0"/>
              <a:t>الانسان</a:t>
            </a:r>
            <a:r>
              <a:rPr lang="ar-IQ" sz="3200" dirty="0" smtClean="0"/>
              <a:t> لأن تكون له حقوق وعليه التزامات وبعبارة </a:t>
            </a:r>
            <a:r>
              <a:rPr lang="ar-IQ" sz="3200" dirty="0" err="1" smtClean="0"/>
              <a:t>اخرى</a:t>
            </a:r>
            <a:r>
              <a:rPr lang="ar-IQ" sz="3200" dirty="0" smtClean="0"/>
              <a:t> صلاحيته لوجوب الحقوق المشروعة له وعليه فهي في الواقع من </a:t>
            </a:r>
            <a:r>
              <a:rPr lang="ar-IQ" sz="3200" dirty="0" err="1" smtClean="0"/>
              <a:t>الامر</a:t>
            </a:r>
            <a:r>
              <a:rPr lang="ar-IQ" sz="3200" dirty="0" smtClean="0"/>
              <a:t> لشخص ذاته منظور عليه من الناحية القانونية ذلك أن الشخص سواء أكان طبيعياً أو شخصاً اعتبارياً إنما ينظر إليه القانون من ناحية لأن تكون له حقوق وعليه واجبات وتثبت له هذه الصلاحية من وقت ميلاده بل وقبل ذلك عندما يكون جنيناً في بطن أمه </a:t>
            </a:r>
            <a:r>
              <a:rPr lang="ar-IQ" sz="3200" dirty="0" err="1" smtClean="0"/>
              <a:t>الى</a:t>
            </a:r>
            <a:r>
              <a:rPr lang="ar-IQ" sz="3200" dirty="0" smtClean="0"/>
              <a:t> حين وفاته وتصفيته تركته وسداد ديونه </a:t>
            </a:r>
            <a:r>
              <a:rPr lang="ar-IQ" sz="3200" dirty="0" err="1" smtClean="0"/>
              <a:t>فأذا</a:t>
            </a:r>
            <a:r>
              <a:rPr lang="ar-IQ" sz="3200" dirty="0" smtClean="0"/>
              <a:t> انعدمت الشخصية الطبيعية أو الاعتبارية انعدمت </a:t>
            </a:r>
            <a:r>
              <a:rPr lang="ar-IQ" sz="3200" dirty="0" err="1" smtClean="0"/>
              <a:t>اهلية</a:t>
            </a:r>
            <a:r>
              <a:rPr lang="ar-IQ" sz="3200" dirty="0" smtClean="0"/>
              <a:t> الوجوب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أهلية </a:t>
            </a:r>
            <a:r>
              <a:rPr lang="ar-IQ" dirty="0" err="1" smtClean="0"/>
              <a:t>الاداء</a:t>
            </a:r>
            <a:r>
              <a:rPr lang="ar-IQ" dirty="0" smtClean="0"/>
              <a:t> </a:t>
            </a:r>
            <a:endParaRPr lang="ar-IQ" dirty="0"/>
          </a:p>
        </p:txBody>
      </p:sp>
      <p:sp>
        <p:nvSpPr>
          <p:cNvPr id="3" name="عنصر نائب للمحتوى 2"/>
          <p:cNvSpPr>
            <a:spLocks noGrp="1"/>
          </p:cNvSpPr>
          <p:nvPr>
            <p:ph idx="1"/>
          </p:nvPr>
        </p:nvSpPr>
        <p:spPr/>
        <p:txBody>
          <a:bodyPr>
            <a:normAutofit/>
          </a:bodyPr>
          <a:lstStyle/>
          <a:p>
            <a:pPr algn="just"/>
            <a:r>
              <a:rPr lang="ar-IQ" dirty="0" smtClean="0"/>
              <a:t>هي صلاحية </a:t>
            </a:r>
            <a:r>
              <a:rPr lang="ar-IQ" dirty="0" err="1" smtClean="0"/>
              <a:t>الانسان</a:t>
            </a:r>
            <a:r>
              <a:rPr lang="ar-IQ" dirty="0" smtClean="0"/>
              <a:t> لصدور العمل القانوني منه على وجه يعتد به شرعاً وبهذا تختلف أهلية </a:t>
            </a:r>
            <a:r>
              <a:rPr lang="ar-IQ" dirty="0" err="1" smtClean="0"/>
              <a:t>الاداء</a:t>
            </a:r>
            <a:r>
              <a:rPr lang="ar-IQ" dirty="0" smtClean="0"/>
              <a:t> عن أهلية الوجوب فأهلية الوجوب هي صلاحية الشخص لثبوت الحقوق له وعليه أما أهلية </a:t>
            </a:r>
            <a:r>
              <a:rPr lang="ar-IQ" dirty="0" err="1" smtClean="0"/>
              <a:t>الاداء</a:t>
            </a:r>
            <a:r>
              <a:rPr lang="ar-IQ" dirty="0" smtClean="0"/>
              <a:t> فهي صلاحيته لاستعمال الحقوق التي يتمتع </a:t>
            </a:r>
            <a:r>
              <a:rPr lang="ar-IQ" dirty="0" err="1" smtClean="0"/>
              <a:t>بها</a:t>
            </a:r>
            <a:r>
              <a:rPr lang="ar-IQ" dirty="0" smtClean="0"/>
              <a:t> .</a:t>
            </a:r>
          </a:p>
          <a:p>
            <a:pPr algn="just"/>
            <a:r>
              <a:rPr lang="ar-IQ" dirty="0" smtClean="0"/>
              <a:t>ويترتب على ذلك إمكان تمتع الشخص بأهلية الوجوب فقط أو </a:t>
            </a:r>
            <a:r>
              <a:rPr lang="ar-IQ" dirty="0" err="1" smtClean="0"/>
              <a:t>بكلتا</a:t>
            </a:r>
            <a:r>
              <a:rPr lang="ar-IQ" dirty="0" smtClean="0"/>
              <a:t> الأهليتين ومناط أهلية الأداء هو التمييز فهي تدور معه وجوداً وعدماً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4469128"/>
          </a:xfrm>
        </p:spPr>
        <p:txBody>
          <a:bodyPr>
            <a:normAutofit/>
          </a:bodyPr>
          <a:lstStyle/>
          <a:p>
            <a:pPr algn="just">
              <a:buNone/>
            </a:pPr>
            <a:endParaRPr lang="ar-IQ" sz="3200" dirty="0" smtClean="0"/>
          </a:p>
          <a:p>
            <a:pPr algn="ctr">
              <a:buNone/>
            </a:pPr>
            <a:r>
              <a:rPr lang="ar-IQ" sz="3200" dirty="0" smtClean="0"/>
              <a:t>أقسام العقود من حيث أهلية </a:t>
            </a:r>
            <a:r>
              <a:rPr lang="ar-IQ" sz="3200" dirty="0" err="1" smtClean="0"/>
              <a:t>الاداء</a:t>
            </a:r>
            <a:endParaRPr lang="ar-IQ" sz="3200" dirty="0" smtClean="0"/>
          </a:p>
          <a:p>
            <a:pPr>
              <a:buNone/>
            </a:pPr>
            <a:r>
              <a:rPr lang="ar-IQ" sz="3200" dirty="0" smtClean="0"/>
              <a:t>يمكن تقسيم العقود من حيث أهلية </a:t>
            </a:r>
            <a:r>
              <a:rPr lang="ar-IQ" sz="3200" dirty="0" err="1" smtClean="0"/>
              <a:t>الاداء</a:t>
            </a:r>
            <a:r>
              <a:rPr lang="ar-IQ" sz="3200" dirty="0" smtClean="0"/>
              <a:t> </a:t>
            </a:r>
            <a:r>
              <a:rPr lang="ar-IQ" sz="3200" dirty="0" err="1" smtClean="0"/>
              <a:t>الى</a:t>
            </a:r>
            <a:r>
              <a:rPr lang="ar-IQ" sz="3200" dirty="0" smtClean="0"/>
              <a:t> ثلاثة عقود </a:t>
            </a:r>
          </a:p>
          <a:p>
            <a:pPr>
              <a:buNone/>
            </a:pPr>
            <a:r>
              <a:rPr lang="ar-IQ" sz="3200" dirty="0" smtClean="0"/>
              <a:t>1-عقود اغتناء تغني من باشرها دون أن يدفع عوضاً : الهبة بالنسبة للموهوب له.</a:t>
            </a:r>
          </a:p>
          <a:p>
            <a:pPr>
              <a:buNone/>
            </a:pPr>
            <a:r>
              <a:rPr lang="ar-IQ" sz="3200" dirty="0" smtClean="0"/>
              <a:t>2-عقود ضارة ضرراً محضاً:عقود التبرع بالنسبة للمتبرع والهبة بالنسبة للواهب .</a:t>
            </a:r>
          </a:p>
          <a:p>
            <a:pPr>
              <a:buNone/>
            </a:pPr>
            <a:r>
              <a:rPr lang="ar-IQ" sz="3200" dirty="0" smtClean="0"/>
              <a:t>3- عقود دائرة بين النفع والضرر وهي عقود </a:t>
            </a:r>
            <a:r>
              <a:rPr lang="ar-IQ" sz="3200" dirty="0" err="1" smtClean="0"/>
              <a:t>المعاوضة</a:t>
            </a:r>
            <a:r>
              <a:rPr lang="ar-IQ" sz="3200"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342</TotalTime>
  <Words>264</Words>
  <Application>Microsoft Office PowerPoint</Application>
  <PresentationFormat>عرض على الشاشة (3:4)‏</PresentationFormat>
  <Paragraphs>20</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حضري</vt:lpstr>
      <vt:lpstr>محاضرات في مادة مدخل القانون</vt:lpstr>
      <vt:lpstr>الاهلية</vt:lpstr>
      <vt:lpstr>تعريف الاهلية وانواعها</vt:lpstr>
      <vt:lpstr>أهلية الوجوب</vt:lpstr>
      <vt:lpstr>أهلية الاداء </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90</cp:revision>
  <dcterms:created xsi:type="dcterms:W3CDTF">2019-04-14T09:27:59Z</dcterms:created>
  <dcterms:modified xsi:type="dcterms:W3CDTF">2019-05-10T22:12:21Z</dcterms:modified>
</cp:coreProperties>
</file>