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7" r:id="rId3"/>
    <p:sldId id="258" r:id="rId4"/>
    <p:sldId id="263" r:id="rId5"/>
    <p:sldId id="264" r:id="rId6"/>
    <p:sldId id="261" r:id="rId7"/>
    <p:sldId id="259"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3" name="مستطيل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مستطيل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مستطيل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مستطيل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مستطيل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مستطيل مستدير الزوايا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مستطيل مستدير الزوايا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مستطيل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6705600" y="4206240"/>
            <a:ext cx="960120" cy="457200"/>
          </a:xfrm>
        </p:spPr>
        <p:txBody>
          <a:bodyPr/>
          <a:lstStyle/>
          <a:p>
            <a:fld id="{586B4BD6-E2B7-42F7-BE87-5C9AED970B9C}" type="datetimeFigureOut">
              <a:rPr lang="ar-IQ" smtClean="0"/>
              <a:pPr/>
              <a:t>07/09/1440</a:t>
            </a:fld>
            <a:endParaRPr lang="ar-IQ"/>
          </a:p>
        </p:txBody>
      </p:sp>
      <p:sp>
        <p:nvSpPr>
          <p:cNvPr id="17" name="عنصر نائب للتذييل 16"/>
          <p:cNvSpPr>
            <a:spLocks noGrp="1"/>
          </p:cNvSpPr>
          <p:nvPr>
            <p:ph type="ftr" sz="quarter" idx="11"/>
          </p:nvPr>
        </p:nvSpPr>
        <p:spPr>
          <a:xfrm>
            <a:off x="5410200" y="4205288"/>
            <a:ext cx="1295400" cy="457200"/>
          </a:xfrm>
        </p:spPr>
        <p:txBody>
          <a:bodyPr/>
          <a:lstStyle/>
          <a:p>
            <a:endParaRPr lang="ar-IQ"/>
          </a:p>
        </p:txBody>
      </p:sp>
      <p:sp>
        <p:nvSpPr>
          <p:cNvPr id="29" name="عنصر نائب لرقم الشريحة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ABF40BC-2B4C-430F-8F3E-C36B03D2F44B}"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1143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143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143000"/>
            <a:ext cx="8382000" cy="1069848"/>
          </a:xfrm>
        </p:spPr>
        <p:txBody>
          <a:bodyPr anchor="ctr"/>
          <a:lstStyle>
            <a:lvl1pPr>
              <a:defRPr sz="4000" b="0" i="0"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تاريخ 25"/>
          <p:cNvSpPr>
            <a:spLocks noGrp="1"/>
          </p:cNvSpPr>
          <p:nvPr>
            <p:ph type="dt" sz="half" idx="10"/>
          </p:nvPr>
        </p:nvSpPr>
        <p:spPr/>
        <p:txBody>
          <a:bodyPr rtlCol="0"/>
          <a:lstStyle/>
          <a:p>
            <a:fld id="{586B4BD6-E2B7-42F7-BE87-5C9AED970B9C}" type="datetimeFigureOut">
              <a:rPr lang="ar-IQ" smtClean="0"/>
              <a:pPr/>
              <a:t>07/09/1440</a:t>
            </a:fld>
            <a:endParaRPr lang="ar-IQ"/>
          </a:p>
        </p:txBody>
      </p:sp>
      <p:sp>
        <p:nvSpPr>
          <p:cNvPr id="27" name="عنصر نائب لرقم الشريحة 26"/>
          <p:cNvSpPr>
            <a:spLocks noGrp="1"/>
          </p:cNvSpPr>
          <p:nvPr>
            <p:ph type="sldNum" sz="quarter" idx="11"/>
          </p:nvPr>
        </p:nvSpPr>
        <p:spPr/>
        <p:txBody>
          <a:bodyPr rtlCol="0"/>
          <a:lstStyle/>
          <a:p>
            <a:fld id="{1ABF40BC-2B4C-430F-8F3E-C36B03D2F44B}" type="slidenum">
              <a:rPr lang="ar-IQ" smtClean="0"/>
              <a:pPr/>
              <a:t>‹#›</a:t>
            </a:fld>
            <a:endParaRPr lang="ar-IQ"/>
          </a:p>
        </p:txBody>
      </p:sp>
      <p:sp>
        <p:nvSpPr>
          <p:cNvPr id="28" name="عنصر نائب للتذييل 27"/>
          <p:cNvSpPr>
            <a:spLocks noGrp="1"/>
          </p:cNvSpPr>
          <p:nvPr>
            <p:ph type="ftr" sz="quarter" idx="12"/>
          </p:nvPr>
        </p:nvSpPr>
        <p:spPr/>
        <p:txBody>
          <a:bodyPr rtlCol="0"/>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a:xfrm>
            <a:off x="6583680" y="612648"/>
            <a:ext cx="957264" cy="457200"/>
          </a:xfrm>
        </p:spPr>
        <p:txBody>
          <a:bodyPr/>
          <a:lstStyle/>
          <a:p>
            <a:fld id="{586B4BD6-E2B7-42F7-BE87-5C9AED970B9C}" type="datetimeFigureOut">
              <a:rPr lang="ar-IQ" smtClean="0"/>
              <a:pPr/>
              <a:t>07/09/1440</a:t>
            </a:fld>
            <a:endParaRPr lang="ar-IQ"/>
          </a:p>
        </p:txBody>
      </p:sp>
      <p:sp>
        <p:nvSpPr>
          <p:cNvPr id="4" name="عنصر نائب للتذييل 3"/>
          <p:cNvSpPr>
            <a:spLocks noGrp="1"/>
          </p:cNvSpPr>
          <p:nvPr>
            <p:ph type="ftr" sz="quarter" idx="11"/>
          </p:nvPr>
        </p:nvSpPr>
        <p:spPr>
          <a:xfrm>
            <a:off x="5257800" y="612648"/>
            <a:ext cx="1325880" cy="457200"/>
          </a:xfrm>
        </p:spPr>
        <p:txBody>
          <a:bodyPr/>
          <a:lstStyle/>
          <a:p>
            <a:endParaRPr lang="ar-IQ"/>
          </a:p>
        </p:txBody>
      </p:sp>
      <p:sp>
        <p:nvSpPr>
          <p:cNvPr id="5" name="عنصر نائب لرقم الشريحة 4"/>
          <p:cNvSpPr>
            <a:spLocks noGrp="1"/>
          </p:cNvSpPr>
          <p:nvPr>
            <p:ph type="sldNum" sz="quarter" idx="12"/>
          </p:nvPr>
        </p:nvSpPr>
        <p:spPr>
          <a:xfrm>
            <a:off x="8174736" y="2272"/>
            <a:ext cx="762000" cy="365760"/>
          </a:xfrm>
        </p:spPr>
        <p:txBody>
          <a:bodyPr/>
          <a:lstStyle/>
          <a:p>
            <a:fld id="{1ABF40BC-2B4C-430F-8F3E-C36B03D2F44B}"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353496" y="1101970"/>
            <a:ext cx="3383280" cy="877824"/>
          </a:xfrm>
        </p:spPr>
        <p:txBody>
          <a:bodyPr anchor="b"/>
          <a:lstStyle>
            <a:lvl1pPr algn="l">
              <a:buNone/>
              <a:defRPr sz="1800" b="1"/>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86B4BD6-E2B7-42F7-BE87-5C9AED970B9C}" type="datetimeFigureOut">
              <a:rPr lang="ar-IQ" smtClean="0"/>
              <a:pPr/>
              <a:t>07/09/1440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1ABF40BC-2B4C-430F-8F3E-C36B03D2F44B}"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مستطيل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مستطيل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مستطيل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مستطيل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مستطيل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مستطيل مستدير الزوايا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مستطيل مستدير الزوايا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مستطيل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مستطيل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مستطيل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مستطيل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مستطيل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مستطيل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عنصر نائب للعنوان 21"/>
          <p:cNvSpPr>
            <a:spLocks noGrp="1"/>
          </p:cNvSpPr>
          <p:nvPr>
            <p:ph type="title"/>
          </p:nvPr>
        </p:nvSpPr>
        <p:spPr>
          <a:xfrm>
            <a:off x="457200" y="1143000"/>
            <a:ext cx="8229600" cy="10668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86B4BD6-E2B7-42F7-BE87-5C9AED970B9C}" type="datetimeFigureOut">
              <a:rPr lang="ar-IQ" smtClean="0"/>
              <a:pPr/>
              <a:t>07/09/1440</a:t>
            </a:fld>
            <a:endParaRPr lang="ar-IQ"/>
          </a:p>
        </p:txBody>
      </p:sp>
      <p:sp>
        <p:nvSpPr>
          <p:cNvPr id="3" name="عنصر نائب للتذييل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IQ"/>
          </a:p>
        </p:txBody>
      </p:sp>
      <p:sp>
        <p:nvSpPr>
          <p:cNvPr id="23" name="عنصر نائب لرقم الشريحة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ABF40BC-2B4C-430F-8F3E-C36B03D2F44B}"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محاضرات في مادة مدخل القانون</a:t>
            </a:r>
            <a:endParaRPr lang="ar-IQ" dirty="0"/>
          </a:p>
        </p:txBody>
      </p:sp>
      <p:sp>
        <p:nvSpPr>
          <p:cNvPr id="3" name="عنوان فرعي 2"/>
          <p:cNvSpPr>
            <a:spLocks noGrp="1"/>
          </p:cNvSpPr>
          <p:nvPr>
            <p:ph type="subTitle" idx="1"/>
          </p:nvPr>
        </p:nvSpPr>
        <p:spPr>
          <a:xfrm>
            <a:off x="457200" y="3899938"/>
            <a:ext cx="5626968" cy="2337374"/>
          </a:xfrm>
        </p:spPr>
        <p:txBody>
          <a:bodyPr>
            <a:noAutofit/>
          </a:bodyPr>
          <a:lstStyle/>
          <a:p>
            <a:pPr algn="ctr"/>
            <a:r>
              <a:rPr lang="ar-IQ" sz="3600" b="1" dirty="0" smtClean="0">
                <a:solidFill>
                  <a:srgbClr val="FF0000"/>
                </a:solidFill>
              </a:rPr>
              <a:t>المرحلة </a:t>
            </a:r>
            <a:r>
              <a:rPr lang="ar-IQ" sz="3600" b="1" dirty="0" err="1" smtClean="0">
                <a:solidFill>
                  <a:srgbClr val="FF0000"/>
                </a:solidFill>
              </a:rPr>
              <a:t>الاولى</a:t>
            </a:r>
            <a:r>
              <a:rPr lang="ar-IQ" sz="3600" b="1" dirty="0" smtClean="0">
                <a:solidFill>
                  <a:srgbClr val="FF0000"/>
                </a:solidFill>
              </a:rPr>
              <a:t> </a:t>
            </a:r>
            <a:r>
              <a:rPr lang="ar-IQ" sz="3600" b="1" smtClean="0">
                <a:solidFill>
                  <a:srgbClr val="FF0000"/>
                </a:solidFill>
              </a:rPr>
              <a:t>/ المحاضرة الثامنة</a:t>
            </a:r>
            <a:endParaRPr lang="ar-IQ" sz="3600" b="1" dirty="0" smtClean="0">
              <a:solidFill>
                <a:srgbClr val="FF0000"/>
              </a:solidFill>
            </a:endParaRPr>
          </a:p>
          <a:p>
            <a:pPr algn="ctr"/>
            <a:r>
              <a:rPr lang="ar-IQ" sz="3600" b="1" dirty="0" smtClean="0">
                <a:solidFill>
                  <a:srgbClr val="FF0000"/>
                </a:solidFill>
              </a:rPr>
              <a:t>العام الدراسي 2018-2019 </a:t>
            </a:r>
          </a:p>
          <a:p>
            <a:pPr algn="ctr"/>
            <a:r>
              <a:rPr lang="ar-IQ" sz="3600" b="1" dirty="0" smtClean="0">
                <a:solidFill>
                  <a:srgbClr val="FF0000"/>
                </a:solidFill>
              </a:rPr>
              <a:t>الفصل الدراسي الثاني</a:t>
            </a:r>
          </a:p>
          <a:p>
            <a:pPr algn="ctr"/>
            <a:r>
              <a:rPr lang="ar-IQ" sz="3600" b="1" dirty="0" smtClean="0">
                <a:solidFill>
                  <a:srgbClr val="FF0000"/>
                </a:solidFill>
              </a:rPr>
              <a:t>م. زهراء مبروك عبد الله الربيعي</a:t>
            </a:r>
          </a:p>
          <a:p>
            <a:pPr algn="ctr"/>
            <a:endParaRPr lang="ar-IQ" sz="3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FF0000"/>
                </a:solidFill>
              </a:rPr>
              <a:t>مميزات الشخصية الطبيعية</a:t>
            </a:r>
            <a:endParaRPr lang="ar-IQ"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dirty="0" smtClean="0">
                <a:solidFill>
                  <a:srgbClr val="FF0000"/>
                </a:solidFill>
              </a:rPr>
              <a:t>مميزات الشخصية الطبيعية</a:t>
            </a:r>
            <a:endParaRPr lang="ar-IQ" dirty="0">
              <a:solidFill>
                <a:srgbClr val="FF0000"/>
              </a:solidFill>
            </a:endParaRPr>
          </a:p>
        </p:txBody>
      </p:sp>
      <p:sp>
        <p:nvSpPr>
          <p:cNvPr id="3" name="عنصر نائب للمحتوى 2"/>
          <p:cNvSpPr>
            <a:spLocks noGrp="1"/>
          </p:cNvSpPr>
          <p:nvPr>
            <p:ph idx="1"/>
          </p:nvPr>
        </p:nvSpPr>
        <p:spPr/>
        <p:txBody>
          <a:bodyPr/>
          <a:lstStyle/>
          <a:p>
            <a:pPr algn="just">
              <a:buNone/>
            </a:pPr>
            <a:r>
              <a:rPr lang="ar-IQ" sz="3600" dirty="0" smtClean="0"/>
              <a:t>  أشارت إلى هذه المميزات المواد (37 -40) من القانون المدني العراقي وهي على التوالي : الجنسية , الأسرة , الاسم , الموطن , الذمة المالية , حيث تطرقنا في </a:t>
            </a:r>
            <a:r>
              <a:rPr lang="ar-IQ" sz="3600" dirty="0" err="1" smtClean="0"/>
              <a:t>المحاظرات</a:t>
            </a:r>
            <a:r>
              <a:rPr lang="ar-IQ" sz="3600" dirty="0" smtClean="0"/>
              <a:t> السابقة </a:t>
            </a:r>
            <a:r>
              <a:rPr lang="ar-IQ" sz="3600" dirty="0" err="1" smtClean="0"/>
              <a:t>الى</a:t>
            </a:r>
            <a:r>
              <a:rPr lang="ar-IQ" sz="3600" dirty="0" smtClean="0"/>
              <a:t> الجنسية </a:t>
            </a:r>
            <a:r>
              <a:rPr lang="ar-IQ" sz="3600" dirty="0" err="1" smtClean="0"/>
              <a:t>والاسرة</a:t>
            </a:r>
            <a:r>
              <a:rPr lang="ar-IQ" sz="3600" dirty="0" smtClean="0"/>
              <a:t>  والاسم </a:t>
            </a:r>
            <a:r>
              <a:rPr lang="ar-IQ" sz="3600" dirty="0" err="1" smtClean="0"/>
              <a:t>والان</a:t>
            </a:r>
            <a:r>
              <a:rPr lang="ar-IQ" sz="3600" dirty="0" smtClean="0"/>
              <a:t> نتناول بالبحث الموطن  </a:t>
            </a:r>
          </a:p>
          <a:p>
            <a:r>
              <a:rPr lang="ar-IQ" dirty="0" smtClean="0"/>
              <a:t> </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الموطن</a:t>
            </a:r>
            <a:endParaRPr lang="ar-IQ" dirty="0"/>
          </a:p>
        </p:txBody>
      </p:sp>
      <p:sp>
        <p:nvSpPr>
          <p:cNvPr id="3" name="عنصر نائب للمحتوى 2"/>
          <p:cNvSpPr>
            <a:spLocks noGrp="1"/>
          </p:cNvSpPr>
          <p:nvPr>
            <p:ph idx="1"/>
          </p:nvPr>
        </p:nvSpPr>
        <p:spPr/>
        <p:txBody>
          <a:bodyPr>
            <a:normAutofit/>
          </a:bodyPr>
          <a:lstStyle/>
          <a:p>
            <a:pPr algn="just"/>
            <a:r>
              <a:rPr lang="ar-IQ" sz="3200" dirty="0" smtClean="0"/>
              <a:t>الموطن :هو المقر القانوني للشخص فيما يتعلق بنشاطه القانوني وعلاقته مع غيره من </a:t>
            </a:r>
            <a:r>
              <a:rPr lang="ar-IQ" sz="3200" dirty="0" err="1" smtClean="0"/>
              <a:t>الاشخاص</a:t>
            </a:r>
            <a:r>
              <a:rPr lang="ar-IQ" sz="3200" dirty="0" smtClean="0"/>
              <a:t> بحيث يعتبر موجوداً فيه على الدوام وإن تغيب عنه بصورة مؤقتة والموطن بهذا المعنى إذن هو المكان الذي يفترض أن الشخص يباشر فيه نشاطه القانوني ويخاطبه فيه الغير بالنسبة لكل </a:t>
            </a:r>
            <a:r>
              <a:rPr lang="ar-IQ" sz="3200" dirty="0" err="1" smtClean="0"/>
              <a:t>مايتعلق</a:t>
            </a:r>
            <a:r>
              <a:rPr lang="ar-IQ" sz="3200" dirty="0" smtClean="0"/>
              <a:t> بهذا النشاط والموطن على نوعين عام وخاص .</a:t>
            </a:r>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الموطن العام</a:t>
            </a:r>
            <a:endParaRPr lang="ar-IQ" dirty="0"/>
          </a:p>
        </p:txBody>
      </p:sp>
      <p:sp>
        <p:nvSpPr>
          <p:cNvPr id="3" name="عنصر نائب للمحتوى 2"/>
          <p:cNvSpPr>
            <a:spLocks noGrp="1"/>
          </p:cNvSpPr>
          <p:nvPr>
            <p:ph idx="1"/>
          </p:nvPr>
        </p:nvSpPr>
        <p:spPr/>
        <p:txBody>
          <a:bodyPr>
            <a:normAutofit fontScale="92500" lnSpcReduction="10000"/>
          </a:bodyPr>
          <a:lstStyle/>
          <a:p>
            <a:pPr algn="just"/>
            <a:r>
              <a:rPr lang="ar-IQ" dirty="0" smtClean="0"/>
              <a:t>الموطن العام هو المقر الذي يعتد به القانون بالنسبة </a:t>
            </a:r>
            <a:r>
              <a:rPr lang="ar-IQ" dirty="0" err="1" smtClean="0"/>
              <a:t>الى</a:t>
            </a:r>
            <a:r>
              <a:rPr lang="ar-IQ" dirty="0" smtClean="0"/>
              <a:t> نشاط الشخص وعلاقته </a:t>
            </a:r>
            <a:r>
              <a:rPr lang="ar-IQ" dirty="0" err="1" smtClean="0"/>
              <a:t>واعماله</a:t>
            </a:r>
            <a:r>
              <a:rPr lang="ar-IQ" dirty="0" smtClean="0"/>
              <a:t> بوجه عام . </a:t>
            </a:r>
          </a:p>
          <a:p>
            <a:pPr algn="just"/>
            <a:r>
              <a:rPr lang="ar-IQ" dirty="0" smtClean="0"/>
              <a:t>1-الموطن الإرادي:</a:t>
            </a:r>
            <a:r>
              <a:rPr lang="ar-IQ" dirty="0" err="1" smtClean="0"/>
              <a:t>تنص</a:t>
            </a:r>
            <a:r>
              <a:rPr lang="ar-IQ" dirty="0" smtClean="0"/>
              <a:t> المادة 47 من القانون المدني العراقي على أن الموطن هو المكان الذي يقيم فيه الشخص عادةً بصورة دائمة أو مؤقتة فالموطن العام يتحدد كقاعدة عامة بالإقامة المعتادة مع قصد الاستقرار بصورة دائمة أو مؤقتة , كما يجوز أن يكون للشخص </a:t>
            </a:r>
            <a:r>
              <a:rPr lang="ar-IQ" dirty="0" err="1" smtClean="0"/>
              <a:t>اكثر</a:t>
            </a:r>
            <a:r>
              <a:rPr lang="ar-IQ" dirty="0" smtClean="0"/>
              <a:t> من موطن واحد .</a:t>
            </a:r>
          </a:p>
          <a:p>
            <a:pPr algn="just"/>
            <a:r>
              <a:rPr lang="ar-IQ" dirty="0" smtClean="0"/>
              <a:t>2- الموطن </a:t>
            </a:r>
            <a:r>
              <a:rPr lang="ar-IQ" dirty="0" err="1" smtClean="0"/>
              <a:t>الالزامي</a:t>
            </a:r>
            <a:r>
              <a:rPr lang="ar-IQ" dirty="0" smtClean="0"/>
              <a:t>:إذا كان </a:t>
            </a:r>
            <a:r>
              <a:rPr lang="ar-IQ" dirty="0" err="1" smtClean="0"/>
              <a:t>الاصل</a:t>
            </a:r>
            <a:r>
              <a:rPr lang="ar-IQ" dirty="0" smtClean="0"/>
              <a:t> هو </a:t>
            </a:r>
            <a:r>
              <a:rPr lang="ar-IQ" dirty="0" err="1" smtClean="0"/>
              <a:t>ان</a:t>
            </a:r>
            <a:r>
              <a:rPr lang="ar-IQ" dirty="0" smtClean="0"/>
              <a:t> الموطن العام يتحدد باختيار الشخص </a:t>
            </a:r>
            <a:r>
              <a:rPr lang="ar-IQ" dirty="0" err="1" smtClean="0"/>
              <a:t>وارادته</a:t>
            </a:r>
            <a:r>
              <a:rPr lang="ar-IQ" dirty="0" smtClean="0"/>
              <a:t> فأن هنالك استثناء على هذه القاعدة أوجده القانون حمايةً لمصلحة بعض </a:t>
            </a:r>
            <a:r>
              <a:rPr lang="ar-IQ" dirty="0" err="1" smtClean="0"/>
              <a:t>الاشخاص</a:t>
            </a:r>
            <a:r>
              <a:rPr lang="ar-IQ" dirty="0" smtClean="0"/>
              <a:t> وهم المفقودين والقصر </a:t>
            </a:r>
            <a:r>
              <a:rPr lang="ar-IQ" dirty="0" err="1" smtClean="0"/>
              <a:t>والمحجورين</a:t>
            </a:r>
            <a:r>
              <a:rPr lang="ar-IQ" dirty="0" smtClean="0"/>
              <a:t> فمقرهم هو مقر من </a:t>
            </a:r>
            <a:r>
              <a:rPr lang="ar-IQ" dirty="0" err="1" smtClean="0"/>
              <a:t>ينوب</a:t>
            </a:r>
            <a:r>
              <a:rPr lang="ar-IQ" dirty="0" smtClean="0"/>
              <a:t> عنهم قانوناً .</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052736"/>
            <a:ext cx="8208912" cy="4469128"/>
          </a:xfrm>
        </p:spPr>
        <p:txBody>
          <a:bodyPr>
            <a:normAutofit lnSpcReduction="10000"/>
          </a:bodyPr>
          <a:lstStyle/>
          <a:p>
            <a:pPr algn="just">
              <a:buNone/>
            </a:pPr>
            <a:endParaRPr lang="ar-IQ" sz="3200" dirty="0" smtClean="0"/>
          </a:p>
          <a:p>
            <a:pPr algn="ctr">
              <a:buNone/>
            </a:pPr>
            <a:r>
              <a:rPr lang="ar-IQ" sz="3600" dirty="0" smtClean="0"/>
              <a:t>الموطن الخاص </a:t>
            </a:r>
          </a:p>
          <a:p>
            <a:pPr>
              <a:buNone/>
            </a:pPr>
            <a:r>
              <a:rPr lang="ar-IQ" sz="3600" dirty="0" smtClean="0"/>
              <a:t>الموطن الخاص :هو المقر الذي يعتد به لبعض أعمال الشخص أو علاقاته أو بعض أوجه النشاط على وجه التخصيص . </a:t>
            </a:r>
          </a:p>
          <a:p>
            <a:pPr>
              <a:buNone/>
            </a:pPr>
            <a:r>
              <a:rPr lang="ar-IQ" sz="3600" dirty="0" smtClean="0"/>
              <a:t>نصت المادة 44 </a:t>
            </a:r>
            <a:r>
              <a:rPr lang="ar-IQ" sz="3600" dirty="0" err="1" smtClean="0"/>
              <a:t>ق</a:t>
            </a:r>
            <a:r>
              <a:rPr lang="ar-IQ" sz="3600" dirty="0" smtClean="0"/>
              <a:t> م </a:t>
            </a:r>
            <a:r>
              <a:rPr lang="ar-IQ" sz="3600" dirty="0" err="1" smtClean="0"/>
              <a:t>ع</a:t>
            </a:r>
            <a:r>
              <a:rPr lang="ar-IQ" sz="3600" dirty="0" smtClean="0"/>
              <a:t> يعتبر المكان الذي يباشر في الشخص تجارةً أو حرف موطناً له بالنسبة </a:t>
            </a:r>
            <a:r>
              <a:rPr lang="ar-IQ" sz="3600" dirty="0" err="1" smtClean="0"/>
              <a:t>الى</a:t>
            </a:r>
            <a:r>
              <a:rPr lang="ar-IQ" sz="3600" dirty="0" smtClean="0"/>
              <a:t> إدارة </a:t>
            </a:r>
            <a:r>
              <a:rPr lang="ar-IQ" sz="3600" dirty="0" err="1" smtClean="0"/>
              <a:t>الاعمال</a:t>
            </a:r>
            <a:r>
              <a:rPr lang="ar-IQ" sz="3600" dirty="0" smtClean="0"/>
              <a:t> المتعلقة بهذه التجارة </a:t>
            </a:r>
            <a:r>
              <a:rPr lang="ar-IQ" sz="3600" dirty="0" err="1" smtClean="0"/>
              <a:t>او</a:t>
            </a:r>
            <a:r>
              <a:rPr lang="ar-IQ" sz="3600" dirty="0" smtClean="0"/>
              <a:t> الحرفة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الموطن المختار </a:t>
            </a:r>
            <a:endParaRPr lang="ar-IQ" dirty="0"/>
          </a:p>
        </p:txBody>
      </p:sp>
      <p:sp>
        <p:nvSpPr>
          <p:cNvPr id="3" name="عنصر نائب للمحتوى 2"/>
          <p:cNvSpPr>
            <a:spLocks noGrp="1"/>
          </p:cNvSpPr>
          <p:nvPr>
            <p:ph idx="1"/>
          </p:nvPr>
        </p:nvSpPr>
        <p:spPr/>
        <p:txBody>
          <a:bodyPr>
            <a:normAutofit/>
          </a:bodyPr>
          <a:lstStyle/>
          <a:p>
            <a:r>
              <a:rPr lang="ar-IQ" dirty="0" smtClean="0"/>
              <a:t>وهو الموطن الذي يختاره الشخص لتنفيذ عمل أو تصرف قانوني معين </a:t>
            </a:r>
            <a:r>
              <a:rPr lang="ar-IQ" dirty="0" err="1" smtClean="0"/>
              <a:t>كأختيار</a:t>
            </a:r>
            <a:r>
              <a:rPr lang="ar-IQ" dirty="0" smtClean="0"/>
              <a:t> شخص مكتب محاميه موطناً مختاراً بالنسبة له لتنفيذ عمل قانوني كإجارة عقار معين (م/45 </a:t>
            </a:r>
            <a:r>
              <a:rPr lang="ar-IQ" dirty="0" err="1" smtClean="0"/>
              <a:t>ق</a:t>
            </a:r>
            <a:r>
              <a:rPr lang="ar-IQ" dirty="0" smtClean="0"/>
              <a:t> م </a:t>
            </a:r>
            <a:r>
              <a:rPr lang="ar-IQ" dirty="0" err="1" smtClean="0"/>
              <a:t>ع</a:t>
            </a:r>
            <a:r>
              <a:rPr lang="ar-IQ" dirty="0" smtClean="0"/>
              <a:t>) .</a:t>
            </a:r>
          </a:p>
          <a:p>
            <a:r>
              <a:rPr lang="ar-IQ" dirty="0" err="1" smtClean="0"/>
              <a:t>والاصل</a:t>
            </a:r>
            <a:r>
              <a:rPr lang="ar-IQ" dirty="0" smtClean="0"/>
              <a:t> أن الموطن المختار يعتبر الموطن بالنسبة لكل ما يتعلق بالعمل الذي اختير من اجله إلا إذا اتفق صراحةً على قصر الموطن المختار على بعض </a:t>
            </a:r>
            <a:r>
              <a:rPr lang="ar-IQ" dirty="0" err="1" smtClean="0"/>
              <a:t>الاعمال</a:t>
            </a:r>
            <a:r>
              <a:rPr lang="ar-IQ" dirty="0" smtClean="0"/>
              <a:t> دون البعض </a:t>
            </a:r>
            <a:r>
              <a:rPr lang="ar-IQ" dirty="0" err="1" smtClean="0"/>
              <a:t>الاخر</a:t>
            </a:r>
            <a:r>
              <a:rPr lang="ar-IQ" smtClean="0"/>
              <a:t>.</a:t>
            </a:r>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ضري">
  <a:themeElements>
    <a:clrScheme name="حضري">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حضري">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حضري">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320</TotalTime>
  <Words>345</Words>
  <Application>Microsoft Office PowerPoint</Application>
  <PresentationFormat>عرض على الشاشة (3:4)‏</PresentationFormat>
  <Paragraphs>22</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حضري</vt:lpstr>
      <vt:lpstr>محاضرات في مادة مدخل القانون</vt:lpstr>
      <vt:lpstr>مميزات الشخصية الطبيعية</vt:lpstr>
      <vt:lpstr>مميزات الشخصية الطبيعية</vt:lpstr>
      <vt:lpstr>الموطن</vt:lpstr>
      <vt:lpstr>الموطن العام</vt:lpstr>
      <vt:lpstr>الشريحة 6</vt:lpstr>
      <vt:lpstr>الموطن المختار </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مادة مدخل القانون</dc:title>
  <dc:creator>dell</dc:creator>
  <cp:lastModifiedBy>dell</cp:lastModifiedBy>
  <cp:revision>77</cp:revision>
  <dcterms:created xsi:type="dcterms:W3CDTF">2019-04-14T09:27:59Z</dcterms:created>
  <dcterms:modified xsi:type="dcterms:W3CDTF">2019-05-10T22:11:55Z</dcterms:modified>
</cp:coreProperties>
</file>