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1" r:id="rId6"/>
    <p:sldId id="259" r:id="rId7"/>
    <p:sldId id="260" r:id="rId8"/>
    <p:sldId id="262"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07/09/1440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07/09/1440</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07/09/1440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مدخل القانون</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a:t>
            </a:r>
            <a:r>
              <a:rPr lang="ar-IQ" sz="3600" b="1" dirty="0" err="1" smtClean="0">
                <a:solidFill>
                  <a:srgbClr val="FF0000"/>
                </a:solidFill>
              </a:rPr>
              <a:t>الاولى</a:t>
            </a:r>
            <a:r>
              <a:rPr lang="ar-IQ" sz="3600" b="1" dirty="0" smtClean="0">
                <a:solidFill>
                  <a:srgbClr val="FF0000"/>
                </a:solidFill>
              </a:rPr>
              <a:t> </a:t>
            </a:r>
            <a:r>
              <a:rPr lang="ar-IQ" sz="3600" b="1" smtClean="0">
                <a:solidFill>
                  <a:srgbClr val="FF0000"/>
                </a:solidFill>
              </a:rPr>
              <a:t>/المحاضرة الرابعة</a:t>
            </a:r>
            <a:endParaRPr lang="ar-IQ" sz="3600" b="1" dirty="0" smtClean="0">
              <a:solidFill>
                <a:srgbClr val="FF0000"/>
              </a:solidFill>
            </a:endParaRPr>
          </a:p>
          <a:p>
            <a:pPr algn="ctr"/>
            <a:r>
              <a:rPr lang="ar-IQ" sz="3600" b="1" dirty="0" smtClean="0">
                <a:solidFill>
                  <a:srgbClr val="FF0000"/>
                </a:solidFill>
              </a:rPr>
              <a:t>العام الدراسي 2018-2019 </a:t>
            </a:r>
          </a:p>
          <a:p>
            <a:pPr algn="ctr"/>
            <a:r>
              <a:rPr lang="ar-IQ" sz="3600" b="1" dirty="0" smtClean="0">
                <a:solidFill>
                  <a:srgbClr val="FF0000"/>
                </a:solidFill>
              </a:rPr>
              <a:t>الفصل الدراسي الثاني</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أركان العقد</a:t>
            </a:r>
            <a:endParaRPr lang="ar-IQ" dirty="0"/>
          </a:p>
        </p:txBody>
      </p:sp>
      <p:sp>
        <p:nvSpPr>
          <p:cNvPr id="3" name="عنصر نائب للمحتوى 2"/>
          <p:cNvSpPr>
            <a:spLocks noGrp="1"/>
          </p:cNvSpPr>
          <p:nvPr>
            <p:ph idx="1"/>
          </p:nvPr>
        </p:nvSpPr>
        <p:spPr/>
        <p:txBody>
          <a:bodyPr/>
          <a:lstStyle/>
          <a:p>
            <a:pPr algn="just">
              <a:buNone/>
            </a:pPr>
            <a:r>
              <a:rPr lang="ar-IQ" dirty="0" smtClean="0"/>
              <a:t>3- السبب : وهو الركن الثالث من أركان العقد والسبب في الالتزام العقدي وثيق الصلة بالإرادة إذ لا يتصور تحرك الإرادة دون سبب فقد يقصد بسبب الالتزام بأنه الغرض المباشر الذي يقصد الملتزم الوصول إليه فسبب التزام البائع بتسليم </a:t>
            </a:r>
            <a:r>
              <a:rPr lang="ar-IQ" dirty="0" err="1" smtClean="0"/>
              <a:t>المبيع</a:t>
            </a:r>
            <a:r>
              <a:rPr lang="ar-IQ" dirty="0" smtClean="0"/>
              <a:t> هو الحصول على الثمن وسبب التزام المشتري بدفع الثمن حصوله على </a:t>
            </a:r>
            <a:r>
              <a:rPr lang="ar-IQ" dirty="0" err="1" smtClean="0"/>
              <a:t>المبيع</a:t>
            </a:r>
            <a:r>
              <a:rPr lang="ar-IQ" dirty="0" smtClean="0"/>
              <a:t> . </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العقد </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تعريف العقد</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lgn="just"/>
            <a:r>
              <a:rPr lang="ar-IQ" sz="3600" dirty="0" smtClean="0"/>
              <a:t>يعرف العقد بأنه اتفاق إرادتين متطابقتين على إنشاء التزام أو نقله أو تعديله أو إنهاءه وبشرط أن يقصد العاقدان إحداث أثر قانوني فإذا لم يكن الأمر كذلك فلا يمكن أن يقوم بينهما عقد بالمعنى الذي نريده . </a:t>
            </a:r>
          </a:p>
          <a:p>
            <a:pPr algn="just"/>
            <a:r>
              <a:rPr lang="ar-IQ" sz="3600" dirty="0" smtClean="0"/>
              <a:t>وقد عرف القانون المدني العراقي رقم 40 لسنة 1951 المعدل في مادته (73)بقوله بأنه ((ارتباط الإيجاب الصادر من احد العاقدين بقبول الآخر على وجه يثبت أثره في المعقود عليه)). </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أركان العقد </a:t>
            </a:r>
            <a:endParaRPr lang="ar-IQ" dirty="0"/>
          </a:p>
        </p:txBody>
      </p:sp>
      <p:sp>
        <p:nvSpPr>
          <p:cNvPr id="3" name="عنصر نائب للمحتوى 2"/>
          <p:cNvSpPr>
            <a:spLocks noGrp="1"/>
          </p:cNvSpPr>
          <p:nvPr>
            <p:ph idx="1"/>
          </p:nvPr>
        </p:nvSpPr>
        <p:spPr/>
        <p:txBody>
          <a:bodyPr>
            <a:normAutofit/>
          </a:bodyPr>
          <a:lstStyle/>
          <a:p>
            <a:pPr algn="just">
              <a:buNone/>
            </a:pPr>
            <a:r>
              <a:rPr lang="ar-IQ" sz="3200" dirty="0" smtClean="0"/>
              <a:t> أركان العقد ثلاثة :هي الرضا والمحل والسبب </a:t>
            </a:r>
          </a:p>
          <a:p>
            <a:pPr algn="just">
              <a:buNone/>
            </a:pPr>
            <a:r>
              <a:rPr lang="ar-IQ" sz="3200" dirty="0" smtClean="0"/>
              <a:t>1- الرضا : يتطلب الرضا وجود الإرادة فإذا انعدمت الإرادة انعدم الرضا وبالتالي فلا يتوافر الرضا إذا صدر عن صبي غير مميز أو مجنون إذ لا اعتبار لإرادتهم وتقع تصرفاتهم باطلة بطلاناً مطلقاً إذ لا يعتد بالرضاء الصادر من شخص مدرك مميز ويشترط  لكي يقوم العقد صحيحاً أن يوجد الرضاء صحيحاً وهو لا يكون كذلك إلا إذا صدر عن ذي أهلية له وأن يكون غير مشوب بعيب من عيوب الرضا .</a:t>
            </a:r>
          </a:p>
          <a:p>
            <a:pPr algn="just"/>
            <a:endParaRPr lang="ar-IQ" sz="3200" dirty="0" smtClean="0"/>
          </a:p>
          <a:p>
            <a:pPr algn="just"/>
            <a:endParaRPr lang="ar-IQ" sz="3200"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عيوب الرضا </a:t>
            </a:r>
            <a:endParaRPr lang="ar-IQ" dirty="0"/>
          </a:p>
        </p:txBody>
      </p:sp>
      <p:sp>
        <p:nvSpPr>
          <p:cNvPr id="3" name="عنصر نائب للمحتوى 2"/>
          <p:cNvSpPr>
            <a:spLocks noGrp="1"/>
          </p:cNvSpPr>
          <p:nvPr>
            <p:ph idx="1"/>
          </p:nvPr>
        </p:nvSpPr>
        <p:spPr>
          <a:xfrm>
            <a:off x="467544" y="2276872"/>
            <a:ext cx="8229600" cy="4325112"/>
          </a:xfrm>
        </p:spPr>
        <p:txBody>
          <a:bodyPr/>
          <a:lstStyle/>
          <a:p>
            <a:pPr algn="just">
              <a:buNone/>
            </a:pPr>
            <a:r>
              <a:rPr lang="ar-IQ" sz="3200" dirty="0" smtClean="0"/>
              <a:t>عيوب الرضا : هي الإكراه والغلط والتغرير مع الغبن والاستغلال </a:t>
            </a:r>
          </a:p>
          <a:p>
            <a:pPr marL="624078" indent="-514350" algn="just">
              <a:buAutoNum type="arabic1Minus"/>
            </a:pPr>
            <a:r>
              <a:rPr lang="ar-IQ" sz="3200" dirty="0" smtClean="0"/>
              <a:t>الإكراه : عرفه الفقه الحديث هو ضغط غير مشروع على إرادة الشخص فيولد في نفسه رهبة تدفعه إلى التعاقد .</a:t>
            </a:r>
          </a:p>
          <a:p>
            <a:pPr marL="624078" indent="-514350" algn="just">
              <a:buNone/>
            </a:pPr>
            <a:r>
              <a:rPr lang="ar-IQ" sz="3200" dirty="0" smtClean="0"/>
              <a:t>وقد عرفه القانون المدني العراقي في مادته 112 /1 بأنه (هو إجبار الشخص بغير حق على أن يعمل دون رضاه )</a:t>
            </a:r>
          </a:p>
          <a:p>
            <a:pPr algn="just">
              <a:buNone/>
            </a:pPr>
            <a:endParaRPr lang="ar-IQ"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عيوب الرضا  </a:t>
            </a:r>
            <a:endParaRPr lang="ar-IQ" dirty="0"/>
          </a:p>
        </p:txBody>
      </p:sp>
      <p:sp>
        <p:nvSpPr>
          <p:cNvPr id="3" name="عنصر نائب للمحتوى 2"/>
          <p:cNvSpPr>
            <a:spLocks noGrp="1"/>
          </p:cNvSpPr>
          <p:nvPr>
            <p:ph idx="1"/>
          </p:nvPr>
        </p:nvSpPr>
        <p:spPr/>
        <p:txBody>
          <a:bodyPr>
            <a:normAutofit/>
          </a:bodyPr>
          <a:lstStyle/>
          <a:p>
            <a:r>
              <a:rPr lang="ar-IQ" dirty="0" smtClean="0"/>
              <a:t>ب-الغلط : وهو وهم يتولد في ذهن الشخص يحمله على اعتقاد غير الواقع ويكون هو الدافع على التعاقد فهو والحالة هذه تصور كاذب للواقع يؤدي بالشخص إلى إبرام تصرف قانوني ما كان ليبرمه لو تبين له حقيقة الأمر كمن يشتري تمثالاً معتقداً أنه قطعة أثرية ثم يتبين أنه مجرد تقليد .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عيوب الرضا </a:t>
            </a:r>
            <a:endParaRPr lang="ar-IQ" dirty="0"/>
          </a:p>
        </p:txBody>
      </p:sp>
      <p:sp>
        <p:nvSpPr>
          <p:cNvPr id="3" name="عنصر نائب للمحتوى 2"/>
          <p:cNvSpPr>
            <a:spLocks noGrp="1"/>
          </p:cNvSpPr>
          <p:nvPr>
            <p:ph idx="1"/>
          </p:nvPr>
        </p:nvSpPr>
        <p:spPr/>
        <p:txBody>
          <a:bodyPr/>
          <a:lstStyle/>
          <a:p>
            <a:pPr lvl="1" algn="just"/>
            <a:r>
              <a:rPr lang="ar-IQ" dirty="0" smtClean="0">
                <a:solidFill>
                  <a:schemeClr val="tx1"/>
                </a:solidFill>
              </a:rPr>
              <a:t>ج- الغبن مع التغرير : التغرير هو إيهام الشخص بما يرغبه في الإقدام على التعاقد ويكون ذلك بالفعل أي بالقيام بإجراءات فعلية من المتعاقد في المعقود عليه يظهره به أحسن مما هو على حقيقته فيدفع المتعاقد الآخر إلى التعاقد تحت تأثير هذا المظهر غير الصحيح كصبغ الثوب القديم ليظهر جديداً . </a:t>
            </a:r>
          </a:p>
          <a:p>
            <a:pPr lvl="1" algn="just"/>
            <a:r>
              <a:rPr lang="ar-IQ" dirty="0" smtClean="0">
                <a:solidFill>
                  <a:schemeClr val="tx1"/>
                </a:solidFill>
              </a:rPr>
              <a:t>والتغرير وحده لا يعتبر عيباً من عيوب الرضا فلا بد من أن يصاحبه الغبن والغبن هو عدم التعادل بين ما يعطيه المتعاقد وما </a:t>
            </a:r>
            <a:r>
              <a:rPr lang="ar-IQ" smtClean="0">
                <a:solidFill>
                  <a:schemeClr val="tx1"/>
                </a:solidFill>
              </a:rPr>
              <a:t>يأخذه فإذا </a:t>
            </a:r>
            <a:r>
              <a:rPr lang="ar-IQ" dirty="0" smtClean="0">
                <a:solidFill>
                  <a:schemeClr val="tx1"/>
                </a:solidFill>
              </a:rPr>
              <a:t>دفع المشتري مثلاً للبائع ثمناً أقل من القيمة الواقعية </a:t>
            </a:r>
            <a:r>
              <a:rPr lang="ar-IQ" dirty="0" err="1" smtClean="0">
                <a:solidFill>
                  <a:schemeClr val="tx1"/>
                </a:solidFill>
              </a:rPr>
              <a:t>للشئ</a:t>
            </a:r>
            <a:r>
              <a:rPr lang="ar-IQ" dirty="0" smtClean="0">
                <a:solidFill>
                  <a:schemeClr val="tx1"/>
                </a:solidFill>
              </a:rPr>
              <a:t> </a:t>
            </a:r>
            <a:r>
              <a:rPr lang="ar-IQ" dirty="0" err="1" smtClean="0">
                <a:solidFill>
                  <a:schemeClr val="tx1"/>
                </a:solidFill>
              </a:rPr>
              <a:t>المبيع</a:t>
            </a:r>
            <a:r>
              <a:rPr lang="ar-IQ" dirty="0" smtClean="0">
                <a:solidFill>
                  <a:schemeClr val="tx1"/>
                </a:solidFill>
              </a:rPr>
              <a:t> اختل فكان البائع مغبوناً والمشتري غابناً والعكس بالعكس </a:t>
            </a:r>
            <a:endParaRPr lang="ar-IQ"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t>عيوب الرضا</a:t>
            </a:r>
            <a:endParaRPr lang="ar-IQ" dirty="0"/>
          </a:p>
        </p:txBody>
      </p:sp>
      <p:sp>
        <p:nvSpPr>
          <p:cNvPr id="3" name="عنصر نائب للمحتوى 2"/>
          <p:cNvSpPr>
            <a:spLocks noGrp="1"/>
          </p:cNvSpPr>
          <p:nvPr>
            <p:ph idx="1"/>
          </p:nvPr>
        </p:nvSpPr>
        <p:spPr/>
        <p:txBody>
          <a:bodyPr>
            <a:normAutofit/>
          </a:bodyPr>
          <a:lstStyle/>
          <a:p>
            <a:pPr algn="just"/>
            <a:r>
              <a:rPr lang="ar-IQ" sz="3200" dirty="0" smtClean="0"/>
              <a:t>د-الاستغلال : هو أن يستغل شخص في </a:t>
            </a:r>
            <a:r>
              <a:rPr lang="ar-IQ" sz="3200" dirty="0" err="1" smtClean="0"/>
              <a:t>اخر</a:t>
            </a:r>
            <a:r>
              <a:rPr lang="ar-IQ" sz="3200" dirty="0" smtClean="0"/>
              <a:t> طيشه البين أو الهوى الجامح الذي يتملك عليه نفسه أو حاجته أو عدم خبرته فيجعله يبرم تصرفاً يؤدي </a:t>
            </a:r>
            <a:r>
              <a:rPr lang="ar-IQ" sz="3200" dirty="0" err="1" smtClean="0"/>
              <a:t>الى</a:t>
            </a:r>
            <a:r>
              <a:rPr lang="ar-IQ" sz="3200" dirty="0" smtClean="0"/>
              <a:t> غبنه مثاله أن تستغل شابة دلالها على زوجها الشيخ هواءه الجامح نحوها وتحمله بذلك على أن يهبها ماله . </a:t>
            </a:r>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أركان العقد </a:t>
            </a:r>
            <a:endParaRPr lang="ar-IQ" dirty="0"/>
          </a:p>
        </p:txBody>
      </p:sp>
      <p:sp>
        <p:nvSpPr>
          <p:cNvPr id="3" name="عنصر نائب للمحتوى 2"/>
          <p:cNvSpPr>
            <a:spLocks noGrp="1"/>
          </p:cNvSpPr>
          <p:nvPr>
            <p:ph idx="1"/>
          </p:nvPr>
        </p:nvSpPr>
        <p:spPr/>
        <p:txBody>
          <a:bodyPr/>
          <a:lstStyle/>
          <a:p>
            <a:pPr algn="just">
              <a:buNone/>
            </a:pPr>
            <a:r>
              <a:rPr lang="ar-IQ" dirty="0" smtClean="0"/>
              <a:t>2- المحل : الركن الثاني من أركان العقد هو المحل الذي لابد لكل تصرف من محل يقوم عليه وبغيره فأنه لا يقوم , ومحل الالتزام هو الأداء الذي يجب على المدين أن يقوم به لصالح الدائن أو هو المعقود عليه في العقد والمحل إما أن يكون نقل حق عيني أو القيام بعمل أو الامتناع عن عمل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272</TotalTime>
  <Words>544</Words>
  <Application>Microsoft Office PowerPoint</Application>
  <PresentationFormat>عرض على الشاشة (3:4)‏</PresentationFormat>
  <Paragraphs>28</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حضري</vt:lpstr>
      <vt:lpstr>محاضرات في مادة مدخل القانون</vt:lpstr>
      <vt:lpstr>العقد </vt:lpstr>
      <vt:lpstr>تعريف العقد</vt:lpstr>
      <vt:lpstr>أركان العقد </vt:lpstr>
      <vt:lpstr>عيوب الرضا </vt:lpstr>
      <vt:lpstr>عيوب الرضا  </vt:lpstr>
      <vt:lpstr>عيوب الرضا </vt:lpstr>
      <vt:lpstr>عيوب الرضا</vt:lpstr>
      <vt:lpstr>أركان العقد </vt:lpstr>
      <vt:lpstr>أركان العقد</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63</cp:revision>
  <dcterms:created xsi:type="dcterms:W3CDTF">2019-04-14T09:27:59Z</dcterms:created>
  <dcterms:modified xsi:type="dcterms:W3CDTF">2019-05-10T22:10:05Z</dcterms:modified>
</cp:coreProperties>
</file>