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63" r:id="rId5"/>
    <p:sldId id="264" r:id="rId6"/>
    <p:sldId id="261" r:id="rId7"/>
    <p:sldId id="265"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586B4BD6-E2B7-42F7-BE87-5C9AED970B9C}" type="datetimeFigureOut">
              <a:rPr lang="ar-IQ" smtClean="0"/>
              <a:pPr/>
              <a:t>07/09/1440</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ABF40BC-2B4C-430F-8F3E-C36B03D2F44B}"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586B4BD6-E2B7-42F7-BE87-5C9AED970B9C}" type="datetimeFigureOut">
              <a:rPr lang="ar-IQ" smtClean="0"/>
              <a:pPr/>
              <a:t>07/09/1440</a:t>
            </a:fld>
            <a:endParaRPr lang="ar-IQ"/>
          </a:p>
        </p:txBody>
      </p:sp>
      <p:sp>
        <p:nvSpPr>
          <p:cNvPr id="27" name="عنصر نائب لرقم الشريحة 26"/>
          <p:cNvSpPr>
            <a:spLocks noGrp="1"/>
          </p:cNvSpPr>
          <p:nvPr>
            <p:ph type="sldNum" sz="quarter" idx="11"/>
          </p:nvPr>
        </p:nvSpPr>
        <p:spPr/>
        <p:txBody>
          <a:bodyPr rtlCol="0"/>
          <a:lstStyle/>
          <a:p>
            <a:fld id="{1ABF40BC-2B4C-430F-8F3E-C36B03D2F44B}" type="slidenum">
              <a:rPr lang="ar-IQ" smtClean="0"/>
              <a:pPr/>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586B4BD6-E2B7-42F7-BE87-5C9AED970B9C}" type="datetimeFigureOut">
              <a:rPr lang="ar-IQ" smtClean="0"/>
              <a:pPr/>
              <a:t>07/09/1440</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1ABF40BC-2B4C-430F-8F3E-C36B03D2F44B}"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86B4BD6-E2B7-42F7-BE87-5C9AED970B9C}" type="datetimeFigureOut">
              <a:rPr lang="ar-IQ" smtClean="0"/>
              <a:pPr/>
              <a:t>07/09/1440</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ABF40BC-2B4C-430F-8F3E-C36B03D2F44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في مادة مدخل القانون</a:t>
            </a:r>
            <a:endParaRPr lang="ar-IQ" dirty="0"/>
          </a:p>
        </p:txBody>
      </p:sp>
      <p:sp>
        <p:nvSpPr>
          <p:cNvPr id="3" name="عنوان فرعي 2"/>
          <p:cNvSpPr>
            <a:spLocks noGrp="1"/>
          </p:cNvSpPr>
          <p:nvPr>
            <p:ph type="subTitle" idx="1"/>
          </p:nvPr>
        </p:nvSpPr>
        <p:spPr>
          <a:xfrm>
            <a:off x="457200" y="3899938"/>
            <a:ext cx="5626968" cy="2337374"/>
          </a:xfrm>
        </p:spPr>
        <p:txBody>
          <a:bodyPr>
            <a:noAutofit/>
          </a:bodyPr>
          <a:lstStyle/>
          <a:p>
            <a:pPr algn="ctr"/>
            <a:r>
              <a:rPr lang="ar-IQ" sz="3600" b="1" dirty="0" smtClean="0">
                <a:solidFill>
                  <a:srgbClr val="FF0000"/>
                </a:solidFill>
              </a:rPr>
              <a:t>المرحلة </a:t>
            </a:r>
            <a:r>
              <a:rPr lang="ar-IQ" sz="3600" b="1" dirty="0" err="1" smtClean="0">
                <a:solidFill>
                  <a:srgbClr val="FF0000"/>
                </a:solidFill>
              </a:rPr>
              <a:t>الاولى</a:t>
            </a:r>
            <a:r>
              <a:rPr lang="ar-IQ" sz="3600" b="1" dirty="0" smtClean="0">
                <a:solidFill>
                  <a:srgbClr val="FF0000"/>
                </a:solidFill>
              </a:rPr>
              <a:t> </a:t>
            </a:r>
            <a:r>
              <a:rPr lang="ar-IQ" sz="3600" b="1" smtClean="0">
                <a:solidFill>
                  <a:srgbClr val="FF0000"/>
                </a:solidFill>
              </a:rPr>
              <a:t>/المحاضرة </a:t>
            </a:r>
            <a:r>
              <a:rPr lang="ar-IQ" sz="3600" b="1" dirty="0" smtClean="0">
                <a:solidFill>
                  <a:srgbClr val="FF0000"/>
                </a:solidFill>
              </a:rPr>
              <a:t>العاشرة</a:t>
            </a:r>
          </a:p>
          <a:p>
            <a:pPr algn="ctr"/>
            <a:r>
              <a:rPr lang="ar-IQ" sz="3600" b="1" dirty="0" smtClean="0">
                <a:solidFill>
                  <a:srgbClr val="FF0000"/>
                </a:solidFill>
              </a:rPr>
              <a:t>العام الدراسي 2018-2019 </a:t>
            </a:r>
          </a:p>
          <a:p>
            <a:pPr algn="ctr"/>
            <a:r>
              <a:rPr lang="ar-IQ" sz="3600" b="1" dirty="0" smtClean="0">
                <a:solidFill>
                  <a:srgbClr val="FF0000"/>
                </a:solidFill>
              </a:rPr>
              <a:t>الفصل الدراسي الثاني</a:t>
            </a:r>
          </a:p>
          <a:p>
            <a:pPr algn="ctr"/>
            <a:r>
              <a:rPr lang="ar-IQ" sz="3600" b="1" dirty="0" smtClean="0">
                <a:solidFill>
                  <a:srgbClr val="FF0000"/>
                </a:solidFill>
              </a:rPr>
              <a:t>م. زهراء مبروك عبد الله الربيعي</a:t>
            </a:r>
          </a:p>
          <a:p>
            <a:pPr algn="ctr"/>
            <a:endParaRPr lang="ar-IQ"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FF0000"/>
                </a:solidFill>
              </a:rPr>
              <a:t>الشخصية المعنوية وطرق كسبها</a:t>
            </a:r>
            <a:endParaRPr lang="ar-IQ"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dirty="0" smtClean="0">
                <a:solidFill>
                  <a:srgbClr val="FF0000"/>
                </a:solidFill>
              </a:rPr>
              <a:t>تعريف الشخص المعنوي</a:t>
            </a:r>
            <a:endParaRPr lang="ar-IQ" dirty="0">
              <a:solidFill>
                <a:srgbClr val="FF0000"/>
              </a:solidFill>
            </a:endParaRPr>
          </a:p>
        </p:txBody>
      </p:sp>
      <p:sp>
        <p:nvSpPr>
          <p:cNvPr id="3" name="عنصر نائب للمحتوى 2"/>
          <p:cNvSpPr>
            <a:spLocks noGrp="1"/>
          </p:cNvSpPr>
          <p:nvPr>
            <p:ph idx="1"/>
          </p:nvPr>
        </p:nvSpPr>
        <p:spPr/>
        <p:txBody>
          <a:bodyPr/>
          <a:lstStyle/>
          <a:p>
            <a:pPr algn="just">
              <a:buNone/>
            </a:pPr>
            <a:r>
              <a:rPr lang="ar-IQ" sz="3600" dirty="0" smtClean="0"/>
              <a:t>  يعرف الشخص المعنوي بأنه مجموعة من </a:t>
            </a:r>
            <a:r>
              <a:rPr lang="ar-IQ" sz="3600" dirty="0" err="1" smtClean="0"/>
              <a:t>الاشخاص</a:t>
            </a:r>
            <a:r>
              <a:rPr lang="ar-IQ" sz="3600" dirty="0" smtClean="0"/>
              <a:t> أو </a:t>
            </a:r>
            <a:r>
              <a:rPr lang="ar-IQ" sz="3600" dirty="0" err="1" smtClean="0"/>
              <a:t>الاموال</a:t>
            </a:r>
            <a:r>
              <a:rPr lang="ar-IQ" sz="3600" dirty="0" smtClean="0"/>
              <a:t> يرمي </a:t>
            </a:r>
            <a:r>
              <a:rPr lang="ar-IQ" sz="3600" dirty="0" err="1" smtClean="0"/>
              <a:t>الى</a:t>
            </a:r>
            <a:r>
              <a:rPr lang="ar-IQ" sz="3600" dirty="0" smtClean="0"/>
              <a:t> تحقيق غرض معين ويمنح الشخصية القانونية بالقادر اللازم لتحقيق هذا الغرض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بدء الشخصية المعنوية </a:t>
            </a:r>
            <a:endParaRPr lang="ar-IQ" dirty="0"/>
          </a:p>
        </p:txBody>
      </p:sp>
      <p:sp>
        <p:nvSpPr>
          <p:cNvPr id="3" name="عنصر نائب للمحتوى 2"/>
          <p:cNvSpPr>
            <a:spLocks noGrp="1"/>
          </p:cNvSpPr>
          <p:nvPr>
            <p:ph idx="1"/>
          </p:nvPr>
        </p:nvSpPr>
        <p:spPr/>
        <p:txBody>
          <a:bodyPr>
            <a:normAutofit/>
          </a:bodyPr>
          <a:lstStyle/>
          <a:p>
            <a:pPr algn="just"/>
            <a:r>
              <a:rPr lang="ar-IQ" sz="3200" dirty="0" err="1" smtClean="0"/>
              <a:t>لاتثبت</a:t>
            </a:r>
            <a:r>
              <a:rPr lang="ar-IQ" sz="3200" dirty="0" smtClean="0"/>
              <a:t> الشخصية المعنوية لجماعة أو هيئة معينة إلا بعد الاعتراف </a:t>
            </a:r>
            <a:r>
              <a:rPr lang="ar-IQ" sz="3200" dirty="0" err="1" smtClean="0"/>
              <a:t>بها</a:t>
            </a:r>
            <a:r>
              <a:rPr lang="ar-IQ" sz="3200" dirty="0" smtClean="0"/>
              <a:t> من قبل السلطة المختصة في الدولة وبالتالي فأن الهيئات أو الجماعات التي لا يوافق القانون على تمتعها بالشخصية المعنوية لا يمكن لها أن تنشأ مهما كانت الأسباب وبالتالي فأن الشخصية المعنوية تبدأ من تاريخ اعتراف القانون </a:t>
            </a:r>
            <a:r>
              <a:rPr lang="ar-IQ" sz="3200" dirty="0" err="1" smtClean="0"/>
              <a:t>بها</a:t>
            </a:r>
            <a:r>
              <a:rPr lang="ar-IQ" sz="3200" dirty="0" smtClean="0"/>
              <a:t> والاعتراف قد يكون عاماً وقد يكون خاصاً .</a:t>
            </a: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الاعتراف العام</a:t>
            </a:r>
            <a:endParaRPr lang="ar-IQ" dirty="0"/>
          </a:p>
        </p:txBody>
      </p:sp>
      <p:sp>
        <p:nvSpPr>
          <p:cNvPr id="3" name="عنصر نائب للمحتوى 2"/>
          <p:cNvSpPr>
            <a:spLocks noGrp="1"/>
          </p:cNvSpPr>
          <p:nvPr>
            <p:ph idx="1"/>
          </p:nvPr>
        </p:nvSpPr>
        <p:spPr/>
        <p:txBody>
          <a:bodyPr>
            <a:normAutofit/>
          </a:bodyPr>
          <a:lstStyle/>
          <a:p>
            <a:pPr algn="just"/>
            <a:r>
              <a:rPr lang="ar-IQ" dirty="0" smtClean="0"/>
              <a:t>يكون الاعتراف عاماً عن طريق القانون بأن يضع المشرع </a:t>
            </a:r>
            <a:r>
              <a:rPr lang="ar-IQ" dirty="0" err="1" smtClean="0"/>
              <a:t>ابتداءاً</a:t>
            </a:r>
            <a:r>
              <a:rPr lang="ar-IQ" dirty="0" smtClean="0"/>
              <a:t> شروطاً عامة إذا توافرت في أي جماعة من </a:t>
            </a:r>
            <a:r>
              <a:rPr lang="ar-IQ" dirty="0" err="1" smtClean="0"/>
              <a:t>الاشخاص</a:t>
            </a:r>
            <a:r>
              <a:rPr lang="ar-IQ" dirty="0" smtClean="0"/>
              <a:t> أو مجموعة من </a:t>
            </a:r>
            <a:r>
              <a:rPr lang="ar-IQ" dirty="0" err="1" smtClean="0"/>
              <a:t>الاموال</a:t>
            </a:r>
            <a:r>
              <a:rPr lang="ar-IQ" dirty="0" smtClean="0"/>
              <a:t> اكتسبت هذه الجماعة أو تلك المجموعة الشخصية المعنوية بقوة القانون ودون حاجة </a:t>
            </a:r>
            <a:r>
              <a:rPr lang="ar-IQ" dirty="0" err="1" smtClean="0"/>
              <a:t>الى</a:t>
            </a:r>
            <a:r>
              <a:rPr lang="ar-IQ" dirty="0" smtClean="0"/>
              <a:t> صدور قرار لاحق بمنح تلك الشخصية ولذلك أطلق على هذا النوع من الاعتراف اسم (طريقة التنظيم القانوني).</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052736"/>
            <a:ext cx="8208912" cy="4469128"/>
          </a:xfrm>
        </p:spPr>
        <p:txBody>
          <a:bodyPr>
            <a:normAutofit/>
          </a:bodyPr>
          <a:lstStyle/>
          <a:p>
            <a:pPr algn="just">
              <a:buNone/>
            </a:pPr>
            <a:endParaRPr lang="ar-IQ" sz="3200" dirty="0" smtClean="0"/>
          </a:p>
          <a:p>
            <a:pPr algn="ctr">
              <a:buNone/>
            </a:pPr>
            <a:r>
              <a:rPr lang="ar-IQ" sz="3200" dirty="0" smtClean="0"/>
              <a:t>الاعتراف الخاص</a:t>
            </a:r>
          </a:p>
          <a:p>
            <a:pPr algn="just">
              <a:buNone/>
            </a:pPr>
            <a:r>
              <a:rPr lang="ar-IQ" sz="3200" dirty="0" smtClean="0"/>
              <a:t>يكون الاعتراف خاصاً إذا كان اعتراف المشرع بالشخصية المعنوية لجماعة معينة شرطاً لازماً لقيامها ففي هذه الحالة </a:t>
            </a:r>
            <a:r>
              <a:rPr lang="ar-IQ" sz="3200" dirty="0" err="1" smtClean="0"/>
              <a:t>لاتثبت</a:t>
            </a:r>
            <a:r>
              <a:rPr lang="ar-IQ" sz="3200" dirty="0" smtClean="0"/>
              <a:t> الشخصية المعنوية إلا من تاريخ </a:t>
            </a:r>
            <a:r>
              <a:rPr lang="ar-IQ" sz="3200" dirty="0" err="1" smtClean="0"/>
              <a:t>القرارالذي</a:t>
            </a:r>
            <a:r>
              <a:rPr lang="ar-IQ" sz="3200" dirty="0" smtClean="0"/>
              <a:t> يصدر من الدولة (</a:t>
            </a:r>
            <a:r>
              <a:rPr lang="ar-IQ" sz="3200" dirty="0" err="1" smtClean="0"/>
              <a:t>او</a:t>
            </a:r>
            <a:r>
              <a:rPr lang="ar-IQ" sz="3200" dirty="0" smtClean="0"/>
              <a:t> إحدى سلطاتها) بالاعتراف </a:t>
            </a:r>
            <a:r>
              <a:rPr lang="ar-IQ" sz="3200" dirty="0" err="1" smtClean="0"/>
              <a:t>بها</a:t>
            </a:r>
            <a:r>
              <a:rPr lang="ar-IQ" sz="3200" dirty="0" smtClean="0"/>
              <a:t> وليس من تاريخ تكوينها.</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وسواء كان الاعتراف عاماً أم كان خاصاً فإن هذا الاعتراف قد يكون صريحاً وقد يكون ضمني وتتحقق حالة الاعتراف الضمني إذا نص القانون على إنشاء هيئة أو مؤسسة معينة لكنه لم يذكر صراحة بأنها تتمتع بالشخصية المعنوية ومع ذلك سلم باستقلالها المالي </a:t>
            </a:r>
            <a:r>
              <a:rPr lang="ar-IQ" dirty="0" err="1" smtClean="0"/>
              <a:t>والاداري</a:t>
            </a:r>
            <a:r>
              <a:rPr lang="ar-IQ" dirty="0" smtClean="0"/>
              <a:t> عن سائر الهيئات وقرر لها </a:t>
            </a:r>
            <a:r>
              <a:rPr lang="ar-IQ" dirty="0" err="1" smtClean="0"/>
              <a:t>اهلية</a:t>
            </a:r>
            <a:r>
              <a:rPr lang="ar-IQ" dirty="0" smtClean="0"/>
              <a:t> إجراء التصرفات القانونية والتقاضي </a:t>
            </a:r>
            <a:r>
              <a:rPr lang="ar-IQ" dirty="0" err="1" smtClean="0"/>
              <a:t>بإسمها</a:t>
            </a:r>
            <a:r>
              <a:rPr lang="ar-IQ" dirty="0" smtClean="0"/>
              <a:t> مما يعني أن هذه الهيئة أو المؤسسة لها شخصية مستقلة عن شخصية </a:t>
            </a:r>
            <a:r>
              <a:rPr lang="ar-IQ" dirty="0" err="1" smtClean="0"/>
              <a:t>الافراد</a:t>
            </a:r>
            <a:r>
              <a:rPr lang="ar-IQ" dirty="0" smtClean="0"/>
              <a:t> الداخلين في تكوينها أي أنها تتمتع بالشخصية المعنوية .</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364</TotalTime>
  <Words>286</Words>
  <Application>Microsoft Office PowerPoint</Application>
  <PresentationFormat>عرض على الشاشة (3:4)‏</PresentationFormat>
  <Paragraphs>16</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حضري</vt:lpstr>
      <vt:lpstr>محاضرات في مادة مدخل القانون</vt:lpstr>
      <vt:lpstr>الشخصية المعنوية وطرق كسبها</vt:lpstr>
      <vt:lpstr>تعريف الشخص المعنوي</vt:lpstr>
      <vt:lpstr>بدء الشخصية المعنوية </vt:lpstr>
      <vt:lpstr>الاعتراف العام</vt:lpstr>
      <vt:lpstr>الشريحة 6</vt:lpstr>
      <vt:lpstr>الشريحة 7</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مادة مدخل القانون</dc:title>
  <dc:creator>dell</dc:creator>
  <cp:lastModifiedBy>dell</cp:lastModifiedBy>
  <cp:revision>99</cp:revision>
  <dcterms:created xsi:type="dcterms:W3CDTF">2019-04-14T09:27:59Z</dcterms:created>
  <dcterms:modified xsi:type="dcterms:W3CDTF">2019-05-10T22:12:46Z</dcterms:modified>
</cp:coreProperties>
</file>