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1" r:id="rId6"/>
    <p:sldId id="259" r:id="rId7"/>
    <p:sldId id="260"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07/09/1440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07/09/1440</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07/09/1440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مدخل القانون</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الأولى </a:t>
            </a:r>
            <a:r>
              <a:rPr lang="ar-IQ" sz="3600" b="1" dirty="0" smtClean="0">
                <a:solidFill>
                  <a:srgbClr val="FF0000"/>
                </a:solidFill>
              </a:rPr>
              <a:t>/المحاضرة </a:t>
            </a:r>
            <a:r>
              <a:rPr lang="ar-IQ" sz="3600" b="1" smtClean="0">
                <a:solidFill>
                  <a:srgbClr val="FF0000"/>
                </a:solidFill>
              </a:rPr>
              <a:t>الاولى</a:t>
            </a:r>
            <a:endParaRPr lang="ar-IQ" sz="3600" b="1" dirty="0" smtClean="0">
              <a:solidFill>
                <a:srgbClr val="FF0000"/>
              </a:solidFill>
            </a:endParaRPr>
          </a:p>
          <a:p>
            <a:pPr algn="ctr"/>
            <a:r>
              <a:rPr lang="ar-IQ" sz="3600" b="1" dirty="0" smtClean="0">
                <a:solidFill>
                  <a:srgbClr val="FF0000"/>
                </a:solidFill>
              </a:rPr>
              <a:t>العام الدراسي 2018-2019 </a:t>
            </a:r>
          </a:p>
          <a:p>
            <a:pPr algn="ctr"/>
            <a:r>
              <a:rPr lang="ar-IQ" sz="3600" b="1" dirty="0" smtClean="0">
                <a:solidFill>
                  <a:srgbClr val="FF0000"/>
                </a:solidFill>
              </a:rPr>
              <a:t>الفصل الدراسي الثاني</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نظرية الحق</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التعريف بالحق</a:t>
            </a:r>
            <a:endParaRPr lang="ar-IQ" dirty="0">
              <a:solidFill>
                <a:srgbClr val="FF0000"/>
              </a:solidFill>
            </a:endParaRPr>
          </a:p>
        </p:txBody>
      </p:sp>
      <p:sp>
        <p:nvSpPr>
          <p:cNvPr id="3" name="عنصر نائب للمحتوى 2"/>
          <p:cNvSpPr>
            <a:spLocks noGrp="1"/>
          </p:cNvSpPr>
          <p:nvPr>
            <p:ph idx="1"/>
          </p:nvPr>
        </p:nvSpPr>
        <p:spPr/>
        <p:txBody>
          <a:bodyPr/>
          <a:lstStyle/>
          <a:p>
            <a:pPr algn="just"/>
            <a:r>
              <a:rPr lang="ar-IQ" sz="3600" dirty="0" smtClean="0"/>
              <a:t>ثار تعريف الحق خلاف كبير بين الفقهاء وذلك باختلاف وجهات نظر الفقهاء وباختلاف المدى الذي يقصدونه من الحق ونعرض هنا بشكل موجز لأهم النظريات التي تولت التعريف  بالحق وهي:</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النظرية الشخصية (نظرية </a:t>
            </a:r>
            <a:r>
              <a:rPr lang="ar-IQ" dirty="0" err="1" smtClean="0"/>
              <a:t>الارادة</a:t>
            </a:r>
            <a:r>
              <a:rPr lang="ar-IQ" dirty="0" smtClean="0"/>
              <a:t>)</a:t>
            </a:r>
            <a:endParaRPr lang="ar-IQ" dirty="0"/>
          </a:p>
        </p:txBody>
      </p:sp>
      <p:sp>
        <p:nvSpPr>
          <p:cNvPr id="3" name="عنصر نائب للمحتوى 2"/>
          <p:cNvSpPr>
            <a:spLocks noGrp="1"/>
          </p:cNvSpPr>
          <p:nvPr>
            <p:ph idx="1"/>
          </p:nvPr>
        </p:nvSpPr>
        <p:spPr/>
        <p:txBody>
          <a:bodyPr/>
          <a:lstStyle/>
          <a:p>
            <a:pPr algn="just"/>
            <a:r>
              <a:rPr lang="ar-IQ" sz="3200" dirty="0" smtClean="0"/>
              <a:t>يعرف الحق بموجب هذه النظرية بأنه تلك القدرة أو السلطة </a:t>
            </a:r>
            <a:r>
              <a:rPr lang="ar-IQ" sz="3200" dirty="0" err="1" smtClean="0"/>
              <a:t>الارادية</a:t>
            </a:r>
            <a:r>
              <a:rPr lang="ar-IQ" sz="3200" dirty="0" smtClean="0"/>
              <a:t> التي يخولها القانون لشخص من </a:t>
            </a:r>
            <a:r>
              <a:rPr lang="ar-IQ" sz="3200" dirty="0" err="1" smtClean="0"/>
              <a:t>الاشخاص</a:t>
            </a:r>
            <a:r>
              <a:rPr lang="ar-IQ" sz="3200" dirty="0" smtClean="0"/>
              <a:t> في نطاق معلوم .</a:t>
            </a:r>
          </a:p>
          <a:p>
            <a:pPr algn="just"/>
            <a:r>
              <a:rPr lang="ar-IQ" sz="3200" dirty="0" smtClean="0"/>
              <a:t>فجوهر الحق هو القدرة الإرادية التي تثبت لصاحبه لكن هذه الإرادة محكومة بالقانون فهو الذي يمنحها أي أنها لا توجد خارج نطاق القانون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النظرية الموضوعية (نظرية المصلحة)</a:t>
            </a:r>
            <a:endParaRPr lang="ar-IQ" dirty="0"/>
          </a:p>
        </p:txBody>
      </p:sp>
      <p:sp>
        <p:nvSpPr>
          <p:cNvPr id="3" name="عنصر نائب للمحتوى 2"/>
          <p:cNvSpPr>
            <a:spLocks noGrp="1"/>
          </p:cNvSpPr>
          <p:nvPr>
            <p:ph idx="1"/>
          </p:nvPr>
        </p:nvSpPr>
        <p:spPr/>
        <p:txBody>
          <a:bodyPr/>
          <a:lstStyle/>
          <a:p>
            <a:pPr>
              <a:buNone/>
            </a:pPr>
            <a:endParaRPr lang="ar-IQ" dirty="0" smtClean="0"/>
          </a:p>
          <a:p>
            <a:pPr algn="just"/>
            <a:r>
              <a:rPr lang="ar-IQ" sz="3200" dirty="0" smtClean="0"/>
              <a:t>يعرف القانون وفقاً لهذه النظرية بأنه مصلحة يحميها القانون وواضع هذا التعريف للحق هو الفقيه الألماني أيرنج الذي نظر إلى الحق من ناحية موضوعه والغاية منه لا من حيث صاحبه ذلك لأنه لاحظ بأن يثبت لذوي الإرادة وهو يثبت أيضا لعديمي الإرادة على السواء كذلك فالعبرة ليست بالإرادة التي تنشط أو تسود وإنما العبرة بغاية الإرادة . </a:t>
            </a:r>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النظرية المختلطة  </a:t>
            </a:r>
            <a:endParaRPr lang="ar-IQ" dirty="0"/>
          </a:p>
        </p:txBody>
      </p:sp>
      <p:sp>
        <p:nvSpPr>
          <p:cNvPr id="3" name="عنصر نائب للمحتوى 2"/>
          <p:cNvSpPr>
            <a:spLocks noGrp="1"/>
          </p:cNvSpPr>
          <p:nvPr>
            <p:ph idx="1"/>
          </p:nvPr>
        </p:nvSpPr>
        <p:spPr/>
        <p:txBody>
          <a:bodyPr>
            <a:normAutofit/>
          </a:bodyPr>
          <a:lstStyle/>
          <a:p>
            <a:pPr algn="just"/>
            <a:r>
              <a:rPr lang="ar-IQ" sz="4000" dirty="0" smtClean="0"/>
              <a:t>تجمع هذه النظرية بين النظريتين السابقتين وقد ابرز </a:t>
            </a:r>
            <a:r>
              <a:rPr lang="ar-IQ" sz="4000" dirty="0" err="1" smtClean="0"/>
              <a:t>انصارها</a:t>
            </a:r>
            <a:r>
              <a:rPr lang="ar-IQ" sz="4000" dirty="0" smtClean="0"/>
              <a:t> في تعريفهم للحق ناحية </a:t>
            </a:r>
            <a:r>
              <a:rPr lang="ar-IQ" sz="4000" dirty="0" err="1" smtClean="0"/>
              <a:t>الارداة</a:t>
            </a:r>
            <a:r>
              <a:rPr lang="ar-IQ" sz="4000" dirty="0" smtClean="0"/>
              <a:t> وناحية المصلحة فبينوا بان الحق </a:t>
            </a:r>
            <a:r>
              <a:rPr lang="ar-IQ" sz="4000" dirty="0" err="1" smtClean="0"/>
              <a:t>اذا</a:t>
            </a:r>
            <a:r>
              <a:rPr lang="ar-IQ" sz="4000" dirty="0" smtClean="0"/>
              <a:t> كان سلطة </a:t>
            </a:r>
            <a:r>
              <a:rPr lang="ar-IQ" sz="4000" dirty="0" err="1" smtClean="0"/>
              <a:t>ارادية</a:t>
            </a:r>
            <a:r>
              <a:rPr lang="ar-IQ" sz="4000" dirty="0" smtClean="0"/>
              <a:t> فهو في الوقت نفسه مصلحة محمية </a:t>
            </a:r>
            <a:r>
              <a:rPr lang="ar-IQ" sz="4000" dirty="0" err="1" smtClean="0"/>
              <a:t>اي</a:t>
            </a:r>
            <a:r>
              <a:rPr lang="ar-IQ" sz="4000" dirty="0" smtClean="0"/>
              <a:t> </a:t>
            </a:r>
            <a:r>
              <a:rPr lang="ar-IQ" sz="4000" dirty="0" err="1" smtClean="0"/>
              <a:t>انهم</a:t>
            </a:r>
            <a:r>
              <a:rPr lang="ar-IQ" sz="4000" dirty="0" smtClean="0"/>
              <a:t> جمعوا بين عنصر </a:t>
            </a:r>
            <a:r>
              <a:rPr lang="ar-IQ" sz="4000" dirty="0" err="1" smtClean="0"/>
              <a:t>الارادة</a:t>
            </a:r>
            <a:r>
              <a:rPr lang="ar-IQ" sz="4000" dirty="0" smtClean="0"/>
              <a:t> وعنصر الحق </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النظرية الحديثة ( نظرية </a:t>
            </a:r>
            <a:r>
              <a:rPr lang="ar-IQ" dirty="0" err="1" smtClean="0"/>
              <a:t>دابان</a:t>
            </a:r>
            <a:r>
              <a:rPr lang="ar-IQ" dirty="0" smtClean="0"/>
              <a:t>)</a:t>
            </a:r>
            <a:endParaRPr lang="ar-IQ" dirty="0"/>
          </a:p>
        </p:txBody>
      </p:sp>
      <p:sp>
        <p:nvSpPr>
          <p:cNvPr id="3" name="عنصر نائب للمحتوى 2"/>
          <p:cNvSpPr>
            <a:spLocks noGrp="1"/>
          </p:cNvSpPr>
          <p:nvPr>
            <p:ph idx="1"/>
          </p:nvPr>
        </p:nvSpPr>
        <p:spPr/>
        <p:txBody>
          <a:bodyPr/>
          <a:lstStyle/>
          <a:p>
            <a:pPr algn="just"/>
            <a:r>
              <a:rPr lang="ar-IQ" dirty="0" smtClean="0"/>
              <a:t>يعرف </a:t>
            </a:r>
            <a:r>
              <a:rPr lang="ar-IQ" dirty="0" err="1" smtClean="0"/>
              <a:t>دابان</a:t>
            </a:r>
            <a:r>
              <a:rPr lang="ar-IQ" dirty="0" smtClean="0"/>
              <a:t> الحق </a:t>
            </a:r>
            <a:r>
              <a:rPr lang="ar-IQ" dirty="0" err="1" smtClean="0"/>
              <a:t>بانه</a:t>
            </a:r>
            <a:r>
              <a:rPr lang="ar-IQ" dirty="0" smtClean="0"/>
              <a:t> ( ميزة يمنحها القانون لشخص وتحميها طرق قانونية فيكون لذلك الشخص بمقتضى تلك الميزة </a:t>
            </a:r>
            <a:r>
              <a:rPr lang="ar-IQ" dirty="0" err="1" smtClean="0"/>
              <a:t>ان</a:t>
            </a:r>
            <a:r>
              <a:rPr lang="ar-IQ" dirty="0" smtClean="0"/>
              <a:t> يتصرف في مال اقر القانون الاستئثار به باعتباره مالكا له </a:t>
            </a:r>
            <a:r>
              <a:rPr lang="ar-IQ" dirty="0" err="1" smtClean="0"/>
              <a:t>او</a:t>
            </a:r>
            <a:r>
              <a:rPr lang="ar-IQ" dirty="0" smtClean="0"/>
              <a:t> باعتباره مستحقا له في ذمة الغير) وان عناصر الحق بموجب هذا التعريف هي .</a:t>
            </a:r>
          </a:p>
          <a:p>
            <a:pPr algn="just">
              <a:buNone/>
            </a:pPr>
            <a:endParaRPr lang="ar-IQ" dirty="0" smtClean="0"/>
          </a:p>
          <a:p>
            <a:pPr algn="just"/>
            <a:r>
              <a:rPr lang="ar-IQ" dirty="0" smtClean="0"/>
              <a:t>الاستئثار </a:t>
            </a:r>
            <a:r>
              <a:rPr lang="ar-IQ" dirty="0" err="1" smtClean="0"/>
              <a:t>او</a:t>
            </a:r>
            <a:r>
              <a:rPr lang="ar-IQ" dirty="0" smtClean="0"/>
              <a:t> الانتماء . </a:t>
            </a:r>
          </a:p>
          <a:p>
            <a:pPr algn="just"/>
            <a:r>
              <a:rPr lang="ar-IQ" dirty="0" smtClean="0"/>
              <a:t>التسلط.</a:t>
            </a:r>
          </a:p>
          <a:p>
            <a:pPr algn="just"/>
            <a:r>
              <a:rPr lang="ar-IQ" dirty="0" smtClean="0"/>
              <a:t>احترام الغير للحق .</a:t>
            </a:r>
          </a:p>
          <a:p>
            <a:pPr algn="just"/>
            <a:r>
              <a:rPr lang="ar-IQ" dirty="0" smtClean="0"/>
              <a:t>الحماية القانونية .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تعريف الحق في مشروع القانون المدني العراقي </a:t>
            </a:r>
            <a:endParaRPr lang="ar-IQ" dirty="0"/>
          </a:p>
        </p:txBody>
      </p:sp>
      <p:sp>
        <p:nvSpPr>
          <p:cNvPr id="3" name="عنصر نائب للمحتوى 2"/>
          <p:cNvSpPr>
            <a:spLocks noGrp="1"/>
          </p:cNvSpPr>
          <p:nvPr>
            <p:ph idx="1"/>
          </p:nvPr>
        </p:nvSpPr>
        <p:spPr/>
        <p:txBody>
          <a:bodyPr>
            <a:normAutofit/>
          </a:bodyPr>
          <a:lstStyle/>
          <a:p>
            <a:pPr algn="just"/>
            <a:r>
              <a:rPr lang="ar-IQ" sz="3200" dirty="0" smtClean="0"/>
              <a:t>عرفت المادة (88) من مشروع القانون المدني العراقي بأنه (الحق ميزة يمنحها القانون ويحميها تحقيقا لمصلحة اجتماعية)</a:t>
            </a:r>
          </a:p>
          <a:p>
            <a:pPr algn="just"/>
            <a:r>
              <a:rPr lang="ar-IQ" sz="3200" dirty="0" smtClean="0"/>
              <a:t>ويلاحظ بان مشروع القانون المدني العراقي في تعريفه للحق قد اخذ بالنظريات </a:t>
            </a:r>
            <a:r>
              <a:rPr lang="ar-IQ" sz="3200" dirty="0" err="1" smtClean="0"/>
              <a:t>الاكثر</a:t>
            </a:r>
            <a:r>
              <a:rPr lang="ar-IQ" sz="3200" dirty="0" smtClean="0"/>
              <a:t> تقدما فالحق وكما اخذ به مشروع القانون ليس حقا طبيعيا يقترن وجوده بوجود الشخص وسابقا لوجود القانون وهو ليس حقا فرديا مطلقا </a:t>
            </a:r>
            <a:r>
              <a:rPr lang="ar-IQ" sz="3200" dirty="0" err="1" smtClean="0"/>
              <a:t>وانما</a:t>
            </a:r>
            <a:r>
              <a:rPr lang="ar-IQ" sz="3200" dirty="0" smtClean="0"/>
              <a:t> هو ميـــــــزة ( استئثار بقيمة معينة وتسلط ) يقررها القانون   </a:t>
            </a:r>
            <a:endParaRPr lang="ar-IQ"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148</TotalTime>
  <Words>348</Words>
  <Application>Microsoft Office PowerPoint</Application>
  <PresentationFormat>عرض على الشاشة (3:4)‏</PresentationFormat>
  <Paragraphs>26</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حضري</vt:lpstr>
      <vt:lpstr>محاضرات في مادة مدخل القانون</vt:lpstr>
      <vt:lpstr>نظرية الحق</vt:lpstr>
      <vt:lpstr>التعريف بالحق</vt:lpstr>
      <vt:lpstr>النظرية الشخصية (نظرية الارادة)</vt:lpstr>
      <vt:lpstr>النظرية الموضوعية (نظرية المصلحة)</vt:lpstr>
      <vt:lpstr>النظرية المختلطة  </vt:lpstr>
      <vt:lpstr>النظرية الحديثة ( نظرية دابان)</vt:lpstr>
      <vt:lpstr>تعريف الحق في مشروع القانون المدني العراقي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18</cp:revision>
  <dcterms:created xsi:type="dcterms:W3CDTF">2019-04-14T09:27:59Z</dcterms:created>
  <dcterms:modified xsi:type="dcterms:W3CDTF">2019-05-10T22:08:07Z</dcterms:modified>
</cp:coreProperties>
</file>