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5A1A2B-9A09-4B6D-B476-AA2D911DD052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BD9762F-1523-4309-B726-3D2CC72E3F3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1A2B-9A09-4B6D-B476-AA2D911DD052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762F-1523-4309-B726-3D2CC72E3F3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1A2B-9A09-4B6D-B476-AA2D911DD052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762F-1523-4309-B726-3D2CC72E3F3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5A1A2B-9A09-4B6D-B476-AA2D911DD052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D9762F-1523-4309-B726-3D2CC72E3F3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5A1A2B-9A09-4B6D-B476-AA2D911DD052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BD9762F-1523-4309-B726-3D2CC72E3F3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1A2B-9A09-4B6D-B476-AA2D911DD052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762F-1523-4309-B726-3D2CC72E3F3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1A2B-9A09-4B6D-B476-AA2D911DD052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762F-1523-4309-B726-3D2CC72E3F3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5A1A2B-9A09-4B6D-B476-AA2D911DD052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D9762F-1523-4309-B726-3D2CC72E3F3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1A2B-9A09-4B6D-B476-AA2D911DD052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762F-1523-4309-B726-3D2CC72E3F3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5A1A2B-9A09-4B6D-B476-AA2D911DD052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D9762F-1523-4309-B726-3D2CC72E3F3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5A1A2B-9A09-4B6D-B476-AA2D911DD052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D9762F-1523-4309-B726-3D2CC72E3F3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5A1A2B-9A09-4B6D-B476-AA2D911DD052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D9762F-1523-4309-B726-3D2CC72E3F32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808856"/>
          </a:xfrm>
        </p:spPr>
        <p:txBody>
          <a:bodyPr>
            <a:normAutofit/>
          </a:bodyPr>
          <a:lstStyle/>
          <a:p>
            <a:pPr algn="ctr"/>
            <a:r>
              <a:rPr lang="ar-IQ" sz="4000" dirty="0" smtClean="0"/>
              <a:t>عناصر الحق </a:t>
            </a:r>
            <a:r>
              <a:rPr lang="ar-IQ" sz="4000" dirty="0" err="1" smtClean="0"/>
              <a:t>واركانه</a:t>
            </a:r>
            <a:endParaRPr lang="ar-IQ" sz="4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286000" y="4149080"/>
            <a:ext cx="6172200" cy="222584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ar-IQ" sz="12800" dirty="0" smtClean="0">
                <a:solidFill>
                  <a:srgbClr val="FF0000"/>
                </a:solidFill>
              </a:rPr>
              <a:t>المرحلة الأولى </a:t>
            </a:r>
            <a:r>
              <a:rPr lang="ar-IQ" sz="12800" dirty="0" smtClean="0">
                <a:solidFill>
                  <a:srgbClr val="FF0000"/>
                </a:solidFill>
              </a:rPr>
              <a:t>/</a:t>
            </a:r>
            <a:r>
              <a:rPr lang="ar-IQ" sz="12800" smtClean="0">
                <a:solidFill>
                  <a:srgbClr val="FF0000"/>
                </a:solidFill>
              </a:rPr>
              <a:t>المحاضرة الثانية</a:t>
            </a:r>
            <a:endParaRPr lang="ar-IQ" sz="12800" dirty="0" smtClean="0">
              <a:solidFill>
                <a:srgbClr val="FF0000"/>
              </a:solidFill>
            </a:endParaRPr>
          </a:p>
          <a:p>
            <a:pPr algn="ctr"/>
            <a:r>
              <a:rPr lang="ar-IQ" sz="12800" dirty="0" smtClean="0">
                <a:solidFill>
                  <a:srgbClr val="FF0000"/>
                </a:solidFill>
              </a:rPr>
              <a:t>العام الدراسي 2018-2019 </a:t>
            </a:r>
          </a:p>
          <a:p>
            <a:pPr algn="ctr"/>
            <a:r>
              <a:rPr lang="ar-IQ" sz="12800" dirty="0" smtClean="0">
                <a:solidFill>
                  <a:srgbClr val="FF0000"/>
                </a:solidFill>
              </a:rPr>
              <a:t>الفصل الدراسي الثاني</a:t>
            </a:r>
          </a:p>
          <a:p>
            <a:pPr algn="ctr"/>
            <a:r>
              <a:rPr lang="ar-IQ" sz="12800" dirty="0" smtClean="0">
                <a:solidFill>
                  <a:srgbClr val="FF0000"/>
                </a:solidFill>
              </a:rPr>
              <a:t>م. زهراء مبروك عبد الله الربيعي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600" dirty="0" smtClean="0">
                <a:solidFill>
                  <a:srgbClr val="FF0000"/>
                </a:solidFill>
              </a:rPr>
              <a:t>عناصر الحق </a:t>
            </a:r>
            <a:endParaRPr lang="ar-IQ" sz="36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2800" dirty="0" err="1" smtClean="0"/>
              <a:t>ان</a:t>
            </a:r>
            <a:r>
              <a:rPr lang="ar-IQ" sz="2800" dirty="0" smtClean="0"/>
              <a:t> الحق يحتوي على عنصرين </a:t>
            </a:r>
            <a:r>
              <a:rPr lang="ar-IQ" sz="2800" dirty="0" err="1" smtClean="0"/>
              <a:t>اساسيين</a:t>
            </a:r>
            <a:r>
              <a:rPr lang="ar-IQ" sz="2800" dirty="0" smtClean="0"/>
              <a:t> هما الرابطة القانونية والاستئثار </a:t>
            </a:r>
          </a:p>
          <a:p>
            <a:pPr algn="just"/>
            <a:r>
              <a:rPr lang="ar-IQ" sz="2800" dirty="0" err="1" smtClean="0"/>
              <a:t>اولا</a:t>
            </a:r>
            <a:r>
              <a:rPr lang="ar-IQ" sz="2800" dirty="0" smtClean="0"/>
              <a:t>: الرابطة القانونية .</a:t>
            </a:r>
          </a:p>
          <a:p>
            <a:pPr algn="just"/>
            <a:r>
              <a:rPr lang="ar-IQ" sz="2800" dirty="0" err="1" smtClean="0"/>
              <a:t>اذا</a:t>
            </a:r>
            <a:r>
              <a:rPr lang="ar-IQ" sz="2800" dirty="0" smtClean="0"/>
              <a:t> كان اعتبار الرابطة القانونية عنصرا </a:t>
            </a:r>
            <a:r>
              <a:rPr lang="ar-IQ" sz="2800" dirty="0" err="1" smtClean="0"/>
              <a:t>اساسيا</a:t>
            </a:r>
            <a:r>
              <a:rPr lang="ar-IQ" sz="2800" dirty="0" smtClean="0"/>
              <a:t> مسلما به من عناصر الحق فان الصعوبة تثور في بيان ماهية هذه الرابطة فبينما يذهب </a:t>
            </a:r>
            <a:r>
              <a:rPr lang="ar-IQ" sz="2800" dirty="0" err="1" smtClean="0"/>
              <a:t>اكثر</a:t>
            </a:r>
            <a:r>
              <a:rPr lang="ar-IQ" sz="2800" dirty="0" smtClean="0"/>
              <a:t> الفقهاء </a:t>
            </a:r>
            <a:r>
              <a:rPr lang="ar-IQ" sz="2800" dirty="0" err="1" smtClean="0"/>
              <a:t>الى</a:t>
            </a:r>
            <a:r>
              <a:rPr lang="ar-IQ" sz="2800" dirty="0" smtClean="0"/>
              <a:t> </a:t>
            </a:r>
            <a:r>
              <a:rPr lang="ar-IQ" sz="2800" dirty="0" err="1" smtClean="0"/>
              <a:t>ان</a:t>
            </a:r>
            <a:r>
              <a:rPr lang="ar-IQ" sz="2800" dirty="0" smtClean="0"/>
              <a:t> الرابطة التي يحكمها القانون لا يتصور وجودها </a:t>
            </a:r>
            <a:r>
              <a:rPr lang="ar-IQ" sz="2800" dirty="0" err="1" smtClean="0"/>
              <a:t>الا</a:t>
            </a:r>
            <a:r>
              <a:rPr lang="ar-IQ" sz="2800" dirty="0" smtClean="0"/>
              <a:t> بين </a:t>
            </a:r>
            <a:r>
              <a:rPr lang="ar-IQ" sz="2800" dirty="0" err="1" smtClean="0"/>
              <a:t>الاشخاص</a:t>
            </a:r>
            <a:r>
              <a:rPr lang="ar-IQ" sz="2800" dirty="0" smtClean="0"/>
              <a:t> وحدهم </a:t>
            </a:r>
            <a:r>
              <a:rPr lang="ar-IQ" sz="2800" dirty="0" err="1" smtClean="0"/>
              <a:t>اذ</a:t>
            </a:r>
            <a:r>
              <a:rPr lang="ar-IQ" sz="2800" dirty="0" smtClean="0"/>
              <a:t> ليس من المتصور وجود رابطة بين </a:t>
            </a:r>
            <a:r>
              <a:rPr lang="ar-IQ" sz="2800" dirty="0" err="1" smtClean="0"/>
              <a:t>الاشخاص</a:t>
            </a:r>
            <a:r>
              <a:rPr lang="ar-IQ" sz="2800" dirty="0" smtClean="0"/>
              <a:t> </a:t>
            </a:r>
            <a:r>
              <a:rPr lang="ar-IQ" sz="2800" dirty="0" err="1" smtClean="0"/>
              <a:t>والاشياء</a:t>
            </a:r>
            <a:r>
              <a:rPr lang="ar-IQ" sz="2800" dirty="0" smtClean="0"/>
              <a:t> على اعتبار </a:t>
            </a:r>
            <a:r>
              <a:rPr lang="ar-IQ" sz="2800" dirty="0" err="1" smtClean="0"/>
              <a:t>ان</a:t>
            </a:r>
            <a:r>
              <a:rPr lang="ar-IQ" sz="2800" dirty="0" smtClean="0"/>
              <a:t> كل رابطة قانونية تفترض حقا من ناحية والتزاما من الناحية </a:t>
            </a:r>
            <a:r>
              <a:rPr lang="ar-IQ" sz="2800" dirty="0" err="1" smtClean="0"/>
              <a:t>الاخرى</a:t>
            </a:r>
            <a:r>
              <a:rPr lang="ar-IQ" sz="2800" dirty="0" smtClean="0"/>
              <a:t>  </a:t>
            </a:r>
            <a:endParaRPr lang="ar-IQ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787208" cy="5637240"/>
          </a:xfrm>
        </p:spPr>
        <p:txBody>
          <a:bodyPr>
            <a:noAutofit/>
          </a:bodyPr>
          <a:lstStyle/>
          <a:p>
            <a:pPr algn="just"/>
            <a:r>
              <a:rPr lang="ar-IQ" sz="2800" dirty="0" smtClean="0"/>
              <a:t>وحيث </a:t>
            </a:r>
            <a:r>
              <a:rPr lang="ar-IQ" sz="2800" dirty="0" err="1" smtClean="0"/>
              <a:t>ان</a:t>
            </a:r>
            <a:r>
              <a:rPr lang="ar-IQ" sz="2800" dirty="0" smtClean="0"/>
              <a:t> الرباطة القانونية ليست فقط رابطة اقتضاء </a:t>
            </a:r>
            <a:r>
              <a:rPr lang="ar-IQ" sz="2800" dirty="0" err="1" smtClean="0"/>
              <a:t>اي</a:t>
            </a:r>
            <a:r>
              <a:rPr lang="ar-IQ" sz="2800" dirty="0" smtClean="0"/>
              <a:t> علاقة بين الدائن والمدين </a:t>
            </a:r>
            <a:r>
              <a:rPr lang="ar-IQ" sz="2800" dirty="0" err="1" smtClean="0"/>
              <a:t>وانما</a:t>
            </a:r>
            <a:r>
              <a:rPr lang="ar-IQ" sz="2800" dirty="0" smtClean="0"/>
              <a:t> هي كذلك رابطة تسلط </a:t>
            </a:r>
            <a:r>
              <a:rPr lang="ar-IQ" sz="2800" dirty="0" err="1" smtClean="0"/>
              <a:t>اي</a:t>
            </a:r>
            <a:r>
              <a:rPr lang="ar-IQ" sz="2800" dirty="0" smtClean="0"/>
              <a:t> سلة مباشرة لشخص على </a:t>
            </a:r>
            <a:r>
              <a:rPr lang="ar-IQ" sz="2800" dirty="0" err="1" smtClean="0"/>
              <a:t>شئ</a:t>
            </a:r>
            <a:r>
              <a:rPr lang="ar-IQ" sz="2800" dirty="0" smtClean="0"/>
              <a:t> معين كحق الملكية لذلك يمكن القول </a:t>
            </a:r>
            <a:r>
              <a:rPr lang="ar-IQ" sz="2800" dirty="0" err="1" smtClean="0"/>
              <a:t>ان</a:t>
            </a:r>
            <a:r>
              <a:rPr lang="ar-IQ" sz="2800" dirty="0" smtClean="0"/>
              <a:t> الروابط القانونية تنقسم </a:t>
            </a:r>
            <a:r>
              <a:rPr lang="ar-IQ" sz="2800" dirty="0" err="1" smtClean="0"/>
              <a:t>الى</a:t>
            </a:r>
            <a:r>
              <a:rPr lang="ar-IQ" sz="2800" dirty="0" smtClean="0"/>
              <a:t> نوعين </a:t>
            </a:r>
          </a:p>
          <a:p>
            <a:pPr marL="457200" indent="-457200" algn="just">
              <a:buNone/>
            </a:pPr>
            <a:r>
              <a:rPr lang="ar-IQ" sz="2800" dirty="0" smtClean="0">
                <a:solidFill>
                  <a:srgbClr val="FF0000"/>
                </a:solidFill>
              </a:rPr>
              <a:t>1. روابط اقتضاء </a:t>
            </a:r>
          </a:p>
          <a:p>
            <a:pPr marL="457200" indent="-457200" algn="just">
              <a:buNone/>
            </a:pPr>
            <a:r>
              <a:rPr lang="ar-IQ" sz="2800" dirty="0" smtClean="0"/>
              <a:t>      وهذه لا تكون </a:t>
            </a:r>
            <a:r>
              <a:rPr lang="ar-IQ" sz="2800" dirty="0" err="1" smtClean="0"/>
              <a:t>الا</a:t>
            </a:r>
            <a:r>
              <a:rPr lang="ar-IQ" sz="2800" dirty="0" smtClean="0"/>
              <a:t>  بين شخص وشخص </a:t>
            </a:r>
            <a:r>
              <a:rPr lang="ar-IQ" sz="2800" dirty="0" err="1" smtClean="0"/>
              <a:t>اخر</a:t>
            </a:r>
            <a:r>
              <a:rPr lang="ar-IQ" sz="2800" dirty="0" smtClean="0"/>
              <a:t> يلتزم بموجبه احدهما وهو المدين بان يقدم </a:t>
            </a:r>
            <a:r>
              <a:rPr lang="ar-IQ" sz="2800" dirty="0" err="1" smtClean="0"/>
              <a:t>اداءا</a:t>
            </a:r>
            <a:r>
              <a:rPr lang="ar-IQ" sz="2800" dirty="0" smtClean="0"/>
              <a:t> معينا لشخص </a:t>
            </a:r>
            <a:r>
              <a:rPr lang="ar-IQ" sz="2800" dirty="0" err="1" smtClean="0"/>
              <a:t>اخر</a:t>
            </a:r>
            <a:r>
              <a:rPr lang="ar-IQ" sz="2800" dirty="0" smtClean="0"/>
              <a:t> وهو الدائن </a:t>
            </a:r>
          </a:p>
          <a:p>
            <a:pPr marL="457200" indent="-457200" algn="just">
              <a:buNone/>
            </a:pPr>
            <a:r>
              <a:rPr lang="ar-IQ" sz="2800" dirty="0" smtClean="0">
                <a:solidFill>
                  <a:srgbClr val="FF0000"/>
                </a:solidFill>
              </a:rPr>
              <a:t>2. روابط تسلط </a:t>
            </a:r>
          </a:p>
          <a:p>
            <a:pPr marL="457200" indent="-457200" algn="just">
              <a:buNone/>
            </a:pPr>
            <a:r>
              <a:rPr lang="ar-IQ" sz="2800" dirty="0" smtClean="0"/>
              <a:t>    وهذه </a:t>
            </a:r>
            <a:r>
              <a:rPr lang="ar-IQ" sz="2800" dirty="0" err="1" smtClean="0"/>
              <a:t>لاتكون</a:t>
            </a:r>
            <a:r>
              <a:rPr lang="ar-IQ" sz="2800" dirty="0" smtClean="0"/>
              <a:t> </a:t>
            </a:r>
            <a:r>
              <a:rPr lang="ar-IQ" sz="2800" dirty="0" err="1" smtClean="0"/>
              <a:t>الا</a:t>
            </a:r>
            <a:r>
              <a:rPr lang="ar-IQ" sz="2800" dirty="0" smtClean="0"/>
              <a:t> بين </a:t>
            </a:r>
            <a:r>
              <a:rPr lang="ar-IQ" sz="2800" dirty="0" err="1" smtClean="0"/>
              <a:t>الاشخاص</a:t>
            </a:r>
            <a:r>
              <a:rPr lang="ar-IQ" sz="2800" dirty="0" smtClean="0"/>
              <a:t> </a:t>
            </a:r>
            <a:r>
              <a:rPr lang="ar-IQ" sz="2800" dirty="0" err="1" smtClean="0"/>
              <a:t>والاشياء</a:t>
            </a:r>
            <a:r>
              <a:rPr lang="ar-IQ" sz="2800" dirty="0" smtClean="0"/>
              <a:t> يمارسون بموجبها سلطة مباشرة قبل هذه </a:t>
            </a:r>
            <a:r>
              <a:rPr lang="ar-IQ" sz="2800" dirty="0" err="1" smtClean="0"/>
              <a:t>الاشياء</a:t>
            </a:r>
            <a:r>
              <a:rPr lang="ar-IQ" sz="2800" dirty="0" smtClean="0"/>
              <a:t> </a:t>
            </a:r>
            <a:endParaRPr lang="ar-IQ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83568" y="692696"/>
            <a:ext cx="7467600" cy="5472608"/>
          </a:xfrm>
        </p:spPr>
        <p:txBody>
          <a:bodyPr>
            <a:noAutofit/>
          </a:bodyPr>
          <a:lstStyle/>
          <a:p>
            <a:pPr algn="just"/>
            <a:r>
              <a:rPr lang="ar-IQ" sz="4400" dirty="0" smtClean="0"/>
              <a:t>ثانيا: عنصر الاستئثار </a:t>
            </a:r>
          </a:p>
          <a:p>
            <a:pPr algn="just"/>
            <a:r>
              <a:rPr lang="ar-IQ" sz="4400" dirty="0" smtClean="0"/>
              <a:t>ومعناه </a:t>
            </a:r>
            <a:r>
              <a:rPr lang="ar-IQ" sz="4400" dirty="0" err="1" smtClean="0"/>
              <a:t>ان</a:t>
            </a:r>
            <a:r>
              <a:rPr lang="ar-IQ" sz="4400" dirty="0" smtClean="0"/>
              <a:t> الشخص يستأثر </a:t>
            </a:r>
            <a:r>
              <a:rPr lang="ar-IQ" sz="4400" dirty="0" err="1" smtClean="0"/>
              <a:t>باشياء</a:t>
            </a:r>
            <a:r>
              <a:rPr lang="ar-IQ" sz="4400" dirty="0" smtClean="0"/>
              <a:t> </a:t>
            </a:r>
            <a:r>
              <a:rPr lang="ar-IQ" sz="4400" dirty="0" err="1" smtClean="0"/>
              <a:t>او</a:t>
            </a:r>
            <a:r>
              <a:rPr lang="ar-IQ" sz="4400" dirty="0" smtClean="0"/>
              <a:t> قيم </a:t>
            </a:r>
            <a:r>
              <a:rPr lang="ar-IQ" sz="4400" dirty="0" err="1" smtClean="0"/>
              <a:t>اي</a:t>
            </a:r>
            <a:r>
              <a:rPr lang="ar-IQ" sz="4400" dirty="0" smtClean="0"/>
              <a:t> انه يختص </a:t>
            </a:r>
            <a:r>
              <a:rPr lang="ar-IQ" sz="4400" dirty="0" err="1" smtClean="0"/>
              <a:t>بها</a:t>
            </a:r>
            <a:r>
              <a:rPr lang="ar-IQ" sz="4400" dirty="0" smtClean="0"/>
              <a:t> وحده دون غيره من </a:t>
            </a:r>
            <a:r>
              <a:rPr lang="ar-IQ" sz="4400" dirty="0" err="1" smtClean="0"/>
              <a:t>الاشخاص</a:t>
            </a:r>
            <a:r>
              <a:rPr lang="ar-IQ" sz="4400" dirty="0" smtClean="0"/>
              <a:t> فيكون هذا </a:t>
            </a:r>
            <a:r>
              <a:rPr lang="ar-IQ" sz="4400" dirty="0" err="1" smtClean="0"/>
              <a:t>الشي</a:t>
            </a:r>
            <a:r>
              <a:rPr lang="ar-IQ" sz="4400" dirty="0" smtClean="0"/>
              <a:t> </a:t>
            </a:r>
            <a:r>
              <a:rPr lang="ar-IQ" sz="4400" dirty="0" err="1" smtClean="0"/>
              <a:t>او</a:t>
            </a:r>
            <a:r>
              <a:rPr lang="ar-IQ" sz="4400" dirty="0" smtClean="0"/>
              <a:t> هذه القيمة موضوع الحق تابعا للشخص وهو يختص به ويمارس عليه ما يخوله له القانون من تسلط </a:t>
            </a:r>
            <a:r>
              <a:rPr lang="ar-IQ" sz="4400" dirty="0" err="1" smtClean="0"/>
              <a:t>او</a:t>
            </a:r>
            <a:r>
              <a:rPr lang="ar-IQ" sz="4400" dirty="0" smtClean="0"/>
              <a:t> اقتضاء دون سائر الناس  </a:t>
            </a:r>
            <a:endParaRPr lang="ar-IQ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ar-IQ" sz="4400" dirty="0" err="1" smtClean="0">
                <a:solidFill>
                  <a:srgbClr val="FF0000"/>
                </a:solidFill>
              </a:rPr>
              <a:t>اركان</a:t>
            </a:r>
            <a:r>
              <a:rPr lang="ar-IQ" sz="4400" dirty="0" smtClean="0">
                <a:solidFill>
                  <a:srgbClr val="FF0000"/>
                </a:solidFill>
              </a:rPr>
              <a:t> الحق </a:t>
            </a:r>
            <a:endParaRPr lang="ar-IQ" sz="44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472608"/>
          </a:xfrm>
        </p:spPr>
        <p:txBody>
          <a:bodyPr>
            <a:noAutofit/>
          </a:bodyPr>
          <a:lstStyle/>
          <a:p>
            <a:pPr algn="just"/>
            <a:r>
              <a:rPr lang="ar-IQ" sz="2800" dirty="0" smtClean="0"/>
              <a:t>للحق ركنين هما :</a:t>
            </a:r>
          </a:p>
          <a:p>
            <a:pPr algn="just"/>
            <a:r>
              <a:rPr lang="ar-IQ" sz="2800" dirty="0" smtClean="0"/>
              <a:t>الركن </a:t>
            </a:r>
            <a:r>
              <a:rPr lang="ar-IQ" sz="2800" dirty="0" err="1" smtClean="0"/>
              <a:t>الاول</a:t>
            </a:r>
            <a:r>
              <a:rPr lang="ar-IQ" sz="2800" dirty="0" smtClean="0"/>
              <a:t>: </a:t>
            </a:r>
            <a:r>
              <a:rPr lang="ar-IQ" sz="2800" dirty="0" err="1" smtClean="0"/>
              <a:t>اشخاص</a:t>
            </a:r>
            <a:r>
              <a:rPr lang="ar-IQ" sz="2800" dirty="0" smtClean="0"/>
              <a:t> الحق</a:t>
            </a:r>
          </a:p>
          <a:p>
            <a:pPr algn="just"/>
            <a:r>
              <a:rPr lang="ar-IQ" sz="2800" dirty="0" smtClean="0"/>
              <a:t>الركن الثاني : محل الحق</a:t>
            </a:r>
          </a:p>
          <a:p>
            <a:pPr algn="just"/>
            <a:r>
              <a:rPr lang="ar-IQ" sz="2800" dirty="0" smtClean="0">
                <a:solidFill>
                  <a:srgbClr val="FF0000"/>
                </a:solidFill>
              </a:rPr>
              <a:t>الركن </a:t>
            </a:r>
            <a:r>
              <a:rPr lang="ar-IQ" sz="2800" dirty="0" err="1" smtClean="0">
                <a:solidFill>
                  <a:srgbClr val="FF0000"/>
                </a:solidFill>
              </a:rPr>
              <a:t>الاول</a:t>
            </a:r>
            <a:r>
              <a:rPr lang="ar-IQ" sz="2800" dirty="0" smtClean="0">
                <a:solidFill>
                  <a:srgbClr val="FF0000"/>
                </a:solidFill>
              </a:rPr>
              <a:t> : </a:t>
            </a:r>
            <a:r>
              <a:rPr lang="ar-IQ" sz="2800" dirty="0" err="1" smtClean="0">
                <a:solidFill>
                  <a:srgbClr val="FF0000"/>
                </a:solidFill>
              </a:rPr>
              <a:t>اشخاص</a:t>
            </a:r>
            <a:r>
              <a:rPr lang="ar-IQ" sz="2800" dirty="0" smtClean="0">
                <a:solidFill>
                  <a:srgbClr val="FF0000"/>
                </a:solidFill>
              </a:rPr>
              <a:t> الحق </a:t>
            </a:r>
            <a:r>
              <a:rPr lang="ar-IQ" sz="2800" dirty="0" smtClean="0"/>
              <a:t>: لابد لكل حق من صاحب ينسب </a:t>
            </a:r>
            <a:r>
              <a:rPr lang="ar-IQ" sz="2800" dirty="0" err="1" smtClean="0"/>
              <a:t>اليه</a:t>
            </a:r>
            <a:r>
              <a:rPr lang="ar-IQ" sz="2800" dirty="0" smtClean="0"/>
              <a:t> </a:t>
            </a:r>
            <a:r>
              <a:rPr lang="ar-IQ" sz="2800" dirty="0" err="1" smtClean="0"/>
              <a:t>اذا</a:t>
            </a:r>
            <a:r>
              <a:rPr lang="ar-IQ" sz="2800" dirty="0" smtClean="0"/>
              <a:t> </a:t>
            </a:r>
            <a:r>
              <a:rPr lang="ar-IQ" sz="2800" dirty="0" err="1" smtClean="0"/>
              <a:t>لايمكن</a:t>
            </a:r>
            <a:r>
              <a:rPr lang="ar-IQ" sz="2800" dirty="0" smtClean="0"/>
              <a:t> تصور الحق </a:t>
            </a:r>
            <a:r>
              <a:rPr lang="ar-IQ" sz="2800" dirty="0" err="1" smtClean="0"/>
              <a:t>الا</a:t>
            </a:r>
            <a:r>
              <a:rPr lang="ar-IQ" sz="2800" dirty="0" smtClean="0"/>
              <a:t> منسوبا </a:t>
            </a:r>
            <a:r>
              <a:rPr lang="ar-IQ" sz="2800" dirty="0" err="1" smtClean="0"/>
              <a:t>الى</a:t>
            </a:r>
            <a:r>
              <a:rPr lang="ar-IQ" sz="2800" dirty="0" smtClean="0"/>
              <a:t> شخص من </a:t>
            </a:r>
            <a:r>
              <a:rPr lang="ar-IQ" sz="2800" dirty="0" err="1" smtClean="0"/>
              <a:t>الاشخاص</a:t>
            </a:r>
            <a:r>
              <a:rPr lang="ar-IQ" sz="2800" dirty="0" smtClean="0"/>
              <a:t> والشخص بنظر القانون هو كل من يصلح لاكتساب الحقوق وتحمل الالتزامات فتثبت الشخصية القانونية </a:t>
            </a:r>
            <a:r>
              <a:rPr lang="ar-IQ" sz="2800" dirty="0" err="1" smtClean="0"/>
              <a:t>للانسان</a:t>
            </a:r>
            <a:r>
              <a:rPr lang="ar-IQ" sz="2800" dirty="0" smtClean="0"/>
              <a:t> باعتباره </a:t>
            </a:r>
            <a:r>
              <a:rPr lang="ar-IQ" sz="2800" dirty="0" err="1" smtClean="0"/>
              <a:t>اهلا</a:t>
            </a:r>
            <a:r>
              <a:rPr lang="ar-IQ" sz="2800" dirty="0" smtClean="0"/>
              <a:t> لاكتساب الحقوق وتحمل الالتزامات وهو ما يطلق عليه </a:t>
            </a:r>
            <a:r>
              <a:rPr lang="ar-IQ" sz="2800" dirty="0" err="1" smtClean="0"/>
              <a:t>بالانسان</a:t>
            </a:r>
            <a:r>
              <a:rPr lang="ar-IQ" sz="2800" dirty="0" smtClean="0"/>
              <a:t> الطبيعي ولكن الشخصية القانونية  ليست مقصورة للشخص الطبيعي ( </a:t>
            </a:r>
            <a:r>
              <a:rPr lang="ar-IQ" sz="2800" dirty="0" err="1" smtClean="0"/>
              <a:t>الانسان</a:t>
            </a:r>
            <a:r>
              <a:rPr lang="ar-IQ" sz="2800" dirty="0" smtClean="0"/>
              <a:t>)  </a:t>
            </a:r>
            <a:r>
              <a:rPr lang="ar-IQ" sz="2800" dirty="0" err="1" smtClean="0"/>
              <a:t>وانما</a:t>
            </a:r>
            <a:r>
              <a:rPr lang="ar-IQ" sz="2800" dirty="0" smtClean="0"/>
              <a:t>  يمكن </a:t>
            </a:r>
            <a:r>
              <a:rPr lang="ar-IQ" sz="2800" dirty="0" err="1" smtClean="0"/>
              <a:t>ان</a:t>
            </a:r>
            <a:r>
              <a:rPr lang="ar-IQ" sz="2800" dirty="0" smtClean="0"/>
              <a:t> تثبت للشخص المعنوي </a:t>
            </a:r>
            <a:r>
              <a:rPr lang="ar-IQ" sz="2800" dirty="0" err="1" smtClean="0"/>
              <a:t>ايضا</a:t>
            </a:r>
            <a:r>
              <a:rPr lang="ar-IQ" sz="2800" dirty="0" smtClean="0"/>
              <a:t> </a:t>
            </a:r>
            <a:endParaRPr lang="ar-IQ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/>
          </a:bodyPr>
          <a:lstStyle/>
          <a:p>
            <a:pPr algn="just"/>
            <a:r>
              <a:rPr lang="ar-IQ" sz="4000" dirty="0" smtClean="0">
                <a:solidFill>
                  <a:srgbClr val="FF0000"/>
                </a:solidFill>
              </a:rPr>
              <a:t>الركن الثاني : محل الحق </a:t>
            </a:r>
          </a:p>
          <a:p>
            <a:pPr algn="just"/>
            <a:r>
              <a:rPr lang="ar-IQ" sz="4000" dirty="0" smtClean="0"/>
              <a:t>الحقوق المالية هي </a:t>
            </a:r>
            <a:r>
              <a:rPr lang="ar-IQ" sz="4000" dirty="0" err="1" smtClean="0"/>
              <a:t>اما</a:t>
            </a:r>
            <a:r>
              <a:rPr lang="ar-IQ" sz="4000" dirty="0" smtClean="0"/>
              <a:t> حقوق عينية </a:t>
            </a:r>
            <a:r>
              <a:rPr lang="ar-IQ" sz="4000" dirty="0" err="1" smtClean="0"/>
              <a:t>او</a:t>
            </a:r>
            <a:r>
              <a:rPr lang="ar-IQ" sz="4000" dirty="0" smtClean="0"/>
              <a:t> حقوق شخصية ولما كان الحق العيني هو سلطة مباشرة لشخص على </a:t>
            </a:r>
            <a:r>
              <a:rPr lang="ar-IQ" sz="4000" dirty="0" err="1" smtClean="0"/>
              <a:t>شئ</a:t>
            </a:r>
            <a:r>
              <a:rPr lang="ar-IQ" sz="4000" dirty="0" smtClean="0"/>
              <a:t> معين كان </a:t>
            </a:r>
            <a:r>
              <a:rPr lang="ar-IQ" sz="4000" dirty="0" err="1" smtClean="0"/>
              <a:t>الشئ</a:t>
            </a:r>
            <a:r>
              <a:rPr lang="ar-IQ" sz="4000" dirty="0" smtClean="0"/>
              <a:t> هو محل الحق في هذه الحالة وفي الحق الشخصي نجد </a:t>
            </a:r>
            <a:r>
              <a:rPr lang="ar-IQ" sz="4000" dirty="0" err="1" smtClean="0"/>
              <a:t>ان</a:t>
            </a:r>
            <a:r>
              <a:rPr lang="ar-IQ" sz="4000" dirty="0" smtClean="0"/>
              <a:t> محل الحق هو القيام بعمل </a:t>
            </a:r>
            <a:r>
              <a:rPr lang="ar-IQ" sz="4000" dirty="0" err="1" smtClean="0"/>
              <a:t>او</a:t>
            </a:r>
            <a:r>
              <a:rPr lang="ar-IQ" sz="4000" dirty="0" smtClean="0"/>
              <a:t> الامتناع عن عمل </a:t>
            </a:r>
            <a:endParaRPr lang="ar-IQ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</TotalTime>
  <Words>354</Words>
  <Application>Microsoft Office PowerPoint</Application>
  <PresentationFormat>عرض على الشاشة (3:4)‏</PresentationFormat>
  <Paragraphs>23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مشربية</vt:lpstr>
      <vt:lpstr>عناصر الحق واركانه</vt:lpstr>
      <vt:lpstr>عناصر الحق </vt:lpstr>
      <vt:lpstr>الشريحة 3</vt:lpstr>
      <vt:lpstr>الشريحة 4</vt:lpstr>
      <vt:lpstr>اركان الحق </vt:lpstr>
      <vt:lpstr>الشريحة 6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عناصر الحق واركانه</dc:title>
  <dc:creator>dell</dc:creator>
  <cp:lastModifiedBy>dell</cp:lastModifiedBy>
  <cp:revision>4</cp:revision>
  <dcterms:created xsi:type="dcterms:W3CDTF">2019-04-17T09:27:31Z</dcterms:created>
  <dcterms:modified xsi:type="dcterms:W3CDTF">2019-05-10T22:08:45Z</dcterms:modified>
</cp:coreProperties>
</file>