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1167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30358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222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210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71213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554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7133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5044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3005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159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5/6/2019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37104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5/6/2019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17292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95618" y="1372577"/>
            <a:ext cx="11996382" cy="3508653"/>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المحاضرة الثالثة</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توجهات البرامج المالية لصندوق النقد الدولي تجاه النظام الضريبي</a:t>
            </a:r>
          </a:p>
          <a:p>
            <a:pPr algn="ctr" rtl="1"/>
            <a:endParaRPr lang="en-US" sz="6000" dirty="0">
              <a:solidFill>
                <a:prstClr val="black"/>
              </a:solidFill>
              <a:cs typeface="PT Bold Heading" panose="00000400000000000000" pitchFamily="2" charset="-78"/>
            </a:endParaRPr>
          </a:p>
        </p:txBody>
      </p:sp>
    </p:spTree>
    <p:extLst>
      <p:ext uri="{BB962C8B-B14F-4D97-AF65-F5344CB8AC3E}">
        <p14:creationId xmlns:p14="http://schemas.microsoft.com/office/powerpoint/2010/main" val="14513595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696036" y="3025463"/>
            <a:ext cx="10904560" cy="3108543"/>
          </a:xfrm>
          <a:prstGeom prst="rect">
            <a:avLst/>
          </a:prstGeom>
        </p:spPr>
        <p:txBody>
          <a:bodyPr wrap="square">
            <a:spAutoFit/>
          </a:bodyPr>
          <a:lstStyle/>
          <a:p>
            <a:pPr algn="r"/>
            <a:r>
              <a:rPr lang="ar-IQ" sz="2800" b="1" u="sng" dirty="0">
                <a:solidFill>
                  <a:prstClr val="black"/>
                </a:solidFill>
                <a:ea typeface="Calibri" panose="020F0502020204030204" pitchFamily="34" charset="0"/>
                <a:cs typeface="Times New Roman" panose="02020603050405020304" pitchFamily="18" charset="0"/>
              </a:rPr>
              <a:t>أولاً (تعريف البرامج المالية):</a:t>
            </a:r>
            <a:r>
              <a:rPr lang="ar-IQ" sz="2800" dirty="0">
                <a:solidFill>
                  <a:prstClr val="black"/>
                </a:solidFill>
                <a:ea typeface="Calibri" panose="020F0502020204030204" pitchFamily="34" charset="0"/>
                <a:cs typeface="Times New Roman" panose="02020603050405020304" pitchFamily="18" charset="0"/>
              </a:rPr>
              <a:t> ظهرت البرامج المالية إلى حيز التطبيق كرد فعل للاختلالات الاقتصادية التي سادت أغلب الدول النامية؛ لذا فقد عرفت بأنها (مجموعة من السياسات المصممة لإزالة الاختلال بين الطلب الكلي والعرض الكلي بهدف المواءمة بين الموارد المتاحة في الاقتصاد القومي واحتياجاته بما يكفل الحد الاقصى الممكن من الارتفاع في المستوى العام للأسعار المحلية وتحسين ميزان المدفوعات). فهي تشمل السياسات والإجراءات الهادفة إلى توزيع الموارد المتاحة على الاستخدامات المختلفة من حيث الانتاج والإنفاق وتنظيم العلاقات مع العالم الخارجي في الأجلين القصير والمتوسط.</a:t>
            </a:r>
            <a:endParaRPr lang="en-US" sz="2800" dirty="0">
              <a:solidFill>
                <a:prstClr val="black"/>
              </a:solidFill>
            </a:endParaRPr>
          </a:p>
        </p:txBody>
      </p:sp>
    </p:spTree>
    <p:extLst>
      <p:ext uri="{BB962C8B-B14F-4D97-AF65-F5344CB8AC3E}">
        <p14:creationId xmlns:p14="http://schemas.microsoft.com/office/powerpoint/2010/main" val="17890669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3" name="Rectangle 2"/>
          <p:cNvSpPr/>
          <p:nvPr/>
        </p:nvSpPr>
        <p:spPr>
          <a:xfrm>
            <a:off x="723330" y="2698656"/>
            <a:ext cx="10849971" cy="2677656"/>
          </a:xfrm>
          <a:prstGeom prst="rect">
            <a:avLst/>
          </a:prstGeom>
        </p:spPr>
        <p:txBody>
          <a:bodyPr wrap="square">
            <a:spAutoFit/>
          </a:bodyPr>
          <a:lstStyle/>
          <a:p>
            <a:pPr indent="514350" algn="justLow" rtl="1">
              <a:lnSpc>
                <a:spcPct val="150000"/>
              </a:lnSpc>
              <a:spcAft>
                <a:spcPts val="800"/>
              </a:spcAft>
            </a:pPr>
            <a:r>
              <a:rPr lang="ar-IQ" sz="2800"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ثانياً (نشأة البرامج المالية): </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نشأت البرامج المالية في سياق السياسات الاقتصادية التي ينبغي على الدول الأعضاء تطبيقها عند بروز حاجتها إلى استخدام موارد الصندوق، ولقد تم تطويرها على أساس تطور الظروف الاقتصادية لهذه الدول وتغير الاحتياجات لاستخدام هذه الموارد.</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93950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569435" y="851997"/>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معنى البرامج المالية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7942996" y="1775326"/>
            <a:ext cx="3766781" cy="523220"/>
          </a:xfrm>
          <a:prstGeom prst="rect">
            <a:avLst/>
          </a:prstGeom>
        </p:spPr>
        <p:txBody>
          <a:bodyPr wrap="square">
            <a:spAutoFit/>
          </a:bodyPr>
          <a:lstStyle/>
          <a:p>
            <a:pPr algn="r"/>
            <a:r>
              <a:rPr lang="ar-IQ" sz="2800" b="1" u="sng" dirty="0">
                <a:solidFill>
                  <a:prstClr val="black"/>
                </a:solidFill>
                <a:ea typeface="Calibri" panose="020F0502020204030204" pitchFamily="34" charset="0"/>
                <a:cs typeface="Times New Roman" panose="02020603050405020304" pitchFamily="18" charset="0"/>
              </a:rPr>
              <a:t>ثالثاً (مضامين البرامج المالية):</a:t>
            </a:r>
            <a:endParaRPr lang="en-US" sz="2800" dirty="0">
              <a:solidFill>
                <a:prstClr val="black"/>
              </a:solidFill>
            </a:endParaRPr>
          </a:p>
        </p:txBody>
      </p:sp>
      <p:sp>
        <p:nvSpPr>
          <p:cNvPr id="3" name="Rectangle 2"/>
          <p:cNvSpPr/>
          <p:nvPr/>
        </p:nvSpPr>
        <p:spPr>
          <a:xfrm>
            <a:off x="1255563" y="2435022"/>
            <a:ext cx="10017487" cy="4278094"/>
          </a:xfrm>
          <a:prstGeom prst="rect">
            <a:avLst/>
          </a:prstGeom>
        </p:spPr>
        <p:txBody>
          <a:bodyPr wrap="square">
            <a:spAutoFit/>
          </a:bodyPr>
          <a:lstStyle/>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إجراءات إدارة الطلب:</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وتتضمن اجراءات مالية ونقدية وأخرى تتعلق بالدخول تهدف الى تخفيض الطلب الكلي ومن ثم تخفيض العجز في الحساب الجاري والحد من الضغوط التضخمية، على ان يؤخذ بنظر الاعتبار تحقيق مستوى مناسب وجيد من الانتاج الذي يتلائم مع استقرار الاسعار وتوازن ميزان المدفوعات.</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اجراءات تغير الانفاق:</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وتهدف الى اصلاح الاختلال الخارجي من خلال ... الاسعار النسبة للسلع المحلية والأجنبية وبصورة اكثر تحديداً تغيير سعر الصرف، اذ يعمل تغيير سعر الصرف في دولة ما الى زيادة اسعار الصادرات والواردات بالنسبة لأسعار السلع المحلية، مع عدم تشجيع الطلب على الاستيراد، والتحفيز على انتاج السلع القابلة للتصدير والسلع البديلة عن الاستيراد.</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r" rtl="1">
              <a:lnSpc>
                <a:spcPct val="150000"/>
              </a:lnSpc>
              <a:spcAft>
                <a:spcPts val="800"/>
              </a:spcAft>
            </a:pPr>
            <a:r>
              <a:rPr lang="ar-IQ"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الاجراءات الهيكلية:</a:t>
            </a:r>
            <a:r>
              <a:rPr lang="ar-IQ"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وهذه الاجراءات تهدف الى زيادة الانتاجية وتحقيق الاستخدام الامثل للموارد وتشجيع الادخار والاستثمار من خلال المحافظة على اسعار فائدة واقعية وتخصيص الانفاق الحكومي الى المجالات التي تعود في اعلى فائدة على النمو والتنمية الاقتصادية من خلال التطبيق السليم لقواعد وضوابط الانفاق العام في الدولة.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r>
              <a:rPr lang="ar-IQ" sz="1600" b="1" dirty="0">
                <a:solidFill>
                  <a:prstClr val="black"/>
                </a:solidFill>
                <a:ea typeface="Calibri" panose="020F0502020204030204" pitchFamily="34" charset="0"/>
                <a:cs typeface="Times New Roman" panose="02020603050405020304" pitchFamily="18" charset="0"/>
              </a:rPr>
              <a:t>4- التمويل:</a:t>
            </a:r>
            <a:r>
              <a:rPr lang="ar-IQ" sz="1600" dirty="0">
                <a:solidFill>
                  <a:prstClr val="black"/>
                </a:solidFill>
                <a:ea typeface="Calibri" panose="020F0502020204030204" pitchFamily="34" charset="0"/>
                <a:cs typeface="Times New Roman" panose="02020603050405020304" pitchFamily="18" charset="0"/>
              </a:rPr>
              <a:t> ويتضمن الاجراءات التي تسهل تدفق رؤوس الاموال الخارجية الى الداخل لتخفيف العجز في الموازنات التشغيلية، الامر الذي يسهل الخلاص من مشاكل الاقتراض الخارجي وفوائده</a:t>
            </a:r>
            <a:r>
              <a:rPr lang="ar-IQ" sz="2000" dirty="0">
                <a:solidFill>
                  <a:prstClr val="black"/>
                </a:solidFill>
                <a:ea typeface="Calibri" panose="020F0502020204030204" pitchFamily="34" charset="0"/>
                <a:cs typeface="Times New Roman" panose="02020603050405020304" pitchFamily="18" charset="0"/>
              </a:rPr>
              <a:t>.</a:t>
            </a:r>
            <a:endParaRPr lang="en-US" sz="2000" dirty="0">
              <a:solidFill>
                <a:prstClr val="black"/>
              </a:solidFill>
            </a:endParaRPr>
          </a:p>
        </p:txBody>
      </p:sp>
    </p:spTree>
    <p:extLst>
      <p:ext uri="{BB962C8B-B14F-4D97-AF65-F5344CB8AC3E}">
        <p14:creationId xmlns:p14="http://schemas.microsoft.com/office/powerpoint/2010/main" val="31395102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050820" y="553736"/>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طبيعة المشكلة المالية لدى الدول النامية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491320" y="2875337"/>
            <a:ext cx="10904560" cy="2308324"/>
          </a:xfrm>
          <a:prstGeom prst="rect">
            <a:avLst/>
          </a:prstGeom>
        </p:spPr>
        <p:txBody>
          <a:bodyPr wrap="square">
            <a:spAutoFit/>
          </a:bodyPr>
          <a:lstStyle/>
          <a:p>
            <a:pPr algn="r"/>
            <a:r>
              <a:rPr lang="ar-IQ" sz="3600" b="1" u="sng" dirty="0">
                <a:solidFill>
                  <a:prstClr val="black"/>
                </a:solidFill>
                <a:ea typeface="Calibri" panose="020F0502020204030204" pitchFamily="34" charset="0"/>
                <a:cs typeface="Times New Roman" panose="02020603050405020304" pitchFamily="18" charset="0"/>
              </a:rPr>
              <a:t>أولاً (مفهوم العجز المالي):</a:t>
            </a:r>
            <a:r>
              <a:rPr lang="ar-IQ" sz="3600" dirty="0">
                <a:solidFill>
                  <a:prstClr val="black"/>
                </a:solidFill>
                <a:ea typeface="Calibri" panose="020F0502020204030204" pitchFamily="34" charset="0"/>
                <a:cs typeface="Times New Roman" panose="02020603050405020304" pitchFamily="18" charset="0"/>
              </a:rPr>
              <a:t> هو الفرق بين النفقات العامة والايرادات العامة وينجم عندما تفوق النفقات العامة الكلية على الايرادات العامة الكلية وهذا يعني ضعف ادوات السياسة المالية، وأهمها السياسة الضريبية في توفير الايرادات الكافية لمواجهة الانفاق العام.</a:t>
            </a:r>
            <a:endParaRPr lang="en-US" sz="3600" dirty="0">
              <a:solidFill>
                <a:prstClr val="black"/>
              </a:solidFill>
            </a:endParaRPr>
          </a:p>
        </p:txBody>
      </p:sp>
    </p:spTree>
    <p:extLst>
      <p:ext uri="{BB962C8B-B14F-4D97-AF65-F5344CB8AC3E}">
        <p14:creationId xmlns:p14="http://schemas.microsoft.com/office/powerpoint/2010/main" val="24503214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1050820" y="553736"/>
            <a:ext cx="11996382" cy="1846659"/>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طبيعة المشكلة المالية لدى الدول النامية</a:t>
            </a:r>
          </a:p>
          <a:p>
            <a:pPr algn="ctr" rtl="1"/>
            <a:endParaRPr lang="en-US" sz="6000" dirty="0">
              <a:solidFill>
                <a:prstClr val="black"/>
              </a:solidFill>
              <a:cs typeface="PT Bold Heading" panose="00000400000000000000" pitchFamily="2" charset="-78"/>
            </a:endParaRPr>
          </a:p>
        </p:txBody>
      </p:sp>
      <p:sp>
        <p:nvSpPr>
          <p:cNvPr id="2" name="Rectangle 1"/>
          <p:cNvSpPr/>
          <p:nvPr/>
        </p:nvSpPr>
        <p:spPr>
          <a:xfrm>
            <a:off x="6482688" y="1775327"/>
            <a:ext cx="5295330" cy="461665"/>
          </a:xfrm>
          <a:prstGeom prst="rect">
            <a:avLst/>
          </a:prstGeom>
        </p:spPr>
        <p:txBody>
          <a:bodyPr wrap="square">
            <a:spAutoFit/>
          </a:bodyPr>
          <a:lstStyle/>
          <a:p>
            <a:pPr algn="r"/>
            <a:r>
              <a:rPr lang="ar-IQ" sz="2400" b="1" u="sng" dirty="0">
                <a:solidFill>
                  <a:prstClr val="black"/>
                </a:solidFill>
                <a:ea typeface="Calibri" panose="020F0502020204030204" pitchFamily="34" charset="0"/>
                <a:cs typeface="Times New Roman" panose="02020603050405020304" pitchFamily="18" charset="0"/>
              </a:rPr>
              <a:t>ثانياً (العجز المالي وعلاقته بالمتغيرات الاقتصادية)</a:t>
            </a:r>
            <a:endParaRPr lang="en-US" sz="2400" dirty="0">
              <a:solidFill>
                <a:prstClr val="black"/>
              </a:solidFill>
            </a:endParaRPr>
          </a:p>
        </p:txBody>
      </p:sp>
      <p:sp>
        <p:nvSpPr>
          <p:cNvPr id="3" name="Rectangle 2"/>
          <p:cNvSpPr/>
          <p:nvPr/>
        </p:nvSpPr>
        <p:spPr>
          <a:xfrm>
            <a:off x="928048" y="2256740"/>
            <a:ext cx="10631693" cy="4601260"/>
          </a:xfrm>
          <a:prstGeom prst="rect">
            <a:avLst/>
          </a:prstGeom>
        </p:spPr>
        <p:txBody>
          <a:bodyPr wrap="square">
            <a:spAutoFit/>
          </a:bodyPr>
          <a:lstStyle/>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العجز المالي والاستقرار الاقتصادي: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من المسلم به ان النظرية الاقتصادية تستند الى ان الموازنة العامة ما هي إلا أداة تسهم في تحقيق الاستقرار الاقتصادي وإن سياسة الموازنة تعكس الظروف الاقتصادية والسياسية والاجتماعية للمجتمع، ومن الممكن أن تستخدم هذه الموازنة لمعالجة حالات التضخم والانكماش في الاقتصاد القومي من خلال عجز الموازنة او فائض الموازنة، فضلاً عن محوريها الأساسيين (النفقات العامة والايرادات العامة).</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العجز المالي والطلب الكلي: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يتكون الطلب الكلي من الانفاق الكلي على السلع والخدمات ويتكون بدوره من أربعة مكونات، هي (الاستهلاك الخاص، الاستثمار الخاص، الانفاق الحكومي بشقيه الاستثماري والاستهلاكي، وصافي الاستيراد "الصادرات مطروحه منه الاستيراد").</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العجز المالي الحكومي والضغوط التضخمية:</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من المتعارف عليه إن الحكومة عندما تواجه عجزاً تلجأ الى الاقتراض من الغير، وهذا الاقتراض قد يكون بسعر فائدة يتناسب مع مبلغ القرض ومدته وأحوال السوق الداخلية والخارجية، ويعني بذلك زيادة في الدخل الحقيقي للدولة، فإذا ما استخدمت الدولة هذه القروض لمواجهة مشاكل مالية وقتية سيؤدي ذلك إلى حدوث حالة من التضخم نتيجة استخدام هذه الاموال في أغراض استهلاكية مما يؤدي سلباً على الاقتصاد خاصة إذا كان في حالة ركود والطاقات الانتاجية غير مستغلة، الامر الذي سيؤدي الى زيادة الطلب الكلي وحدوث حالة من التضخم غير المرغوب فيه.</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514350" algn="justLow" rtl="1">
              <a:lnSpc>
                <a:spcPct val="150000"/>
              </a:lnSpc>
              <a:spcAft>
                <a:spcPts val="800"/>
              </a:spcAft>
            </a:pPr>
            <a:r>
              <a:rPr lang="ar-IQ"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 العجز المالي والعجز في الحساب الجاري:</a:t>
            </a:r>
            <a:r>
              <a:rPr lang="ar-IQ"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إن العجز في الحساب الجاري في ميزان المدفوعات يقابله العجز في الانفاق الحكومي، وعليه فإن الزيادة في الانفاق الحكومي بشكل يزيد على الضرائب ومصادر الايراد الاخرى التي تحد من عمل القطاع الخاص تسهم في زيادة الطلب الكلي الذي ينعكس على زيادة الاستيراد من السلع والخدمات، خاصة اذا لم تكن هناك سلع محلية تغطي هذا الطلب، ومن ثم تدهور ميزان الحساب الجاري بافتراض بقاء الأشياء الأخرى على حالها، مما ينعكس سلباً على الحساب الجاري لميزان المدفوعات وبالتالي تكون زيادة العجز المالي فيه أضرار تؤثر سلباً على سعر الصرف بالنسبة للعملة المحلية.</a:t>
            </a:r>
            <a:endParaRPr lang="en-US" sz="105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22670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491320" y="436499"/>
            <a:ext cx="11996382" cy="2677656"/>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أسلوب معالجة العجز</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في ضوء توجهات صندوق النقد الدولي</a:t>
            </a:r>
          </a:p>
          <a:p>
            <a:pPr algn="ctr" rtl="1"/>
            <a:endParaRPr lang="en-US" sz="6000" dirty="0">
              <a:solidFill>
                <a:prstClr val="black"/>
              </a:solidFill>
              <a:cs typeface="PT Bold Heading" panose="00000400000000000000" pitchFamily="2" charset="-78"/>
            </a:endParaRPr>
          </a:p>
        </p:txBody>
      </p:sp>
      <p:cxnSp>
        <p:nvCxnSpPr>
          <p:cNvPr id="6" name="Straight Arrow Connector 5"/>
          <p:cNvCxnSpPr/>
          <p:nvPr/>
        </p:nvCxnSpPr>
        <p:spPr>
          <a:xfrm flipH="1">
            <a:off x="10760371" y="2848446"/>
            <a:ext cx="5935" cy="124279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8" name="Oval 7"/>
          <p:cNvSpPr/>
          <p:nvPr/>
        </p:nvSpPr>
        <p:spPr>
          <a:xfrm>
            <a:off x="9021170"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تخفيض النفقات العامة</a:t>
            </a:r>
            <a:endParaRPr lang="en-US" sz="2400" dirty="0">
              <a:solidFill>
                <a:prstClr val="white"/>
              </a:solidFill>
            </a:endParaRPr>
          </a:p>
        </p:txBody>
      </p:sp>
      <p:cxnSp>
        <p:nvCxnSpPr>
          <p:cNvPr id="10" name="Straight Arrow Connector 9"/>
          <p:cNvCxnSpPr/>
          <p:nvPr/>
        </p:nvCxnSpPr>
        <p:spPr>
          <a:xfrm>
            <a:off x="1602946" y="2924073"/>
            <a:ext cx="0" cy="1167166"/>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flipV="1">
            <a:off x="1602946" y="2893325"/>
            <a:ext cx="9157425" cy="24584"/>
          </a:xfrm>
          <a:prstGeom prst="line">
            <a:avLst/>
          </a:prstGeom>
          <a:ln w="28575"/>
        </p:spPr>
        <p:style>
          <a:lnRef idx="2">
            <a:schemeClr val="dk1"/>
          </a:lnRef>
          <a:fillRef idx="0">
            <a:schemeClr val="dk1"/>
          </a:fillRef>
          <a:effectRef idx="1">
            <a:schemeClr val="dk1"/>
          </a:effectRef>
          <a:fontRef idx="minor">
            <a:schemeClr val="tx1"/>
          </a:fontRef>
        </p:style>
      </p:cxnSp>
      <p:sp>
        <p:nvSpPr>
          <p:cNvPr id="15" name="Oval 14"/>
          <p:cNvSpPr/>
          <p:nvPr/>
        </p:nvSpPr>
        <p:spPr>
          <a:xfrm>
            <a:off x="259308"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زيادة الإيرادات العامة</a:t>
            </a:r>
            <a:endParaRPr lang="en-US" sz="2400" dirty="0">
              <a:solidFill>
                <a:prstClr val="white"/>
              </a:solidFill>
            </a:endParaRPr>
          </a:p>
        </p:txBody>
      </p:sp>
      <p:sp>
        <p:nvSpPr>
          <p:cNvPr id="16" name="Rectangle 15"/>
          <p:cNvSpPr/>
          <p:nvPr/>
        </p:nvSpPr>
        <p:spPr>
          <a:xfrm>
            <a:off x="5973170" y="4942480"/>
            <a:ext cx="6096000" cy="1167243"/>
          </a:xfrm>
          <a:prstGeom prst="rect">
            <a:avLst/>
          </a:prstGeom>
        </p:spPr>
        <p:txBody>
          <a:bodyPr>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الانفاق على الرواتب والأجور.</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الانفاق على السلع.</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r>
              <a:rPr lang="ar-IQ" b="1" dirty="0">
                <a:solidFill>
                  <a:prstClr val="black"/>
                </a:solidFill>
                <a:ea typeface="Calibri" panose="020F0502020204030204" pitchFamily="34" charset="0"/>
                <a:cs typeface="Times New Roman" panose="02020603050405020304" pitchFamily="18" charset="0"/>
              </a:rPr>
              <a:t>3- النفقات التحويلية (المدفوعات التحويلية).</a:t>
            </a:r>
            <a:endParaRPr lang="en-US" b="1" dirty="0">
              <a:solidFill>
                <a:prstClr val="black"/>
              </a:solidFill>
            </a:endParaRPr>
          </a:p>
        </p:txBody>
      </p:sp>
      <p:sp>
        <p:nvSpPr>
          <p:cNvPr id="17" name="Rectangle 16"/>
          <p:cNvSpPr/>
          <p:nvPr/>
        </p:nvSpPr>
        <p:spPr>
          <a:xfrm>
            <a:off x="245438" y="5132275"/>
            <a:ext cx="2715016" cy="787652"/>
          </a:xfrm>
          <a:prstGeom prst="rect">
            <a:avLst/>
          </a:prstGeom>
        </p:spPr>
        <p:txBody>
          <a:bodyPr wrap="square">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الإيرادات الضريبية.</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الإيرادات غير الضريبية.</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47710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Office PowerPoint</Application>
  <PresentationFormat>Custom</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pc-noora</cp:lastModifiedBy>
  <cp:revision>2</cp:revision>
  <dcterms:created xsi:type="dcterms:W3CDTF">2019-04-07T04:19:49Z</dcterms:created>
  <dcterms:modified xsi:type="dcterms:W3CDTF">2019-05-06T06:54:23Z</dcterms:modified>
</cp:coreProperties>
</file>