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04"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07/09/1440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07/09/1440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07/09/1440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07/09/1440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07/09/1440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476672"/>
            <a:ext cx="8208912" cy="5162128"/>
          </a:xfrm>
        </p:spPr>
        <p:txBody>
          <a:bodyPr>
            <a:normAutofit/>
          </a:bodyPr>
          <a:lstStyle/>
          <a:p>
            <a:pPr algn="just">
              <a:lnSpc>
                <a:spcPct val="150000"/>
              </a:lnSpc>
              <a:spcAft>
                <a:spcPts val="1000"/>
              </a:spcAft>
            </a:pPr>
            <a:r>
              <a:rPr lang="ar-IQ" sz="1600" dirty="0">
                <a:solidFill>
                  <a:schemeClr val="tx1"/>
                </a:solidFill>
                <a:ea typeface="Calibri"/>
                <a:cs typeface="Simplified Arabic"/>
              </a:rPr>
              <a:t>أما بخصوص طريقة تعيين الموظفين العاملين في مكتب المفتش العام، فأنه يتم على النحو التالي :-</a:t>
            </a:r>
          </a:p>
          <a:p>
            <a:pPr algn="just">
              <a:lnSpc>
                <a:spcPct val="150000"/>
              </a:lnSpc>
              <a:spcAft>
                <a:spcPts val="1000"/>
              </a:spcAft>
            </a:pPr>
            <a:r>
              <a:rPr lang="ar-IQ" sz="1600" dirty="0">
                <a:solidFill>
                  <a:schemeClr val="tx1"/>
                </a:solidFill>
                <a:ea typeface="Calibri"/>
                <a:cs typeface="Simplified Arabic"/>
              </a:rPr>
              <a:t>1-المفتش العام: نص الأمر 57 على تعيين المفتش العام من قبل المدير الإداري لسلطة الائتلاف المؤقتة لمدة خمس سنوات (القسم /2/فقرة/2)، ثم أصبحت صلاحية التعيين لرئيس الوزراء وبمصادقة مجلس النواب، وعلى إن يتم التعيين بناءً على نزاهته وكفاءته وقدرته القيادية في مجال المحاسبة، والتدقيق المالي أو القانوني دون الأخذ بنظر الاعتبار الانتماء السياسي، إلا أن الواقع اثبت عكس ذلك حيث يتم الاختيار على أساس سياسي أو على اعتبارات أخرى دون الأخذ بنظر الاعتبار الكفاءة أو النزاهة. إلا أن رقم 19 لسنة 2005 المنشور في جريدة الوقائع العراقية بالعدد 3995 عدل امر تعيين وإقالة المفتش العام ليجعله منوطاً بقرار من رئيس الوزراء استناداً على اقتراح من هيئة النزاهة، وبذلك ألغى سلطة البرلمان في مسألة تعيين المفتش التي منحها له الأمر 57 المشار إليه أعلاه ونرى ضرورة أعادة العمل بالأمر أعلاه، بخصوص تعيين وأقاله المفتش العام تكون من صلاحية رئيس الوزراء وبمصادقة مجلس النواب.</a:t>
            </a:r>
          </a:p>
          <a:p>
            <a:pPr algn="just">
              <a:lnSpc>
                <a:spcPct val="150000"/>
              </a:lnSpc>
              <a:spcAft>
                <a:spcPts val="1000"/>
              </a:spcAft>
            </a:pPr>
            <a:endParaRPr lang="ar-IQ" sz="16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marL="0" indent="0">
              <a:buNone/>
            </a:pPr>
            <a:r>
              <a:rPr lang="ar-IQ" sz="1600" b="1" dirty="0"/>
              <a:t>2_العاملون في المكاتب:- </a:t>
            </a:r>
            <a:r>
              <a:rPr lang="ar-IQ" sz="1600" dirty="0"/>
              <a:t>فلم نلاحظ وجود معايير وأسس محددة، وإنما اعتمدت على أسس عامة وبالنظر لأهمية دور مكتب المفتش العام في مكافحة الفساد الوظيفي كونه السلطة المختصة بالرقابة داخل الوزارة، ولذلك نرى أن تكون شروط اختيار العاملين في هذه المكاتب موضوعية ومحددة وبالإشارة إلى الفقرة /4 القسم /2 من الأمر رقم 57 ومنها على سبيل المثال :-</a:t>
            </a:r>
          </a:p>
          <a:p>
            <a:pPr marL="0" indent="0">
              <a:buNone/>
            </a:pPr>
            <a:r>
              <a:rPr lang="ar-IQ" sz="1600" dirty="0"/>
              <a:t>1. أن لا تقل سنوات الخدمة عن 10 إلى 15 سنة في اختصاص ذي علاقة في عمل الوزارة، أو في الاختصاصات العامة ذات العلاقة بعمل الوزارات مثل (القانون، الإدارة والاقتصاد ، المحاسبة  ).</a:t>
            </a:r>
          </a:p>
          <a:p>
            <a:pPr marL="0" indent="0">
              <a:buNone/>
            </a:pPr>
            <a:r>
              <a:rPr lang="ar-IQ" sz="1600" dirty="0"/>
              <a:t>2.أن لا يقل المؤهل العلمي عن البكالوريوس في جميع الأحوال ما عدا العاملين في مجال الإدارة والخدمات .</a:t>
            </a:r>
          </a:p>
          <a:p>
            <a:pPr marL="0" indent="0">
              <a:buNone/>
            </a:pPr>
            <a:r>
              <a:rPr lang="ar-IQ" sz="1600" dirty="0"/>
              <a:t>3.اجتياز الاختبار العلمي في مجال اختصاصه والثقافة العامة من خلال لجنة متخصصة.</a:t>
            </a:r>
          </a:p>
          <a:p>
            <a:pPr marL="0" indent="0">
              <a:buNone/>
            </a:pPr>
            <a:r>
              <a:rPr lang="ar-IQ" sz="1600" dirty="0"/>
              <a:t> 4.أن لا يكون من السياسيين ، حتى لا يعامل الآخرين من منظور سياسي .</a:t>
            </a:r>
          </a:p>
          <a:p>
            <a:pPr marL="0" indent="0">
              <a:buNone/>
            </a:pPr>
            <a:endParaRPr lang="ar-IQ" sz="1600" dirty="0" smtClean="0"/>
          </a:p>
          <a:p>
            <a:pPr marL="0" indent="0">
              <a:buNone/>
            </a:pPr>
            <a:endParaRPr lang="ar-IQ" sz="1600" dirty="0"/>
          </a:p>
          <a:p>
            <a:pPr marL="0" indent="0" algn="ctr">
              <a:buNone/>
            </a:pPr>
            <a:r>
              <a:rPr lang="ar-IQ" sz="1600" b="1" dirty="0"/>
              <a:t>اتفاقية الامم المتحدة لمكافحة الفساد لعام 2004</a:t>
            </a:r>
          </a:p>
          <a:p>
            <a:pPr marL="0" indent="0" algn="just">
              <a:lnSpc>
                <a:spcPct val="150000"/>
              </a:lnSpc>
              <a:buNone/>
            </a:pPr>
            <a:r>
              <a:rPr lang="ar-IQ" sz="1600" dirty="0"/>
              <a:t>        أن اتفاقية الأمم المتحدة لمكافحة الفساد : هي اتفاقية متعددة الأطراف تتفاوض بشأنها الدول الأعضاء في الأمم المتحدة, وتعتبر هذه الاتفاقية هي أول صك لمكافحة الفساد الدولي الملزم قانوناً, وتظم الاتفاقية (71 مادة) مقسمة إلى (8 فصول), ودخلت اتفاقية الأمم المتحدة لمكافحة الفساد حيز النفاذ في ١٤ كانون الأول/ ديسمبر/ ٢٠٠٥ ، وتعُد الاتفاقية الأكثر شمولاً وقوة في مكافحة الفساد على نطاق عالمي .</a:t>
            </a:r>
          </a:p>
          <a:p>
            <a:pPr marL="0" indent="0">
              <a:buNone/>
            </a:pPr>
            <a:endParaRPr lang="ar-IQ" sz="1600" dirty="0" smtClean="0"/>
          </a:p>
          <a:p>
            <a:pPr marL="0" indent="0">
              <a:buNone/>
            </a:pPr>
            <a:endParaRPr lang="ar-IQ" sz="1600" dirty="0"/>
          </a:p>
        </p:txBody>
      </p:sp>
    </p:spTree>
    <p:extLst>
      <p:ext uri="{BB962C8B-B14F-4D97-AF65-F5344CB8AC3E}">
        <p14:creationId xmlns:p14="http://schemas.microsoft.com/office/powerpoint/2010/main" val="353404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lnSpc>
                <a:spcPct val="150000"/>
              </a:lnSpc>
              <a:buNone/>
            </a:pPr>
            <a:r>
              <a:rPr lang="ar-IQ" sz="1600" dirty="0" smtClean="0"/>
              <a:t>        صادقت </a:t>
            </a:r>
            <a:r>
              <a:rPr lang="ar-IQ" sz="1600" dirty="0"/>
              <a:t>على هذه الاتفاقية (١٦٥ دولة) وذلك حتى يناير 2013, حيث تلزم الاتفاقية الدول الأطراف فيها بتنفيذ مجموعة واسعة ومفصلة من تدابير مكافحة الفساد التي تؤثر على القوانين والتعاون الدولي في تلك الدول, حيث تهدف هذه الاتفاقية إلى منع الفساد وتجريم بعض التصرفات وتعزيز إنفاذ القانون والتعاون القضائي الدولي وتوفير آليات قانونية فعالة لاسترداد الموجودات والمساعدة التقنية وتبادل المعلومات وآليات لتنفيذ الاتفاقية .</a:t>
            </a:r>
          </a:p>
          <a:p>
            <a:pPr marL="0" indent="0" algn="just">
              <a:lnSpc>
                <a:spcPct val="150000"/>
              </a:lnSpc>
              <a:buNone/>
            </a:pPr>
            <a:r>
              <a:rPr lang="ar-IQ" sz="1600" dirty="0"/>
              <a:t>        وقد انضم العراق إلى اتفاقية الأمم المتحدة لمكافحة الفساد بموجب القانون رقم (35) لسنة 2007, حيث اشارت المادة/ 2 منه على تنفذ هذا القانون من تاريخ نشره في الجريدة الرسمية, والتي نشرت في الجريدة الرسمية لجمهورية العراق بالعدد : 4092 لعام 2008 . </a:t>
            </a:r>
          </a:p>
          <a:p>
            <a:pPr marL="0" indent="0" algn="just">
              <a:lnSpc>
                <a:spcPct val="150000"/>
              </a:lnSpc>
              <a:buNone/>
            </a:pPr>
            <a:r>
              <a:rPr lang="ar-IQ" sz="1600" dirty="0"/>
              <a:t>       حيث أن انضمام العراق الى اتفاقية الامم المتحدة لمكافحة الفساد والتصديق عليها, يعني ان المشرع العراقي سوف يصبح من الناحية القانونية ملزماً بأحكامها, أي أن هذه الاتفاقية يصبح لها حكم القانون داخل الدولة, حيث أن التصديق على اتفاقية دولية يجعل من هذه المعاهدة جزءاً لا يتجزأ من النظام القانوني الوطني </a:t>
            </a:r>
            <a:r>
              <a:rPr lang="ar-IQ" sz="1600" dirty="0" smtClean="0"/>
              <a:t>.</a:t>
            </a:r>
          </a:p>
          <a:p>
            <a:pPr marL="0" indent="0" algn="just">
              <a:lnSpc>
                <a:spcPct val="150000"/>
              </a:lnSpc>
              <a:buNone/>
            </a:pPr>
            <a:endParaRPr lang="ar-IQ" sz="1600" dirty="0"/>
          </a:p>
          <a:p>
            <a:pPr marL="0" indent="0">
              <a:buNone/>
            </a:pPr>
            <a:endParaRPr lang="ar-IQ" sz="1600" dirty="0"/>
          </a:p>
        </p:txBody>
      </p:sp>
    </p:spTree>
    <p:extLst>
      <p:ext uri="{BB962C8B-B14F-4D97-AF65-F5344CB8AC3E}">
        <p14:creationId xmlns:p14="http://schemas.microsoft.com/office/powerpoint/2010/main" val="410681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a:t>أما اغراض هذه الاتفاقية والتي نصت عليها المادة /1 هي :- </a:t>
            </a:r>
          </a:p>
        </p:txBody>
      </p:sp>
      <p:sp>
        <p:nvSpPr>
          <p:cNvPr id="3" name="Content Placeholder 2"/>
          <p:cNvSpPr>
            <a:spLocks noGrp="1"/>
          </p:cNvSpPr>
          <p:nvPr>
            <p:ph idx="1"/>
          </p:nvPr>
        </p:nvSpPr>
        <p:spPr>
          <a:xfrm>
            <a:off x="457200" y="1600200"/>
            <a:ext cx="8229600" cy="4709120"/>
          </a:xfrm>
        </p:spPr>
        <p:txBody>
          <a:bodyPr>
            <a:normAutofit/>
          </a:bodyPr>
          <a:lstStyle/>
          <a:p>
            <a:pPr marL="0" indent="0">
              <a:lnSpc>
                <a:spcPct val="150000"/>
              </a:lnSpc>
              <a:buNone/>
            </a:pPr>
            <a:r>
              <a:rPr lang="ar-IQ" sz="1600" dirty="0"/>
              <a:t> أ- ترويج وتدعيم التدابير الرامية إلى منع ومكافحة الفساد بصورة أكفأ وأنجح .</a:t>
            </a:r>
          </a:p>
          <a:p>
            <a:pPr marL="0" indent="0">
              <a:lnSpc>
                <a:spcPct val="150000"/>
              </a:lnSpc>
              <a:buNone/>
            </a:pPr>
            <a:r>
              <a:rPr lang="ar-IQ" sz="1600" dirty="0"/>
              <a:t>ب- ترويج وتيسير ودعم التعاون الدولي والمساعدة التقنية في مجال منع ومكافحة الفساد، بما في ذلك في مجال استرداد الموجودات.</a:t>
            </a:r>
          </a:p>
          <a:p>
            <a:pPr marL="0" indent="0">
              <a:lnSpc>
                <a:spcPct val="150000"/>
              </a:lnSpc>
              <a:buNone/>
            </a:pPr>
            <a:r>
              <a:rPr lang="ar-IQ" sz="1600" dirty="0"/>
              <a:t>ج- تعزيز النـزاهة والمسائلة والادارة السليمة للشؤون العمومية والممتلكات العمومية.</a:t>
            </a:r>
          </a:p>
          <a:p>
            <a:pPr marL="0" indent="0">
              <a:buNone/>
            </a:pPr>
            <a:endParaRPr lang="ar-IQ" sz="1600" dirty="0" smtClean="0"/>
          </a:p>
          <a:p>
            <a:pPr marL="0" indent="0" algn="ctr">
              <a:buNone/>
            </a:pPr>
            <a:r>
              <a:rPr lang="ar-IQ" sz="1600" b="1" dirty="0"/>
              <a:t>سياسات وممارسات مكافحة الفساد الوقائية التي نصت عليها المادة/ 5 وهي :- </a:t>
            </a:r>
            <a:endParaRPr lang="ar-IQ" sz="1600" b="1" dirty="0" smtClean="0"/>
          </a:p>
          <a:p>
            <a:pPr marL="0" indent="0" algn="just">
              <a:buNone/>
            </a:pPr>
            <a:r>
              <a:rPr lang="ar-IQ" sz="1600" dirty="0"/>
              <a:t>1- تقوم كل دولة طرف، وفقاً للمبادئ الأساسية لنظامها القانوني بوضع وتنفيذ أو ترسيخ سياسات فعالة منسقة لمكافحة الفساد، تعزز مشاركة المجتمع وتجسد مبادئ سيادة القانون وحسن ادارة الشؤون والممتلكات العمومية والنـزاهة والشفافية والمسائلة .</a:t>
            </a:r>
          </a:p>
          <a:p>
            <a:pPr marL="0" indent="0" algn="just">
              <a:buNone/>
            </a:pPr>
            <a:r>
              <a:rPr lang="ar-IQ" sz="1600" dirty="0"/>
              <a:t>2- تسعى كل دولة طرف إلى إرساء وترويج ممارسات فعالة تستهدف منع الفساد .</a:t>
            </a:r>
          </a:p>
          <a:p>
            <a:pPr marL="0" indent="0" algn="just">
              <a:buNone/>
            </a:pPr>
            <a:r>
              <a:rPr lang="ar-IQ" sz="1600" dirty="0"/>
              <a:t>3- تسعى كل دولة طرف إلى اجراء تقييم دوري للصكوك القانونية والتدابير الادارية ذات الصلة، بغية تقرير مدى كفايتها لمنع الفساد ومكافحته .</a:t>
            </a:r>
          </a:p>
          <a:p>
            <a:pPr marL="0" indent="0" algn="just">
              <a:buNone/>
            </a:pPr>
            <a:r>
              <a:rPr lang="ar-IQ" sz="1600" dirty="0"/>
              <a:t>4- تتعاون الدول الأطراف فيما بينها ومع المنظمات الدولية والاقليمية ذات الصلة، حسب الاقتضاء, ووفقاً للمبادئ الأساسية لنظامها القانوني على تعزيز وتطوير التدابير المشار اليها في هذه المادة, ويجوز أن يشمل ذلك التعاون المشاركة في البرامج والمشاريع الدولية الرامية إلى منع الفساد </a:t>
            </a:r>
            <a:r>
              <a:rPr lang="ar-IQ" sz="1600" dirty="0" smtClean="0"/>
              <a:t>.</a:t>
            </a:r>
          </a:p>
          <a:p>
            <a:pPr marL="0" indent="0" algn="just">
              <a:buNone/>
            </a:pPr>
            <a:endParaRPr lang="ar-IQ" sz="1600" dirty="0"/>
          </a:p>
          <a:p>
            <a:pPr marL="0" indent="0" algn="just">
              <a:buNone/>
            </a:pPr>
            <a:endParaRPr lang="ar-IQ" sz="1600" dirty="0"/>
          </a:p>
        </p:txBody>
      </p:sp>
    </p:spTree>
    <p:extLst>
      <p:ext uri="{BB962C8B-B14F-4D97-AF65-F5344CB8AC3E}">
        <p14:creationId xmlns:p14="http://schemas.microsoft.com/office/powerpoint/2010/main" val="556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2000" b="1" dirty="0"/>
              <a:t>أما هيئة أو هيئات مكافحة الفساد الوقائية التي نصت عليها المادة/6 فهي :- </a:t>
            </a:r>
          </a:p>
        </p:txBody>
      </p:sp>
      <p:sp>
        <p:nvSpPr>
          <p:cNvPr id="3" name="Content Placeholder 2"/>
          <p:cNvSpPr>
            <a:spLocks noGrp="1"/>
          </p:cNvSpPr>
          <p:nvPr>
            <p:ph idx="1"/>
          </p:nvPr>
        </p:nvSpPr>
        <p:spPr/>
        <p:txBody>
          <a:bodyPr>
            <a:normAutofit fontScale="92500" lnSpcReduction="10000"/>
          </a:bodyPr>
          <a:lstStyle/>
          <a:p>
            <a:pPr marL="0" indent="0" algn="just">
              <a:lnSpc>
                <a:spcPct val="150000"/>
              </a:lnSpc>
              <a:buNone/>
            </a:pPr>
            <a:r>
              <a:rPr lang="ar-IQ" sz="1800" dirty="0"/>
              <a:t>1- تكفل كل دولة طرف، وفقاً للمبادئ الأساسية لنظامها القانوني، وجود هيئة أو هيئات، حسب الاقتضاء، تتولى منع الفساد، بوسائل مثل</a:t>
            </a:r>
            <a:r>
              <a:rPr lang="ar-IQ" sz="1800" dirty="0" smtClean="0"/>
              <a:t>:-</a:t>
            </a:r>
            <a:endParaRPr lang="ar-IQ" sz="1800" dirty="0"/>
          </a:p>
          <a:p>
            <a:pPr marL="0" indent="0" algn="just">
              <a:lnSpc>
                <a:spcPct val="150000"/>
              </a:lnSpc>
              <a:buNone/>
            </a:pPr>
            <a:r>
              <a:rPr lang="ar-IQ" sz="1800" dirty="0"/>
              <a:t>(أ) تنفيذ السياسات المشار إليها في المادة/ 5, من هذه الاتفاقية، والإشراف على تنفيذ تلك السياسات وتنسيقها، عند الاقتضاء .</a:t>
            </a:r>
          </a:p>
          <a:p>
            <a:pPr marL="0" indent="0" algn="just">
              <a:lnSpc>
                <a:spcPct val="150000"/>
              </a:lnSpc>
              <a:buNone/>
            </a:pPr>
            <a:r>
              <a:rPr lang="ar-IQ" sz="1800" dirty="0"/>
              <a:t>(ب) زيادة المعارف المتعلقة بمنع الفساد وتعميمها .</a:t>
            </a:r>
          </a:p>
          <a:p>
            <a:pPr marL="0" indent="0" algn="just">
              <a:lnSpc>
                <a:spcPct val="150000"/>
              </a:lnSpc>
              <a:buNone/>
            </a:pPr>
            <a:r>
              <a:rPr lang="ar-IQ" sz="1800" dirty="0"/>
              <a:t>2- تقوم كل دولة طرف، وفقا للمبادئ الأساسية لنظامها القانوني، بمنح الهيئة أو الهيئات المشار إليها في الفقرة/1 من هذه المادة ما يلزم من الاستقلالية، لتمكين تلك الهيئة أو الهيئات من الاضطلاع بوظائفها بصورة فعالة وبمنأى عن أي تأثير لا مسوغ لـه, وينبغي توفير ما يلزم من موارد مادية وموظفين متخصصين، وكذلك ما قد يحتاج إليه هؤلاء الموظفون من تدريب للاضطلاع بوظائفهم.</a:t>
            </a:r>
          </a:p>
          <a:p>
            <a:pPr marL="0" indent="0" algn="just">
              <a:lnSpc>
                <a:spcPct val="150000"/>
              </a:lnSpc>
              <a:buNone/>
            </a:pPr>
            <a:r>
              <a:rPr lang="ar-IQ" sz="1800" dirty="0"/>
              <a:t>3- تقوم كل دولة طرف بأبلاغ الأمين العام للأمم المتحدة بأسم وعنوان السلطة أو السلطات التي يمكن أن تساعد الدول الأطراف الأخرى على وضع وتنفيذ تدابير محددة لمنع الفساد.</a:t>
            </a:r>
          </a:p>
          <a:p>
            <a:pPr marL="0" indent="0">
              <a:buNone/>
            </a:pPr>
            <a:endParaRPr lang="ar-IQ" sz="1800" dirty="0"/>
          </a:p>
        </p:txBody>
      </p:sp>
    </p:spTree>
    <p:extLst>
      <p:ext uri="{BB962C8B-B14F-4D97-AF65-F5344CB8AC3E}">
        <p14:creationId xmlns:p14="http://schemas.microsoft.com/office/powerpoint/2010/main" val="173115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TotalTime>
  <Words>935</Words>
  <Application>Microsoft Office PowerPoint</Application>
  <PresentationFormat>On-screen Show (4:3)</PresentationFormat>
  <Paragraphs>37</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أما اغراض هذه الاتفاقية والتي نصت عليها المادة /1 هي :- </vt:lpstr>
      <vt:lpstr>أما هيئة أو هيئات مكافحة الفساد الوقائية التي نصت عليها المادة/6 فهي :-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9</cp:revision>
  <dcterms:created xsi:type="dcterms:W3CDTF">2019-03-10T17:06:17Z</dcterms:created>
  <dcterms:modified xsi:type="dcterms:W3CDTF">2019-05-11T18:30:39Z</dcterms:modified>
</cp:coreProperties>
</file>