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4/22/2019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4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4/22/2019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515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4/22/2019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34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4/22/2019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8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4/22/2019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35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4/22/2019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55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4/22/2019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21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4/22/2019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82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4/22/2019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87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4/22/2019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3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4/22/2019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038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4/22/2019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182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8" y="192302"/>
            <a:ext cx="1583025" cy="1583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314080"/>
            <a:ext cx="119963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5400" dirty="0">
                <a:solidFill>
                  <a:prstClr val="black"/>
                </a:solidFill>
                <a:cs typeface="PT Bold Heading" panose="00000400000000000000" pitchFamily="2" charset="-78"/>
              </a:rPr>
              <a:t>المحاضرة </a:t>
            </a:r>
            <a:r>
              <a:rPr lang="ar-IQ" sz="5400" dirty="0" smtClean="0">
                <a:solidFill>
                  <a:prstClr val="black"/>
                </a:solidFill>
                <a:cs typeface="PT Bold Heading" panose="00000400000000000000" pitchFamily="2" charset="-78"/>
              </a:rPr>
              <a:t>الخامسة</a:t>
            </a:r>
            <a:r>
              <a:rPr lang="ar-IQ" sz="5400" dirty="0">
                <a:solidFill>
                  <a:prstClr val="black"/>
                </a:solidFill>
                <a:cs typeface="PT Bold Heading" panose="00000400000000000000" pitchFamily="2" charset="-78"/>
              </a:rPr>
              <a:t/>
            </a:r>
            <a:br>
              <a:rPr lang="ar-IQ" sz="5400" dirty="0">
                <a:solidFill>
                  <a:prstClr val="black"/>
                </a:solidFill>
                <a:cs typeface="PT Bold Heading" panose="00000400000000000000" pitchFamily="2" charset="-78"/>
              </a:rPr>
            </a:br>
            <a:r>
              <a:rPr lang="ar-IQ" sz="4800" dirty="0">
                <a:solidFill>
                  <a:prstClr val="black"/>
                </a:solidFill>
                <a:cs typeface="PT Bold Heading" panose="00000400000000000000" pitchFamily="2" charset="-78"/>
              </a:rPr>
              <a:t>التوجهات الجديدة للسياسة الضريبية في </a:t>
            </a:r>
            <a:r>
              <a:rPr lang="ar-IQ" sz="4800" dirty="0" smtClean="0">
                <a:solidFill>
                  <a:prstClr val="black"/>
                </a:solidFill>
                <a:cs typeface="PT Bold Heading" panose="00000400000000000000" pitchFamily="2" charset="-78"/>
              </a:rPr>
              <a:t>العراق ومدى </a:t>
            </a:r>
            <a:r>
              <a:rPr lang="ar-IQ" sz="4800" dirty="0">
                <a:solidFill>
                  <a:prstClr val="black"/>
                </a:solidFill>
                <a:cs typeface="PT Bold Heading" panose="00000400000000000000" pitchFamily="2" charset="-78"/>
              </a:rPr>
              <a:t>انسجامها مع برامج صندوق النقد الدولي</a:t>
            </a:r>
          </a:p>
          <a:p>
            <a:pPr algn="ctr" rtl="1"/>
            <a:endParaRPr lang="ar-IQ" sz="5400" dirty="0">
              <a:solidFill>
                <a:prstClr val="black"/>
              </a:solidFill>
              <a:cs typeface="PT Bold Heading" panose="00000400000000000000" pitchFamily="2" charset="-78"/>
            </a:endParaRPr>
          </a:p>
          <a:p>
            <a:pPr algn="ctr" rtl="1"/>
            <a:endParaRPr lang="en-US" sz="6000" dirty="0">
              <a:solidFill>
                <a:prstClr val="black"/>
              </a:solidFill>
              <a:cs typeface="PT Bold Heading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203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8" y="192302"/>
            <a:ext cx="1583025" cy="1583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73342" y="766347"/>
            <a:ext cx="1199638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5400" dirty="0" smtClean="0">
                <a:solidFill>
                  <a:prstClr val="black"/>
                </a:solidFill>
                <a:cs typeface="PT Bold Heading" panose="00000400000000000000" pitchFamily="2" charset="-78"/>
              </a:rPr>
              <a:t>سمات السياسة الضريبية في العراق</a:t>
            </a:r>
            <a:endParaRPr lang="ar-IQ" sz="5400" dirty="0">
              <a:solidFill>
                <a:prstClr val="black"/>
              </a:solidFill>
              <a:cs typeface="PT Bold Heading" panose="00000400000000000000" pitchFamily="2" charset="-78"/>
            </a:endParaRPr>
          </a:p>
          <a:p>
            <a:pPr algn="ctr" rtl="1"/>
            <a:endParaRPr lang="en-US" sz="6000" dirty="0">
              <a:solidFill>
                <a:prstClr val="black"/>
              </a:solidFill>
              <a:cs typeface="PT Bold Heading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2581" y="2757899"/>
            <a:ext cx="1095992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IQ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أن تعدد </a:t>
            </a:r>
            <a:r>
              <a:rPr lang="ar-IQ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الاعفاءات الواردة في كل من قانون ضريبة الدخل وقانون ضريبة العقار </a:t>
            </a:r>
            <a:r>
              <a:rPr lang="ar-IQ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ينسجم مع مرحلة النظام الضريبي في العراق قبل عام 2003 كونه جاء نتيجة التدخل الاشتراكي للدولة في </a:t>
            </a:r>
            <a:r>
              <a:rPr lang="ar-IQ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الوقت </a:t>
            </a:r>
            <a:r>
              <a:rPr lang="ar-IQ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ومحاولة مساعدة بعض القطاعات كالقطاع الزراعي والتعاوني، الا ان هذا يؤثر سلباً على الحصيلة </a:t>
            </a:r>
            <a:r>
              <a:rPr lang="ar-IQ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الضريبية ويؤدي </a:t>
            </a:r>
            <a:r>
              <a:rPr lang="ar-IQ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الى تآكل الايراد </a:t>
            </a:r>
            <a:r>
              <a:rPr lang="ar-IQ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الضريبي.</a:t>
            </a:r>
          </a:p>
          <a:p>
            <a:pPr algn="just" rtl="1"/>
            <a:r>
              <a:rPr lang="ar-IQ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فضلاً </a:t>
            </a:r>
            <a:r>
              <a:rPr lang="ar-IQ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عن انه لا ينسجم مع توجهات النظام المالي والاقتصادي في العراق بعد عام 2003 وما أشار اليه الدستور العراقي بالتوجه نحو اقتصاد السوق.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3119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8" y="192302"/>
            <a:ext cx="1583025" cy="1583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73342" y="766347"/>
            <a:ext cx="1199638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5400" dirty="0" smtClean="0">
                <a:solidFill>
                  <a:prstClr val="black"/>
                </a:solidFill>
                <a:cs typeface="PT Bold Heading" panose="00000400000000000000" pitchFamily="2" charset="-78"/>
              </a:rPr>
              <a:t>مشاكل السياسة الضريبية في العراق</a:t>
            </a:r>
            <a:endParaRPr lang="ar-IQ" sz="5400" dirty="0">
              <a:solidFill>
                <a:prstClr val="black"/>
              </a:solidFill>
              <a:cs typeface="PT Bold Heading" panose="00000400000000000000" pitchFamily="2" charset="-78"/>
            </a:endParaRPr>
          </a:p>
          <a:p>
            <a:pPr algn="ctr" rtl="1"/>
            <a:endParaRPr lang="en-US" sz="6000" dirty="0">
              <a:solidFill>
                <a:prstClr val="black"/>
              </a:solidFill>
              <a:cs typeface="PT Bold Heading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8039" y="2835697"/>
            <a:ext cx="9556123" cy="2075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IQ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ارتفاع معدلات الضريبة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r" rt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IQ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تعدد الاجراءات الروتينية بالنسبة لجباية الضريبة من المكلف 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r" rt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IQ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التركيز الضريبي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887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8" y="192302"/>
            <a:ext cx="1583025" cy="1583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88492" y="330594"/>
            <a:ext cx="1012586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5400" dirty="0" smtClean="0">
                <a:solidFill>
                  <a:prstClr val="black"/>
                </a:solidFill>
                <a:cs typeface="PT Bold Heading" panose="00000400000000000000" pitchFamily="2" charset="-78"/>
              </a:rPr>
              <a:t>إجراءات السياسة الضريبية في العراق</a:t>
            </a:r>
            <a:endParaRPr lang="ar-IQ" sz="5400" dirty="0">
              <a:solidFill>
                <a:prstClr val="black"/>
              </a:solidFill>
              <a:cs typeface="PT Bold Heading" panose="00000400000000000000" pitchFamily="2" charset="-78"/>
            </a:endParaRPr>
          </a:p>
          <a:p>
            <a:pPr algn="ctr" rtl="1"/>
            <a:endParaRPr lang="en-US" sz="6000" dirty="0">
              <a:solidFill>
                <a:prstClr val="black"/>
              </a:solidFill>
              <a:cs typeface="PT Bold Heading" panose="00000400000000000000" pitchFamily="2" charset="-78"/>
            </a:endParaRPr>
          </a:p>
        </p:txBody>
      </p:sp>
      <p:cxnSp>
        <p:nvCxnSpPr>
          <p:cNvPr id="10" name="Straight Arrow Connector 9"/>
          <p:cNvCxnSpPr>
            <a:endCxn id="8" idx="0"/>
          </p:cNvCxnSpPr>
          <p:nvPr/>
        </p:nvCxnSpPr>
        <p:spPr>
          <a:xfrm flipH="1">
            <a:off x="10871888" y="1883391"/>
            <a:ext cx="5378" cy="498628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9664061" y="2382019"/>
            <a:ext cx="2415654" cy="8797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 smtClean="0">
                <a:solidFill>
                  <a:srgbClr val="990000"/>
                </a:solidFill>
                <a:latin typeface="Garamond" panose="02020404030301010803" pitchFamily="18" charset="0"/>
                <a:cs typeface="MCS Taybah S_U normal." pitchFamily="2" charset="-78"/>
              </a:rPr>
              <a:t>الضرائب المباشرة</a:t>
            </a:r>
            <a:endParaRPr lang="en-US" sz="2400" dirty="0">
              <a:solidFill>
                <a:prstClr val="white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714463" y="1917230"/>
            <a:ext cx="9157425" cy="24584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73487" y="2551416"/>
            <a:ext cx="2846231" cy="504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 smtClean="0">
                <a:solidFill>
                  <a:srgbClr val="990000"/>
                </a:solidFill>
                <a:latin typeface="Garamond" panose="02020404030301010803" pitchFamily="18" charset="0"/>
                <a:cs typeface="MCS Taybah S_U normal." pitchFamily="2" charset="-78"/>
              </a:rPr>
              <a:t>الضرائب غير المباشرة</a:t>
            </a:r>
            <a:endParaRPr lang="en-US" sz="2400" dirty="0">
              <a:solidFill>
                <a:prstClr val="white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714463" y="1900209"/>
            <a:ext cx="0" cy="621894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469746" y="3213591"/>
            <a:ext cx="472225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 </a:t>
            </a:r>
            <a:r>
              <a:rPr lang="ar-IQ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تفعيل الالتزام بتطبيق تعليمات الهيئة العامة للضرائب .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 </a:t>
            </a:r>
            <a:r>
              <a:rPr lang="ar-IQ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تفعيل نظم المعلومات من خلال إلزام ارسال اي تعاملات مع الدوائر الرسمية وشبه الرسمية وبين المكلفين الى الهيئة العامة للضرائب.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 </a:t>
            </a:r>
            <a:r>
              <a:rPr lang="ar-IQ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تعديل </a:t>
            </a:r>
            <a:r>
              <a:rPr lang="ar-IQ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الحد الاعلى لمبلغ الجزاءات المفروضة .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IQ" sz="16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4- </a:t>
            </a:r>
            <a:r>
              <a:rPr lang="ar-IQ" sz="16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منح حوافز ومكافآت تشجيعية للجهات الساندة للهيئة العامة للضرائب </a:t>
            </a:r>
            <a:r>
              <a:rPr lang="ar-IQ" sz="16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r">
              <a:lnSpc>
                <a:spcPct val="150000"/>
              </a:lnSpc>
            </a:pPr>
            <a:r>
              <a:rPr lang="ar-IQ" sz="1600" b="1" dirty="0">
                <a:solidFill>
                  <a:prstClr val="black"/>
                </a:solidFill>
                <a:cs typeface="Times New Roman" panose="02020603050405020304" pitchFamily="18" charset="0"/>
              </a:rPr>
              <a:t>5- تفعيل لجان الإخبار (الكبس) ولجان المسح المركزية </a:t>
            </a:r>
            <a:r>
              <a:rPr lang="ar-IQ" sz="16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وتوسيعها.</a:t>
            </a:r>
          </a:p>
          <a:p>
            <a:pPr algn="r">
              <a:lnSpc>
                <a:spcPct val="150000"/>
              </a:lnSpc>
            </a:pPr>
            <a:r>
              <a:rPr lang="ar-IQ" sz="16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6- زيادة الوعي الضريبي</a:t>
            </a:r>
          </a:p>
          <a:p>
            <a:pPr algn="r">
              <a:lnSpc>
                <a:spcPct val="150000"/>
              </a:lnSpc>
            </a:pPr>
            <a:r>
              <a:rPr lang="ar-IQ" sz="16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7- تبسيط الإجراءات الضريبية عن كاهل المكلف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580" y="3131705"/>
            <a:ext cx="3093757" cy="3195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فرض الرسم الكمركي الاضافي.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عقد اتفاقيات التبادل التجاري الثنائية مع بعض دول الجوار لتشجيع التجارة الحدودية.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عقد اتفاقية مذكرة التفاهم مع الأمم المتحدة لتوريد المواد الغذائية والإنسانية الأساسية الى العراق.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4- تحقيق العدالة في توزيع العبء الضريبي.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IQ" sz="14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5- زيادة قدرة الايرادات الضريبية في تمويل النفقات العامة المتزايدة.</a:t>
            </a:r>
            <a:endParaRPr lang="en-U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427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241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Candara</vt:lpstr>
      <vt:lpstr>Garamond</vt:lpstr>
      <vt:lpstr>MCS Taybah S_U normal.</vt:lpstr>
      <vt:lpstr>PT Bold Heading</vt:lpstr>
      <vt:lpstr>Symbol</vt:lpstr>
      <vt:lpstr>Times New Roman</vt:lpstr>
      <vt:lpstr>Waveform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2019-04-07T04:20:23Z</dcterms:created>
  <dcterms:modified xsi:type="dcterms:W3CDTF">2019-04-22T03:14:59Z</dcterms:modified>
</cp:coreProperties>
</file>