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9" r:id="rId2"/>
    <p:sldId id="257" r:id="rId3"/>
    <p:sldId id="256" r:id="rId4"/>
    <p:sldId id="258" r:id="rId5"/>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A165D69-67C9-4C9D-974B-3CE7AADD5AD9}" type="datetimeFigureOut">
              <a:rPr lang="ar-IQ" smtClean="0"/>
              <a:t>07/09/1440</a:t>
            </a:fld>
            <a:endParaRPr lang="ar-IQ"/>
          </a:p>
        </p:txBody>
      </p:sp>
      <p:sp>
        <p:nvSpPr>
          <p:cNvPr id="5" name="Footer Placeholder 4"/>
          <p:cNvSpPr>
            <a:spLocks noGrp="1"/>
          </p:cNvSpPr>
          <p:nvPr>
            <p:ph type="ftr" sz="quarter" idx="11"/>
          </p:nvPr>
        </p:nvSpPr>
        <p:spPr/>
        <p:txBody>
          <a:bodyPr/>
          <a:lstStyle/>
          <a:p>
            <a:endParaRPr lang="ar-IQ"/>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2C16C9C-2E86-47FD-A79F-7D33E9F5786D}" type="slidenum">
              <a:rPr lang="ar-IQ" smtClean="0"/>
              <a:t>‹#›</a:t>
            </a:fld>
            <a:endParaRPr lang="ar-IQ"/>
          </a:p>
        </p:txBody>
      </p:sp>
    </p:spTree>
    <p:extLst>
      <p:ext uri="{BB962C8B-B14F-4D97-AF65-F5344CB8AC3E}">
        <p14:creationId xmlns:p14="http://schemas.microsoft.com/office/powerpoint/2010/main" val="2773968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165D69-67C9-4C9D-974B-3CE7AADD5AD9}" type="datetimeFigureOut">
              <a:rPr lang="ar-IQ" smtClean="0"/>
              <a:t>07/09/1440</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2C16C9C-2E86-47FD-A79F-7D33E9F5786D}" type="slidenum">
              <a:rPr lang="ar-IQ" smtClean="0"/>
              <a:t>‹#›</a:t>
            </a:fld>
            <a:endParaRPr lang="ar-IQ"/>
          </a:p>
        </p:txBody>
      </p:sp>
    </p:spTree>
    <p:extLst>
      <p:ext uri="{BB962C8B-B14F-4D97-AF65-F5344CB8AC3E}">
        <p14:creationId xmlns:p14="http://schemas.microsoft.com/office/powerpoint/2010/main" val="3508689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165D69-67C9-4C9D-974B-3CE7AADD5AD9}" type="datetimeFigureOut">
              <a:rPr lang="ar-IQ" smtClean="0"/>
              <a:t>07/09/1440</a:t>
            </a:fld>
            <a:endParaRPr lang="ar-IQ"/>
          </a:p>
        </p:txBody>
      </p:sp>
      <p:sp>
        <p:nvSpPr>
          <p:cNvPr id="5" name="Footer Placeholder 4"/>
          <p:cNvSpPr>
            <a:spLocks noGrp="1"/>
          </p:cNvSpPr>
          <p:nvPr>
            <p:ph type="ftr" sz="quarter" idx="11"/>
          </p:nvPr>
        </p:nvSpPr>
        <p:spPr/>
        <p:txBody>
          <a:bodyPr/>
          <a:lstStyle/>
          <a:p>
            <a:endParaRPr lang="ar-IQ"/>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2C16C9C-2E86-47FD-A79F-7D33E9F5786D}" type="slidenum">
              <a:rPr lang="ar-IQ" smtClean="0"/>
              <a:t>‹#›</a:t>
            </a:fld>
            <a:endParaRPr lang="ar-IQ"/>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54663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A165D69-67C9-4C9D-974B-3CE7AADD5AD9}" type="datetimeFigureOut">
              <a:rPr lang="ar-IQ" smtClean="0"/>
              <a:t>07/09/1440</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2C16C9C-2E86-47FD-A79F-7D33E9F5786D}" type="slidenum">
              <a:rPr lang="ar-IQ" smtClean="0"/>
              <a:t>‹#›</a:t>
            </a:fld>
            <a:endParaRPr lang="ar-IQ"/>
          </a:p>
        </p:txBody>
      </p:sp>
    </p:spTree>
    <p:extLst>
      <p:ext uri="{BB962C8B-B14F-4D97-AF65-F5344CB8AC3E}">
        <p14:creationId xmlns:p14="http://schemas.microsoft.com/office/powerpoint/2010/main" val="24957118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A165D69-67C9-4C9D-974B-3CE7AADD5AD9}" type="datetimeFigureOut">
              <a:rPr lang="ar-IQ" smtClean="0"/>
              <a:t>07/09/1440</a:t>
            </a:fld>
            <a:endParaRPr lang="ar-IQ"/>
          </a:p>
        </p:txBody>
      </p:sp>
      <p:sp>
        <p:nvSpPr>
          <p:cNvPr id="6" name="Footer Placeholder 5"/>
          <p:cNvSpPr>
            <a:spLocks noGrp="1"/>
          </p:cNvSpPr>
          <p:nvPr>
            <p:ph type="ftr" sz="quarter" idx="11"/>
          </p:nvPr>
        </p:nvSpPr>
        <p:spPr/>
        <p:txBody>
          <a:bodyPr/>
          <a:lstStyle/>
          <a:p>
            <a:endParaRPr lang="ar-IQ"/>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2C16C9C-2E86-47FD-A79F-7D33E9F5786D}" type="slidenum">
              <a:rPr lang="ar-IQ" smtClean="0"/>
              <a:t>‹#›</a:t>
            </a:fld>
            <a:endParaRPr lang="ar-IQ"/>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327009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A165D69-67C9-4C9D-974B-3CE7AADD5AD9}" type="datetimeFigureOut">
              <a:rPr lang="ar-IQ" smtClean="0"/>
              <a:t>07/09/1440</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2C16C9C-2E86-47FD-A79F-7D33E9F5786D}" type="slidenum">
              <a:rPr lang="ar-IQ" smtClean="0"/>
              <a:t>‹#›</a:t>
            </a:fld>
            <a:endParaRPr lang="ar-IQ"/>
          </a:p>
        </p:txBody>
      </p:sp>
    </p:spTree>
    <p:extLst>
      <p:ext uri="{BB962C8B-B14F-4D97-AF65-F5344CB8AC3E}">
        <p14:creationId xmlns:p14="http://schemas.microsoft.com/office/powerpoint/2010/main" val="38973781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165D69-67C9-4C9D-974B-3CE7AADD5AD9}" type="datetimeFigureOut">
              <a:rPr lang="ar-IQ" smtClean="0"/>
              <a:t>07/09/1440</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2C16C9C-2E86-47FD-A79F-7D33E9F5786D}" type="slidenum">
              <a:rPr lang="ar-IQ" smtClean="0"/>
              <a:t>‹#›</a:t>
            </a:fld>
            <a:endParaRPr lang="ar-IQ"/>
          </a:p>
        </p:txBody>
      </p:sp>
    </p:spTree>
    <p:extLst>
      <p:ext uri="{BB962C8B-B14F-4D97-AF65-F5344CB8AC3E}">
        <p14:creationId xmlns:p14="http://schemas.microsoft.com/office/powerpoint/2010/main" val="33327758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165D69-67C9-4C9D-974B-3CE7AADD5AD9}" type="datetimeFigureOut">
              <a:rPr lang="ar-IQ" smtClean="0"/>
              <a:t>07/09/1440</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2C16C9C-2E86-47FD-A79F-7D33E9F5786D}" type="slidenum">
              <a:rPr lang="ar-IQ" smtClean="0"/>
              <a:t>‹#›</a:t>
            </a:fld>
            <a:endParaRPr lang="ar-IQ"/>
          </a:p>
        </p:txBody>
      </p:sp>
    </p:spTree>
    <p:extLst>
      <p:ext uri="{BB962C8B-B14F-4D97-AF65-F5344CB8AC3E}">
        <p14:creationId xmlns:p14="http://schemas.microsoft.com/office/powerpoint/2010/main" val="1359930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165D69-67C9-4C9D-974B-3CE7AADD5AD9}" type="datetimeFigureOut">
              <a:rPr lang="ar-IQ" smtClean="0"/>
              <a:t>07/09/1440</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2C16C9C-2E86-47FD-A79F-7D33E9F5786D}" type="slidenum">
              <a:rPr lang="ar-IQ" smtClean="0"/>
              <a:t>‹#›</a:t>
            </a:fld>
            <a:endParaRPr lang="ar-IQ"/>
          </a:p>
        </p:txBody>
      </p:sp>
    </p:spTree>
    <p:extLst>
      <p:ext uri="{BB962C8B-B14F-4D97-AF65-F5344CB8AC3E}">
        <p14:creationId xmlns:p14="http://schemas.microsoft.com/office/powerpoint/2010/main" val="51804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165D69-67C9-4C9D-974B-3CE7AADD5AD9}" type="datetimeFigureOut">
              <a:rPr lang="ar-IQ" smtClean="0"/>
              <a:t>07/09/1440</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2C16C9C-2E86-47FD-A79F-7D33E9F5786D}" type="slidenum">
              <a:rPr lang="ar-IQ" smtClean="0"/>
              <a:t>‹#›</a:t>
            </a:fld>
            <a:endParaRPr lang="ar-IQ"/>
          </a:p>
        </p:txBody>
      </p:sp>
    </p:spTree>
    <p:extLst>
      <p:ext uri="{BB962C8B-B14F-4D97-AF65-F5344CB8AC3E}">
        <p14:creationId xmlns:p14="http://schemas.microsoft.com/office/powerpoint/2010/main" val="836153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A165D69-67C9-4C9D-974B-3CE7AADD5AD9}" type="datetimeFigureOut">
              <a:rPr lang="ar-IQ" smtClean="0"/>
              <a:t>07/09/1440</a:t>
            </a:fld>
            <a:endParaRPr lang="ar-IQ"/>
          </a:p>
        </p:txBody>
      </p:sp>
      <p:sp>
        <p:nvSpPr>
          <p:cNvPr id="6" name="Footer Placeholder 5"/>
          <p:cNvSpPr>
            <a:spLocks noGrp="1"/>
          </p:cNvSpPr>
          <p:nvPr>
            <p:ph type="ftr" sz="quarter" idx="11"/>
          </p:nvPr>
        </p:nvSpPr>
        <p:spPr/>
        <p:txBody>
          <a:bodyPr/>
          <a:lstStyle/>
          <a:p>
            <a:endParaRPr lang="ar-IQ"/>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2C16C9C-2E86-47FD-A79F-7D33E9F5786D}" type="slidenum">
              <a:rPr lang="ar-IQ" smtClean="0"/>
              <a:t>‹#›</a:t>
            </a:fld>
            <a:endParaRPr lang="ar-IQ"/>
          </a:p>
        </p:txBody>
      </p:sp>
    </p:spTree>
    <p:extLst>
      <p:ext uri="{BB962C8B-B14F-4D97-AF65-F5344CB8AC3E}">
        <p14:creationId xmlns:p14="http://schemas.microsoft.com/office/powerpoint/2010/main" val="1800069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A165D69-67C9-4C9D-974B-3CE7AADD5AD9}" type="datetimeFigureOut">
              <a:rPr lang="ar-IQ" smtClean="0"/>
              <a:t>07/09/1440</a:t>
            </a:fld>
            <a:endParaRPr lang="ar-IQ"/>
          </a:p>
        </p:txBody>
      </p:sp>
      <p:sp>
        <p:nvSpPr>
          <p:cNvPr id="8" name="Footer Placeholder 7"/>
          <p:cNvSpPr>
            <a:spLocks noGrp="1"/>
          </p:cNvSpPr>
          <p:nvPr>
            <p:ph type="ftr" sz="quarter" idx="11"/>
          </p:nvPr>
        </p:nvSpPr>
        <p:spPr/>
        <p:txBody>
          <a:bodyPr/>
          <a:lstStyle/>
          <a:p>
            <a:endParaRPr lang="ar-IQ"/>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2C16C9C-2E86-47FD-A79F-7D33E9F5786D}" type="slidenum">
              <a:rPr lang="ar-IQ" smtClean="0"/>
              <a:t>‹#›</a:t>
            </a:fld>
            <a:endParaRPr lang="ar-IQ"/>
          </a:p>
        </p:txBody>
      </p:sp>
    </p:spTree>
    <p:extLst>
      <p:ext uri="{BB962C8B-B14F-4D97-AF65-F5344CB8AC3E}">
        <p14:creationId xmlns:p14="http://schemas.microsoft.com/office/powerpoint/2010/main" val="4121088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A165D69-67C9-4C9D-974B-3CE7AADD5AD9}" type="datetimeFigureOut">
              <a:rPr lang="ar-IQ" smtClean="0"/>
              <a:t>07/09/1440</a:t>
            </a:fld>
            <a:endParaRPr lang="ar-IQ"/>
          </a:p>
        </p:txBody>
      </p:sp>
      <p:sp>
        <p:nvSpPr>
          <p:cNvPr id="4" name="Footer Placeholder 3"/>
          <p:cNvSpPr>
            <a:spLocks noGrp="1"/>
          </p:cNvSpPr>
          <p:nvPr>
            <p:ph type="ftr" sz="quarter" idx="11"/>
          </p:nvPr>
        </p:nvSpPr>
        <p:spPr/>
        <p:txBody>
          <a:bodyPr/>
          <a:lstStyle/>
          <a:p>
            <a:endParaRPr lang="ar-IQ"/>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2C16C9C-2E86-47FD-A79F-7D33E9F5786D}" type="slidenum">
              <a:rPr lang="ar-IQ" smtClean="0"/>
              <a:t>‹#›</a:t>
            </a:fld>
            <a:endParaRPr lang="ar-IQ"/>
          </a:p>
        </p:txBody>
      </p:sp>
    </p:spTree>
    <p:extLst>
      <p:ext uri="{BB962C8B-B14F-4D97-AF65-F5344CB8AC3E}">
        <p14:creationId xmlns:p14="http://schemas.microsoft.com/office/powerpoint/2010/main" val="3979966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165D69-67C9-4C9D-974B-3CE7AADD5AD9}" type="datetimeFigureOut">
              <a:rPr lang="ar-IQ" smtClean="0"/>
              <a:t>07/09/1440</a:t>
            </a:fld>
            <a:endParaRPr lang="ar-IQ"/>
          </a:p>
        </p:txBody>
      </p:sp>
      <p:sp>
        <p:nvSpPr>
          <p:cNvPr id="3" name="Footer Placeholder 2"/>
          <p:cNvSpPr>
            <a:spLocks noGrp="1"/>
          </p:cNvSpPr>
          <p:nvPr>
            <p:ph type="ftr" sz="quarter" idx="11"/>
          </p:nvPr>
        </p:nvSpPr>
        <p:spPr/>
        <p:txBody>
          <a:bodyPr/>
          <a:lstStyle/>
          <a:p>
            <a:endParaRPr lang="ar-IQ"/>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2C16C9C-2E86-47FD-A79F-7D33E9F5786D}" type="slidenum">
              <a:rPr lang="ar-IQ" smtClean="0"/>
              <a:t>‹#›</a:t>
            </a:fld>
            <a:endParaRPr lang="ar-IQ"/>
          </a:p>
        </p:txBody>
      </p:sp>
    </p:spTree>
    <p:extLst>
      <p:ext uri="{BB962C8B-B14F-4D97-AF65-F5344CB8AC3E}">
        <p14:creationId xmlns:p14="http://schemas.microsoft.com/office/powerpoint/2010/main" val="1052933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65D69-67C9-4C9D-974B-3CE7AADD5AD9}" type="datetimeFigureOut">
              <a:rPr lang="ar-IQ" smtClean="0"/>
              <a:t>07/09/1440</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2C16C9C-2E86-47FD-A79F-7D33E9F5786D}" type="slidenum">
              <a:rPr lang="ar-IQ" smtClean="0"/>
              <a:t>‹#›</a:t>
            </a:fld>
            <a:endParaRPr lang="ar-IQ"/>
          </a:p>
        </p:txBody>
      </p:sp>
    </p:spTree>
    <p:extLst>
      <p:ext uri="{BB962C8B-B14F-4D97-AF65-F5344CB8AC3E}">
        <p14:creationId xmlns:p14="http://schemas.microsoft.com/office/powerpoint/2010/main" val="1977229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65D69-67C9-4C9D-974B-3CE7AADD5AD9}" type="datetimeFigureOut">
              <a:rPr lang="ar-IQ" smtClean="0"/>
              <a:t>07/09/1440</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2C16C9C-2E86-47FD-A79F-7D33E9F5786D}" type="slidenum">
              <a:rPr lang="ar-IQ" smtClean="0"/>
              <a:t>‹#›</a:t>
            </a:fld>
            <a:endParaRPr lang="ar-IQ"/>
          </a:p>
        </p:txBody>
      </p:sp>
    </p:spTree>
    <p:extLst>
      <p:ext uri="{BB962C8B-B14F-4D97-AF65-F5344CB8AC3E}">
        <p14:creationId xmlns:p14="http://schemas.microsoft.com/office/powerpoint/2010/main" val="2897177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A165D69-67C9-4C9D-974B-3CE7AADD5AD9}" type="datetimeFigureOut">
              <a:rPr lang="ar-IQ" smtClean="0"/>
              <a:t>07/09/1440</a:t>
            </a:fld>
            <a:endParaRPr lang="ar-IQ"/>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2C16C9C-2E86-47FD-A79F-7D33E9F5786D}" type="slidenum">
              <a:rPr lang="ar-IQ" smtClean="0"/>
              <a:t>‹#›</a:t>
            </a:fld>
            <a:endParaRPr lang="ar-IQ"/>
          </a:p>
        </p:txBody>
      </p:sp>
    </p:spTree>
    <p:extLst>
      <p:ext uri="{BB962C8B-B14F-4D97-AF65-F5344CB8AC3E}">
        <p14:creationId xmlns:p14="http://schemas.microsoft.com/office/powerpoint/2010/main" val="41674685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70839" y="1975662"/>
            <a:ext cx="5363969" cy="1323439"/>
          </a:xfrm>
          <a:prstGeom prst="rect">
            <a:avLst/>
          </a:prstGeom>
          <a:noFill/>
        </p:spPr>
        <p:txBody>
          <a:bodyPr wrap="none" lIns="91440" tIns="45720" rIns="91440" bIns="45720">
            <a:spAutoFit/>
          </a:bodyPr>
          <a:lstStyle/>
          <a:p>
            <a:pPr algn="ctr"/>
            <a:r>
              <a:rPr lang="ar-IQ" sz="80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cs typeface="Arial" panose="020B0604020202020204" pitchFamily="34" charset="0"/>
              </a:rPr>
              <a:t>العقوبات البدنية</a:t>
            </a:r>
            <a:endParaRPr lang="ar-IQ" sz="8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4180987846"/>
      </p:ext>
    </p:extLst>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983346" y="579551"/>
            <a:ext cx="9878096" cy="5575885"/>
          </a:xfrm>
          <a:prstGeom prst="rect">
            <a:avLst/>
          </a:prstGeom>
        </p:spPr>
        <p:txBody>
          <a:bodyPr wrap="square">
            <a:spAutoFit/>
          </a:bodyPr>
          <a:lstStyle/>
          <a:p>
            <a:pPr lvl="0" algn="just" defTabSz="457200">
              <a:spcBef>
                <a:spcPts val="1000"/>
              </a:spcBef>
              <a:buClr>
                <a:srgbClr val="A53010"/>
              </a:buClr>
            </a:pPr>
            <a:r>
              <a:rPr lang="ar-IQ" sz="2800" b="1" dirty="0" smtClean="0">
                <a:solidFill>
                  <a:srgbClr val="FF0000"/>
                </a:solidFill>
              </a:rPr>
              <a:t>الاعدام:</a:t>
            </a:r>
            <a:endParaRPr lang="ar-IQ" sz="2800" b="1" dirty="0">
              <a:solidFill>
                <a:srgbClr val="FF0000"/>
              </a:solidFill>
            </a:endParaRPr>
          </a:p>
          <a:p>
            <a:pPr lvl="0" algn="just" defTabSz="457200">
              <a:spcBef>
                <a:spcPts val="1000"/>
              </a:spcBef>
              <a:buClr>
                <a:srgbClr val="A53010"/>
              </a:buClr>
            </a:pPr>
            <a:r>
              <a:rPr lang="ar-IQ" sz="4000" dirty="0" smtClean="0">
                <a:solidFill>
                  <a:prstClr val="black">
                    <a:lumMod val="65000"/>
                    <a:lumOff val="35000"/>
                  </a:prstClr>
                </a:solidFill>
                <a:latin typeface="Adobe Arabic" panose="02040503050201020203" pitchFamily="18" charset="-78"/>
                <a:cs typeface="Adobe Arabic" panose="02040503050201020203" pitchFamily="18" charset="-78"/>
              </a:rPr>
              <a:t>هو الحكم الصادر بازهاق روح المحكوم عليه وتعد عقوبة الاعدام اشد العقوبات جسامة كما انها موغلة في القدم ولم تجد لها معارضة القرن الثامن عشر على يد مفكري الثورة الفرنسية وقد وجدت هذه المعارضة الاذن الصاغية لها منذ عام 1939 لهذا حدث تغيير في سياسة فرض الاعدام في تشريعات كثير من الدول ويمكن ان نلخص هذه السياسة التشريعية في اتجاهين , الاول هو الغاء هذه العقوبة اما الثاني فهو التقليل من حالات فرضها اما على الصعيد الفقهي فقد انقسم العلماء الى قسمين مؤيد لهذه العقوبة ومعارض لها يطالب الغائها.</a:t>
            </a:r>
            <a:endParaRPr lang="ar-IQ" sz="4000" dirty="0">
              <a:solidFill>
                <a:prstClr val="black">
                  <a:lumMod val="65000"/>
                  <a:lumOff val="35000"/>
                </a:prstClr>
              </a:solidFill>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249197361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1" y="283335"/>
            <a:ext cx="10045520" cy="6272011"/>
          </a:xfrm>
        </p:spPr>
        <p:txBody>
          <a:bodyPr>
            <a:normAutofit/>
          </a:bodyPr>
          <a:lstStyle/>
          <a:p>
            <a:pPr algn="just"/>
            <a:r>
              <a:rPr lang="ar-IQ" sz="2800" b="1" dirty="0" smtClean="0">
                <a:solidFill>
                  <a:srgbClr val="FF0000"/>
                </a:solidFill>
              </a:rPr>
              <a:t>حجج المؤيدون للابقاء:</a:t>
            </a:r>
          </a:p>
          <a:p>
            <a:pPr marL="342900" indent="-342900" algn="just">
              <a:buFont typeface="Arial" panose="020B0604020202020204" pitchFamily="34" charset="0"/>
              <a:buChar char="•"/>
            </a:pPr>
            <a:r>
              <a:rPr lang="ar-IQ" sz="3600" dirty="0" smtClean="0">
                <a:latin typeface="Adobe Arabic" panose="02040503050201020203" pitchFamily="18" charset="-78"/>
                <a:cs typeface="Adobe Arabic" panose="02040503050201020203" pitchFamily="18" charset="-78"/>
              </a:rPr>
              <a:t>انها عقوبة اقتصادية لان تنفيذ عقوبة السجن يكلف الدولة كثير من النفقات.</a:t>
            </a:r>
          </a:p>
          <a:p>
            <a:pPr marL="342900" indent="-342900" algn="just">
              <a:buFont typeface="Arial" panose="020B0604020202020204" pitchFamily="34" charset="0"/>
              <a:buChar char="•"/>
            </a:pPr>
            <a:r>
              <a:rPr lang="ar-IQ" sz="3600" dirty="0" smtClean="0">
                <a:latin typeface="Adobe Arabic" panose="02040503050201020203" pitchFamily="18" charset="-78"/>
                <a:cs typeface="Adobe Arabic" panose="02040503050201020203" pitchFamily="18" charset="-78"/>
              </a:rPr>
              <a:t>انها عقوبة يقينية ولايمكن تنفيذ العقوبات الاخرى بسبب شمولها بالعفو او الافراج الشرطي.</a:t>
            </a:r>
          </a:p>
          <a:p>
            <a:pPr marL="342900" indent="-342900" algn="just">
              <a:buFont typeface="Arial" panose="020B0604020202020204" pitchFamily="34" charset="0"/>
              <a:buChar char="•"/>
            </a:pPr>
            <a:r>
              <a:rPr lang="ar-IQ" sz="3600" dirty="0" smtClean="0">
                <a:latin typeface="Adobe Arabic" panose="02040503050201020203" pitchFamily="18" charset="-78"/>
                <a:cs typeface="Adobe Arabic" panose="02040503050201020203" pitchFamily="18" charset="-78"/>
              </a:rPr>
              <a:t>انها تحقق وظيفة الردع العام.</a:t>
            </a:r>
          </a:p>
          <a:p>
            <a:pPr marL="342900" indent="-342900" algn="just">
              <a:buFont typeface="Arial" panose="020B0604020202020204" pitchFamily="34" charset="0"/>
              <a:buChar char="•"/>
            </a:pPr>
            <a:r>
              <a:rPr lang="ar-IQ" sz="3600" dirty="0" smtClean="0">
                <a:latin typeface="Adobe Arabic" panose="02040503050201020203" pitchFamily="18" charset="-78"/>
                <a:cs typeface="Adobe Arabic" panose="02040503050201020203" pitchFamily="18" charset="-78"/>
              </a:rPr>
              <a:t>هناك ضمانات تقرها التشريعات الجنائية من اجل تنفيذ عقوبة الاعدام وهذه الضمانات كفيلة بتلافي الخطأ في الحكم بالاعدام.</a:t>
            </a:r>
          </a:p>
          <a:p>
            <a:pPr marL="342900" indent="-342900" algn="just">
              <a:buFont typeface="Arial" panose="020B0604020202020204" pitchFamily="34" charset="0"/>
              <a:buChar char="•"/>
            </a:pPr>
            <a:r>
              <a:rPr lang="ar-IQ" sz="3600" dirty="0" smtClean="0">
                <a:latin typeface="Adobe Arabic" panose="02040503050201020203" pitchFamily="18" charset="-78"/>
                <a:cs typeface="Adobe Arabic" panose="02040503050201020203" pitchFamily="18" charset="-78"/>
              </a:rPr>
              <a:t>انها الوسيلة الممكنة لمواجهة الجرائم الخطيرة او لعلاج حالات المجرمين الخطرين الذين لايجدي الردع معهم او الاصلاح.</a:t>
            </a:r>
            <a:endParaRPr lang="ar-IQ" sz="3600" dirty="0">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3463864828"/>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343954" y="521018"/>
            <a:ext cx="9556125" cy="5468164"/>
          </a:xfrm>
          <a:prstGeom prst="rect">
            <a:avLst/>
          </a:prstGeom>
        </p:spPr>
        <p:txBody>
          <a:bodyPr wrap="square">
            <a:spAutoFit/>
          </a:bodyPr>
          <a:lstStyle/>
          <a:p>
            <a:pPr lvl="0" algn="just" defTabSz="457200">
              <a:spcBef>
                <a:spcPts val="1000"/>
              </a:spcBef>
              <a:buClr>
                <a:srgbClr val="A53010"/>
              </a:buClr>
            </a:pPr>
            <a:r>
              <a:rPr lang="ar-IQ" sz="2800" b="1" dirty="0" smtClean="0">
                <a:solidFill>
                  <a:srgbClr val="FF0000"/>
                </a:solidFill>
              </a:rPr>
              <a:t>اسانيد المطالبين بالالغاء:</a:t>
            </a:r>
          </a:p>
          <a:p>
            <a:pPr marL="342900" lvl="0" indent="-342900" algn="just" defTabSz="457200">
              <a:spcBef>
                <a:spcPts val="1000"/>
              </a:spcBef>
              <a:buClr>
                <a:srgbClr val="A53010"/>
              </a:buClr>
              <a:buFont typeface="Arial" panose="020B0604020202020204" pitchFamily="34" charset="0"/>
              <a:buChar char="•"/>
            </a:pPr>
            <a:r>
              <a:rPr lang="ar-IQ" sz="3200" dirty="0" smtClean="0">
                <a:solidFill>
                  <a:prstClr val="black">
                    <a:lumMod val="65000"/>
                    <a:lumOff val="35000"/>
                  </a:prstClr>
                </a:solidFill>
                <a:latin typeface="Adobe Arabic" panose="02040503050201020203" pitchFamily="18" charset="-78"/>
                <a:cs typeface="Adobe Arabic" panose="02040503050201020203" pitchFamily="18" charset="-78"/>
              </a:rPr>
              <a:t>انها عقوبة غير شرعية لانها تقطع كل سبيل امام الاصلاح كذلك هي عقوبة غير عادلة لانها لاتقبل التدرج حسب جسامة الجريمة او درجة خطورة الجاني.</a:t>
            </a:r>
          </a:p>
          <a:p>
            <a:pPr marL="342900" lvl="0" indent="-342900" algn="just" defTabSz="457200">
              <a:spcBef>
                <a:spcPts val="1000"/>
              </a:spcBef>
              <a:buClr>
                <a:srgbClr val="A53010"/>
              </a:buClr>
              <a:buFont typeface="Arial" panose="020B0604020202020204" pitchFamily="34" charset="0"/>
              <a:buChar char="•"/>
            </a:pPr>
            <a:r>
              <a:rPr lang="ar-IQ" sz="3200" dirty="0" smtClean="0">
                <a:solidFill>
                  <a:prstClr val="black">
                    <a:lumMod val="65000"/>
                    <a:lumOff val="35000"/>
                  </a:prstClr>
                </a:solidFill>
                <a:latin typeface="Adobe Arabic" panose="02040503050201020203" pitchFamily="18" charset="-78"/>
                <a:cs typeface="Adobe Arabic" panose="02040503050201020203" pitchFamily="18" charset="-78"/>
              </a:rPr>
              <a:t>لايمكن تلافي اخطاء القضاء في حالة الخطأ في اصدار الحكم بالاعدام تنفيذه على المجرم.</a:t>
            </a:r>
          </a:p>
          <a:p>
            <a:pPr marL="342900" lvl="0" indent="-342900" algn="just" defTabSz="457200">
              <a:spcBef>
                <a:spcPts val="1000"/>
              </a:spcBef>
              <a:buClr>
                <a:srgbClr val="A53010"/>
              </a:buClr>
              <a:buFont typeface="Arial" panose="020B0604020202020204" pitchFamily="34" charset="0"/>
              <a:buChar char="•"/>
            </a:pPr>
            <a:r>
              <a:rPr lang="ar-IQ" sz="3200" dirty="0" smtClean="0">
                <a:solidFill>
                  <a:prstClr val="black">
                    <a:lumMod val="65000"/>
                    <a:lumOff val="35000"/>
                  </a:prstClr>
                </a:solidFill>
                <a:latin typeface="Adobe Arabic" panose="02040503050201020203" pitchFamily="18" charset="-78"/>
                <a:cs typeface="Adobe Arabic" panose="02040503050201020203" pitchFamily="18" charset="-78"/>
              </a:rPr>
              <a:t>ان عقوبة الاعدام قاسية وتشمئز منها النفوس.</a:t>
            </a:r>
          </a:p>
          <a:p>
            <a:pPr lvl="0" algn="just" defTabSz="457200">
              <a:spcBef>
                <a:spcPts val="1000"/>
              </a:spcBef>
              <a:buClr>
                <a:srgbClr val="A53010"/>
              </a:buClr>
            </a:pPr>
            <a:r>
              <a:rPr lang="ar-IQ" sz="3200" dirty="0" smtClean="0">
                <a:solidFill>
                  <a:prstClr val="black">
                    <a:lumMod val="65000"/>
                    <a:lumOff val="35000"/>
                  </a:prstClr>
                </a:solidFill>
                <a:latin typeface="Adobe Arabic" panose="02040503050201020203" pitchFamily="18" charset="-78"/>
                <a:cs typeface="Adobe Arabic" panose="02040503050201020203" pitchFamily="18" charset="-78"/>
              </a:rPr>
              <a:t>ونرى الابقاء على هذه العقوبة لانها عادلة في حالة ارتكاب الجاني لجريمة جسيمة تكشف عن الخطورة الاجرامية الكامنة فيه عندما لايابه بارواح الاخرين او عندما تمس جريمته مصلحة وطنية كبيرة كجريمة خيانة الوطن والتعاون مع العدو وقد اقر الاسلام عقوبة الاعدام حيث ورد في القران الكريم (ولكم في القصاص حياة يااولي الالباب لعلكم تتقون) (فمن اعتدى عليكم فاعتدوا عليه بمثل ما اعتدى عليكم)</a:t>
            </a:r>
          </a:p>
        </p:txBody>
      </p:sp>
    </p:spTree>
    <p:extLst>
      <p:ext uri="{BB962C8B-B14F-4D97-AF65-F5344CB8AC3E}">
        <p14:creationId xmlns:p14="http://schemas.microsoft.com/office/powerpoint/2010/main" val="2892851569"/>
      </p:ext>
    </p:extLst>
  </p:cSld>
  <p:clrMapOvr>
    <a:masterClrMapping/>
  </p:clrMapOvr>
  <p:transition spd="med">
    <p:pull dir="r"/>
  </p:transition>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32</TotalTime>
  <Words>288</Words>
  <Application>Microsoft Office PowerPoint</Application>
  <PresentationFormat>Widescreen</PresentationFormat>
  <Paragraphs>14</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Adobe Arabic</vt:lpstr>
      <vt:lpstr>Arial</vt:lpstr>
      <vt:lpstr>Century Gothic</vt:lpstr>
      <vt:lpstr>Tahoma</vt:lpstr>
      <vt:lpstr>Wingdings 3</vt:lpstr>
      <vt:lpstr>Wisp</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yasir</dc:creator>
  <cp:lastModifiedBy>yasir</cp:lastModifiedBy>
  <cp:revision>6</cp:revision>
  <dcterms:created xsi:type="dcterms:W3CDTF">2019-05-11T16:59:57Z</dcterms:created>
  <dcterms:modified xsi:type="dcterms:W3CDTF">2019-05-11T17:32:21Z</dcterms:modified>
</cp:coreProperties>
</file>